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OM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1ECDF-FB3F-4BA2-909D-DDF27C5D8F1C}" type="datetimeFigureOut">
              <a:rPr lang="ar-OM" smtClean="0"/>
              <a:t>09/08/1444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4EA47-84E6-4D98-8FA0-B07BE57B13AC}" type="slidenum">
              <a:rPr lang="ar-OM" smtClean="0"/>
              <a:t>‹#›</a:t>
            </a:fld>
            <a:endParaRPr lang="ar-O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OM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>
            <a:extLst>
              <a:ext uri="{FF2B5EF4-FFF2-40B4-BE49-F238E27FC236}">
                <a16:creationId xmlns="" xmlns:a16="http://schemas.microsoft.com/office/drawing/2014/main" id="{A586E0BB-7598-4AD3-894E-57A154F514BE}"/>
              </a:ext>
            </a:extLst>
          </p:cNvPr>
          <p:cNvSpPr txBox="1"/>
          <p:nvPr/>
        </p:nvSpPr>
        <p:spPr>
          <a:xfrm>
            <a:off x="2915816" y="1628800"/>
            <a:ext cx="4241818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OM" sz="9600" b="1" dirty="0" smtClean="0">
                <a:solidFill>
                  <a:srgbClr val="1F699D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حساب </a:t>
            </a:r>
            <a:r>
              <a:rPr lang="ar-OM" sz="9600" b="1" dirty="0">
                <a:solidFill>
                  <a:srgbClr val="1F699D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المساحة </a:t>
            </a:r>
            <a:r>
              <a:rPr lang="ar-OM" sz="9600" b="1" dirty="0" smtClean="0">
                <a:solidFill>
                  <a:srgbClr val="1F699D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والمحيط</a:t>
            </a:r>
            <a:endParaRPr lang="ar-OM" sz="9600" b="1" dirty="0">
              <a:solidFill>
                <a:srgbClr val="1F699D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113" y="2057400"/>
            <a:ext cx="65817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3275856" y="980728"/>
            <a:ext cx="338437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5400" b="1" dirty="0" smtClean="0">
                <a:solidFill>
                  <a:schemeClr val="bg1"/>
                </a:solidFill>
              </a:rPr>
              <a:t>الواجب</a:t>
            </a:r>
            <a:endParaRPr lang="ar-OM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2">
            <a:extLst>
              <a:ext uri="{FF2B5EF4-FFF2-40B4-BE49-F238E27FC236}">
                <a16:creationId xmlns="" xmlns:a16="http://schemas.microsoft.com/office/drawing/2014/main" id="{4580D8CF-A813-43AD-8B1A-815184A8C916}"/>
              </a:ext>
            </a:extLst>
          </p:cNvPr>
          <p:cNvSpPr txBox="1">
            <a:spLocks/>
          </p:cNvSpPr>
          <p:nvPr/>
        </p:nvSpPr>
        <p:spPr>
          <a:xfrm>
            <a:off x="3059832" y="2564904"/>
            <a:ext cx="5166800" cy="10960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228600" marR="0" lvl="0" indent="-228600" algn="r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ar-OM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إعداد الأستاذ : حميد الغداني</a:t>
            </a:r>
            <a:endParaRPr kumimoji="0" lang="ar-OM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Google Shape;982;p54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2627784" y="3429000"/>
            <a:ext cx="2635351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980;p54"/>
          <p:cNvSpPr txBox="1">
            <a:spLocks/>
          </p:cNvSpPr>
          <p:nvPr/>
        </p:nvSpPr>
        <p:spPr>
          <a:xfrm>
            <a:off x="1547664" y="836712"/>
            <a:ext cx="6719600" cy="17540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OM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تم بحمد الله</a:t>
            </a:r>
            <a:endParaRPr kumimoji="0" lang="ar-OM" sz="44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ستند 3">
            <a:extLst>
              <a:ext uri="{FF2B5EF4-FFF2-40B4-BE49-F238E27FC236}">
                <a16:creationId xmlns="" xmlns:a16="http://schemas.microsoft.com/office/drawing/2014/main" id="{5A231605-AFFD-4BAE-BD98-60AF371672EB}"/>
              </a:ext>
            </a:extLst>
          </p:cNvPr>
          <p:cNvSpPr/>
          <p:nvPr/>
        </p:nvSpPr>
        <p:spPr>
          <a:xfrm>
            <a:off x="4499992" y="908720"/>
            <a:ext cx="1656184" cy="576064"/>
          </a:xfrm>
          <a:prstGeom prst="flowChartDocumen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OM" sz="2400" dirty="0">
                <a:cs typeface="(AH) Manal Bold" pitchFamily="2" charset="-78"/>
              </a:rPr>
              <a:t>أهداف التعلم</a:t>
            </a:r>
          </a:p>
        </p:txBody>
      </p:sp>
      <p:sp>
        <p:nvSpPr>
          <p:cNvPr id="5" name="مستطيل 4">
            <a:extLst>
              <a:ext uri="{FF2B5EF4-FFF2-40B4-BE49-F238E27FC236}">
                <a16:creationId xmlns="" xmlns:a16="http://schemas.microsoft.com/office/drawing/2014/main" id="{045D6EB2-8C63-45DD-A35C-C7230B0E1440}"/>
              </a:ext>
            </a:extLst>
          </p:cNvPr>
          <p:cNvSpPr/>
          <p:nvPr/>
        </p:nvSpPr>
        <p:spPr>
          <a:xfrm>
            <a:off x="2123728" y="1844824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ar-OM" sz="2800" b="1" dirty="0">
                <a:solidFill>
                  <a:srgbClr val="0070C0"/>
                </a:solidFill>
                <a:latin typeface="Lotus-Light"/>
                <a:cs typeface="(AH) Manal Bold" pitchFamily="2" charset="-78"/>
              </a:rPr>
              <a:t>ينبغي عليك عند نهاية الدرس أن تكون قادرا على :</a:t>
            </a:r>
            <a:endParaRPr lang="ar-OM" sz="2800" b="1" dirty="0">
              <a:solidFill>
                <a:srgbClr val="0070C0"/>
              </a:solidFill>
              <a:cs typeface="(AH) Manal Bold" pitchFamily="2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411760" y="2708920"/>
            <a:ext cx="5688632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OM" sz="2400" b="1" dirty="0" smtClean="0">
                <a:latin typeface="Lotus-Light"/>
                <a:cs typeface="(AH) Manal Bold" pitchFamily="2" charset="-78"/>
              </a:rPr>
              <a:t>- قياس وحساب محيط ومساحة الأشكال مستقيمة الخطوط.</a:t>
            </a:r>
          </a:p>
          <a:p>
            <a:pPr>
              <a:lnSpc>
                <a:spcPct val="150000"/>
              </a:lnSpc>
            </a:pPr>
            <a:r>
              <a:rPr lang="ar-OM" sz="2400" b="1" dirty="0" smtClean="0">
                <a:latin typeface="Lotus-Light"/>
                <a:cs typeface="(AH) Manal Bold" pitchFamily="2" charset="-78"/>
              </a:rPr>
              <a:t>- تقدّير مساحة شكل غير منتظم من خلال عدّ المربعات.</a:t>
            </a:r>
          </a:p>
          <a:p>
            <a:pPr>
              <a:lnSpc>
                <a:spcPct val="150000"/>
              </a:lnSpc>
            </a:pPr>
            <a:r>
              <a:rPr lang="ar-OM" sz="2400" b="1" dirty="0" smtClean="0">
                <a:latin typeface="Lotus-Light"/>
                <a:cs typeface="(AH) Manal Bold" pitchFamily="2" charset="-78"/>
              </a:rPr>
              <a:t>- حساب محيط ومساحة الأشكال المركبة البسيطة التي يمكن تقسيمها إلى مستطيلات.</a:t>
            </a:r>
            <a:endParaRPr lang="ar-OM" sz="2400" b="1" dirty="0" smtClean="0">
              <a:cs typeface="(AH) Manal Bold" pitchFamily="2" charset="-78"/>
            </a:endParaRPr>
          </a:p>
          <a:p>
            <a:endParaRPr lang="ar-OM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خطط انسيابي: مستند 5">
            <a:extLst>
              <a:ext uri="{FF2B5EF4-FFF2-40B4-BE49-F238E27FC236}">
                <a16:creationId xmlns="" xmlns:a16="http://schemas.microsoft.com/office/drawing/2014/main" id="{5A231605-AFFD-4BAE-BD98-60AF371672EB}"/>
              </a:ext>
            </a:extLst>
          </p:cNvPr>
          <p:cNvSpPr/>
          <p:nvPr/>
        </p:nvSpPr>
        <p:spPr>
          <a:xfrm>
            <a:off x="5353940" y="263831"/>
            <a:ext cx="1484120" cy="461473"/>
          </a:xfrm>
          <a:prstGeom prst="flowChartDocumen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OM" sz="2400" dirty="0">
                <a:cs typeface="(AH) Manal Bold" pitchFamily="2" charset="-78"/>
              </a:rPr>
              <a:t>تمهيد</a:t>
            </a:r>
          </a:p>
        </p:txBody>
      </p:sp>
      <p:sp>
        <p:nvSpPr>
          <p:cNvPr id="7" name="مستطيل 6">
            <a:extLst>
              <a:ext uri="{FF2B5EF4-FFF2-40B4-BE49-F238E27FC236}">
                <a16:creationId xmlns="" xmlns:a16="http://schemas.microsoft.com/office/drawing/2014/main" id="{87F0C73A-8578-4FB7-B27B-B805D9EBAE9D}"/>
              </a:ext>
            </a:extLst>
          </p:cNvPr>
          <p:cNvSpPr/>
          <p:nvPr/>
        </p:nvSpPr>
        <p:spPr>
          <a:xfrm>
            <a:off x="1360020" y="1210052"/>
            <a:ext cx="1440000" cy="10800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endParaRPr lang="ar-OM">
              <a:solidFill>
                <a:schemeClr val="tx1"/>
              </a:solidFill>
            </a:endParaRPr>
          </a:p>
        </p:txBody>
      </p:sp>
      <p:cxnSp>
        <p:nvCxnSpPr>
          <p:cNvPr id="8" name="رابط مستقيم 7">
            <a:extLst>
              <a:ext uri="{FF2B5EF4-FFF2-40B4-BE49-F238E27FC236}">
                <a16:creationId xmlns="" xmlns:a16="http://schemas.microsoft.com/office/drawing/2014/main" id="{AA6CD2B4-39AC-46C4-8F8D-12C07B9510DB}"/>
              </a:ext>
            </a:extLst>
          </p:cNvPr>
          <p:cNvCxnSpPr/>
          <p:nvPr/>
        </p:nvCxnSpPr>
        <p:spPr>
          <a:xfrm>
            <a:off x="1719554" y="1210052"/>
            <a:ext cx="0" cy="108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رابط مستقيم 8">
            <a:extLst>
              <a:ext uri="{FF2B5EF4-FFF2-40B4-BE49-F238E27FC236}">
                <a16:creationId xmlns="" xmlns:a16="http://schemas.microsoft.com/office/drawing/2014/main" id="{A3768A5D-3786-4EF1-AE74-13A791D2BB95}"/>
              </a:ext>
            </a:extLst>
          </p:cNvPr>
          <p:cNvCxnSpPr/>
          <p:nvPr/>
        </p:nvCxnSpPr>
        <p:spPr>
          <a:xfrm>
            <a:off x="2080020" y="1210052"/>
            <a:ext cx="0" cy="108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رابط مستقيم 9">
            <a:extLst>
              <a:ext uri="{FF2B5EF4-FFF2-40B4-BE49-F238E27FC236}">
                <a16:creationId xmlns="" xmlns:a16="http://schemas.microsoft.com/office/drawing/2014/main" id="{625C0C2A-CA5F-409B-85AE-D9AB932F5C41}"/>
              </a:ext>
            </a:extLst>
          </p:cNvPr>
          <p:cNvCxnSpPr/>
          <p:nvPr/>
        </p:nvCxnSpPr>
        <p:spPr>
          <a:xfrm>
            <a:off x="2436736" y="1210052"/>
            <a:ext cx="0" cy="108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رابط مستقيم 10">
            <a:extLst>
              <a:ext uri="{FF2B5EF4-FFF2-40B4-BE49-F238E27FC236}">
                <a16:creationId xmlns="" xmlns:a16="http://schemas.microsoft.com/office/drawing/2014/main" id="{CC07A14A-7D3B-4ECA-95B2-4AA7DBCF66FE}"/>
              </a:ext>
            </a:extLst>
          </p:cNvPr>
          <p:cNvCxnSpPr/>
          <p:nvPr/>
        </p:nvCxnSpPr>
        <p:spPr>
          <a:xfrm>
            <a:off x="1362835" y="1571725"/>
            <a:ext cx="14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رابط مستقيم 11">
            <a:extLst>
              <a:ext uri="{FF2B5EF4-FFF2-40B4-BE49-F238E27FC236}">
                <a16:creationId xmlns="" xmlns:a16="http://schemas.microsoft.com/office/drawing/2014/main" id="{15EF29AB-59E4-40AF-8F6F-53B94700FC8A}"/>
              </a:ext>
            </a:extLst>
          </p:cNvPr>
          <p:cNvCxnSpPr/>
          <p:nvPr/>
        </p:nvCxnSpPr>
        <p:spPr>
          <a:xfrm>
            <a:off x="1362835" y="1928441"/>
            <a:ext cx="14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مستطيل 12">
            <a:extLst>
              <a:ext uri="{FF2B5EF4-FFF2-40B4-BE49-F238E27FC236}">
                <a16:creationId xmlns="" xmlns:a16="http://schemas.microsoft.com/office/drawing/2014/main" id="{649A8A72-4A9F-452D-AA3D-E460D6605C0F}"/>
              </a:ext>
            </a:extLst>
          </p:cNvPr>
          <p:cNvSpPr/>
          <p:nvPr/>
        </p:nvSpPr>
        <p:spPr>
          <a:xfrm>
            <a:off x="6509367" y="1097295"/>
            <a:ext cx="1440000" cy="14400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endParaRPr lang="ar-OM"/>
          </a:p>
        </p:txBody>
      </p:sp>
      <p:sp>
        <p:nvSpPr>
          <p:cNvPr id="15" name="مستطيل 14">
            <a:extLst>
              <a:ext uri="{FF2B5EF4-FFF2-40B4-BE49-F238E27FC236}">
                <a16:creationId xmlns="" xmlns:a16="http://schemas.microsoft.com/office/drawing/2014/main" id="{F22D7ECE-DAD9-4AFC-91F0-20B51A66FC08}"/>
              </a:ext>
            </a:extLst>
          </p:cNvPr>
          <p:cNvSpPr/>
          <p:nvPr/>
        </p:nvSpPr>
        <p:spPr>
          <a:xfrm>
            <a:off x="6153813" y="2796260"/>
            <a:ext cx="22039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dirty="0">
                <a:latin typeface="Lotus-Light"/>
                <a:cs typeface="(AH) Manal Bold" pitchFamily="2" charset="-78"/>
              </a:rPr>
              <a:t>المساحة = 64 وحدة مربعة</a:t>
            </a:r>
            <a:endParaRPr lang="ar-OM" dirty="0">
              <a:cs typeface="(AH) Manal Bold" pitchFamily="2" charset="-78"/>
            </a:endParaRPr>
          </a:p>
        </p:txBody>
      </p:sp>
      <p:cxnSp>
        <p:nvCxnSpPr>
          <p:cNvPr id="16" name="رابط مستقيم 15">
            <a:extLst>
              <a:ext uri="{FF2B5EF4-FFF2-40B4-BE49-F238E27FC236}">
                <a16:creationId xmlns="" xmlns:a16="http://schemas.microsoft.com/office/drawing/2014/main" id="{BD8FC98E-08BC-43FF-9F5A-3E906C1C0339}"/>
              </a:ext>
            </a:extLst>
          </p:cNvPr>
          <p:cNvCxnSpPr/>
          <p:nvPr/>
        </p:nvCxnSpPr>
        <p:spPr>
          <a:xfrm>
            <a:off x="6874581" y="1089613"/>
            <a:ext cx="0" cy="144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صورة 16">
            <a:extLst>
              <a:ext uri="{FF2B5EF4-FFF2-40B4-BE49-F238E27FC236}">
                <a16:creationId xmlns="" xmlns:a16="http://schemas.microsoft.com/office/drawing/2014/main" id="{B1E66478-B35C-4CD6-9580-770F07B7AC4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5986" y="2310308"/>
            <a:ext cx="4017612" cy="670618"/>
          </a:xfrm>
          <a:prstGeom prst="rect">
            <a:avLst/>
          </a:prstGeom>
        </p:spPr>
      </p:pic>
      <p:pic>
        <p:nvPicPr>
          <p:cNvPr id="18" name="صورة 17">
            <a:extLst>
              <a:ext uri="{FF2B5EF4-FFF2-40B4-BE49-F238E27FC236}">
                <a16:creationId xmlns="" xmlns:a16="http://schemas.microsoft.com/office/drawing/2014/main" id="{192B510E-DA39-497B-B7B4-AE04C48469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992944" y="2679542"/>
            <a:ext cx="4017612" cy="670618"/>
          </a:xfrm>
          <a:prstGeom prst="rect">
            <a:avLst/>
          </a:prstGeom>
        </p:spPr>
      </p:pic>
      <p:cxnSp>
        <p:nvCxnSpPr>
          <p:cNvPr id="19" name="رابط مستقيم 18">
            <a:extLst>
              <a:ext uri="{FF2B5EF4-FFF2-40B4-BE49-F238E27FC236}">
                <a16:creationId xmlns="" xmlns:a16="http://schemas.microsoft.com/office/drawing/2014/main" id="{FDC376D8-27DB-40E6-8104-04C4B3FF151F}"/>
              </a:ext>
            </a:extLst>
          </p:cNvPr>
          <p:cNvCxnSpPr/>
          <p:nvPr/>
        </p:nvCxnSpPr>
        <p:spPr>
          <a:xfrm>
            <a:off x="7235047" y="1089613"/>
            <a:ext cx="0" cy="144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رابط مستقيم 19">
            <a:extLst>
              <a:ext uri="{FF2B5EF4-FFF2-40B4-BE49-F238E27FC236}">
                <a16:creationId xmlns="" xmlns:a16="http://schemas.microsoft.com/office/drawing/2014/main" id="{8109215F-0BE3-488F-871B-5050DC90F315}"/>
              </a:ext>
            </a:extLst>
          </p:cNvPr>
          <p:cNvCxnSpPr/>
          <p:nvPr/>
        </p:nvCxnSpPr>
        <p:spPr>
          <a:xfrm>
            <a:off x="7591763" y="1089613"/>
            <a:ext cx="0" cy="144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رابط مستقيم 20">
            <a:extLst>
              <a:ext uri="{FF2B5EF4-FFF2-40B4-BE49-F238E27FC236}">
                <a16:creationId xmlns="" xmlns:a16="http://schemas.microsoft.com/office/drawing/2014/main" id="{8CFB66BC-2100-4E2A-8417-58B0106B455C}"/>
              </a:ext>
            </a:extLst>
          </p:cNvPr>
          <p:cNvCxnSpPr/>
          <p:nvPr/>
        </p:nvCxnSpPr>
        <p:spPr>
          <a:xfrm>
            <a:off x="6503912" y="1450588"/>
            <a:ext cx="14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رابط مستقيم 21">
            <a:extLst>
              <a:ext uri="{FF2B5EF4-FFF2-40B4-BE49-F238E27FC236}">
                <a16:creationId xmlns="" xmlns:a16="http://schemas.microsoft.com/office/drawing/2014/main" id="{030A5CFE-CFC4-4AC7-B78F-B3B2C5E1FE69}"/>
              </a:ext>
            </a:extLst>
          </p:cNvPr>
          <p:cNvCxnSpPr/>
          <p:nvPr/>
        </p:nvCxnSpPr>
        <p:spPr>
          <a:xfrm>
            <a:off x="6503912" y="1809859"/>
            <a:ext cx="14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رابط مستقيم 22">
            <a:extLst>
              <a:ext uri="{FF2B5EF4-FFF2-40B4-BE49-F238E27FC236}">
                <a16:creationId xmlns="" xmlns:a16="http://schemas.microsoft.com/office/drawing/2014/main" id="{FE6409AF-12F6-4A80-8A6F-0F359616C3D4}"/>
              </a:ext>
            </a:extLst>
          </p:cNvPr>
          <p:cNvCxnSpPr/>
          <p:nvPr/>
        </p:nvCxnSpPr>
        <p:spPr>
          <a:xfrm>
            <a:off x="6509699" y="2173564"/>
            <a:ext cx="14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رابط مستقيم 36">
            <a:extLst>
              <a:ext uri="{FF2B5EF4-FFF2-40B4-BE49-F238E27FC236}">
                <a16:creationId xmlns="" xmlns:a16="http://schemas.microsoft.com/office/drawing/2014/main" id="{36232930-7E9D-43E2-A1F5-14F1367BB4E8}"/>
              </a:ext>
            </a:extLst>
          </p:cNvPr>
          <p:cNvCxnSpPr/>
          <p:nvPr/>
        </p:nvCxnSpPr>
        <p:spPr>
          <a:xfrm>
            <a:off x="6695120" y="1089613"/>
            <a:ext cx="0" cy="144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رابط مستقيم 37">
            <a:extLst>
              <a:ext uri="{FF2B5EF4-FFF2-40B4-BE49-F238E27FC236}">
                <a16:creationId xmlns="" xmlns:a16="http://schemas.microsoft.com/office/drawing/2014/main" id="{C4200C2C-1346-4C81-9F63-D18FDAF0C184}"/>
              </a:ext>
            </a:extLst>
          </p:cNvPr>
          <p:cNvCxnSpPr/>
          <p:nvPr/>
        </p:nvCxnSpPr>
        <p:spPr>
          <a:xfrm>
            <a:off x="7054044" y="1089613"/>
            <a:ext cx="0" cy="144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رابط مستقيم 38">
            <a:extLst>
              <a:ext uri="{FF2B5EF4-FFF2-40B4-BE49-F238E27FC236}">
                <a16:creationId xmlns="" xmlns:a16="http://schemas.microsoft.com/office/drawing/2014/main" id="{A02E12A5-7B1A-4D50-94C7-503DDC502A5D}"/>
              </a:ext>
            </a:extLst>
          </p:cNvPr>
          <p:cNvCxnSpPr/>
          <p:nvPr/>
        </p:nvCxnSpPr>
        <p:spPr>
          <a:xfrm>
            <a:off x="7414509" y="1089613"/>
            <a:ext cx="0" cy="144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رابط مستقيم 39">
            <a:extLst>
              <a:ext uri="{FF2B5EF4-FFF2-40B4-BE49-F238E27FC236}">
                <a16:creationId xmlns="" xmlns:a16="http://schemas.microsoft.com/office/drawing/2014/main" id="{EACE8937-D9EC-43B8-B136-75511DE8B864}"/>
              </a:ext>
            </a:extLst>
          </p:cNvPr>
          <p:cNvCxnSpPr/>
          <p:nvPr/>
        </p:nvCxnSpPr>
        <p:spPr>
          <a:xfrm>
            <a:off x="7773432" y="1089613"/>
            <a:ext cx="0" cy="144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رابط مستقيم 40">
            <a:extLst>
              <a:ext uri="{FF2B5EF4-FFF2-40B4-BE49-F238E27FC236}">
                <a16:creationId xmlns="" xmlns:a16="http://schemas.microsoft.com/office/drawing/2014/main" id="{C93A5EAD-4641-487C-82B6-048FA49AA4C7}"/>
              </a:ext>
            </a:extLst>
          </p:cNvPr>
          <p:cNvCxnSpPr/>
          <p:nvPr/>
        </p:nvCxnSpPr>
        <p:spPr>
          <a:xfrm>
            <a:off x="6503912" y="1271126"/>
            <a:ext cx="14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رابط مستقيم 41">
            <a:extLst>
              <a:ext uri="{FF2B5EF4-FFF2-40B4-BE49-F238E27FC236}">
                <a16:creationId xmlns="" xmlns:a16="http://schemas.microsoft.com/office/drawing/2014/main" id="{A925A2D8-B8EE-4EBB-A0AB-212292F4A777}"/>
              </a:ext>
            </a:extLst>
          </p:cNvPr>
          <p:cNvCxnSpPr/>
          <p:nvPr/>
        </p:nvCxnSpPr>
        <p:spPr>
          <a:xfrm>
            <a:off x="6515047" y="1631002"/>
            <a:ext cx="14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رابط مستقيم 42">
            <a:extLst>
              <a:ext uri="{FF2B5EF4-FFF2-40B4-BE49-F238E27FC236}">
                <a16:creationId xmlns="" xmlns:a16="http://schemas.microsoft.com/office/drawing/2014/main" id="{9A5DCD4A-D617-4465-8379-4E1C7C1DDB09}"/>
              </a:ext>
            </a:extLst>
          </p:cNvPr>
          <p:cNvCxnSpPr/>
          <p:nvPr/>
        </p:nvCxnSpPr>
        <p:spPr>
          <a:xfrm>
            <a:off x="6503912" y="1992404"/>
            <a:ext cx="14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رابط مستقيم 43">
            <a:extLst>
              <a:ext uri="{FF2B5EF4-FFF2-40B4-BE49-F238E27FC236}">
                <a16:creationId xmlns="" xmlns:a16="http://schemas.microsoft.com/office/drawing/2014/main" id="{E41ECC9B-9841-475F-8D3C-8BB452CC6CCA}"/>
              </a:ext>
            </a:extLst>
          </p:cNvPr>
          <p:cNvCxnSpPr/>
          <p:nvPr/>
        </p:nvCxnSpPr>
        <p:spPr>
          <a:xfrm>
            <a:off x="6515047" y="2347887"/>
            <a:ext cx="14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5" name="مجموعة 44">
            <a:extLst>
              <a:ext uri="{FF2B5EF4-FFF2-40B4-BE49-F238E27FC236}">
                <a16:creationId xmlns="" xmlns:a16="http://schemas.microsoft.com/office/drawing/2014/main" id="{1E0387B1-7ECC-40D4-9AAD-AFAD3363FEEF}"/>
              </a:ext>
            </a:extLst>
          </p:cNvPr>
          <p:cNvGrpSpPr/>
          <p:nvPr/>
        </p:nvGrpSpPr>
        <p:grpSpPr>
          <a:xfrm>
            <a:off x="2000729" y="3050892"/>
            <a:ext cx="1586841" cy="406993"/>
            <a:chOff x="2136053" y="3008902"/>
            <a:chExt cx="1586841" cy="406993"/>
          </a:xfrm>
        </p:grpSpPr>
        <p:sp>
          <p:nvSpPr>
            <p:cNvPr id="46" name="مستطيل 45">
              <a:extLst>
                <a:ext uri="{FF2B5EF4-FFF2-40B4-BE49-F238E27FC236}">
                  <a16:creationId xmlns="" xmlns:a16="http://schemas.microsoft.com/office/drawing/2014/main" id="{86FF2DC7-C517-40DA-892F-578D98CE5617}"/>
                </a:ext>
              </a:extLst>
            </p:cNvPr>
            <p:cNvSpPr/>
            <p:nvPr/>
          </p:nvSpPr>
          <p:spPr>
            <a:xfrm>
              <a:off x="2164073" y="3046563"/>
              <a:ext cx="155882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OM" dirty="0">
                  <a:latin typeface="Lotus-Light"/>
                  <a:cs typeface="(AH) Manal Bold" pitchFamily="2" charset="-78"/>
                </a:rPr>
                <a:t>المساحة = 12 سم</a:t>
              </a:r>
              <a:endParaRPr lang="ar-OM" dirty="0">
                <a:cs typeface="(AH) Manal Bold" pitchFamily="2" charset="-78"/>
              </a:endParaRPr>
            </a:p>
          </p:txBody>
        </p:sp>
        <p:sp>
          <p:nvSpPr>
            <p:cNvPr id="47" name="مستطيل 46">
              <a:extLst>
                <a:ext uri="{FF2B5EF4-FFF2-40B4-BE49-F238E27FC236}">
                  <a16:creationId xmlns="" xmlns:a16="http://schemas.microsoft.com/office/drawing/2014/main" id="{CF06AE99-A509-485C-8262-5D0908B9F264}"/>
                </a:ext>
              </a:extLst>
            </p:cNvPr>
            <p:cNvSpPr/>
            <p:nvPr/>
          </p:nvSpPr>
          <p:spPr>
            <a:xfrm>
              <a:off x="2136053" y="3008902"/>
              <a:ext cx="30068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OM" sz="1400" dirty="0">
                  <a:latin typeface="Lotus-Light"/>
                  <a:cs typeface="(AH) Manal Bold" pitchFamily="2" charset="-78"/>
                </a:rPr>
                <a:t>2</a:t>
              </a:r>
              <a:endParaRPr lang="ar-OM" sz="1400" dirty="0">
                <a:cs typeface="(AH) Manal Bold" pitchFamily="2" charset="-78"/>
              </a:endParaRPr>
            </a:p>
          </p:txBody>
        </p:sp>
      </p:grpSp>
      <p:sp>
        <p:nvSpPr>
          <p:cNvPr id="48" name="مستطيل 47">
            <a:extLst>
              <a:ext uri="{FF2B5EF4-FFF2-40B4-BE49-F238E27FC236}">
                <a16:creationId xmlns="" xmlns:a16="http://schemas.microsoft.com/office/drawing/2014/main" id="{0659B54E-890F-4463-A2E7-7C5A0235FB57}"/>
              </a:ext>
            </a:extLst>
          </p:cNvPr>
          <p:cNvSpPr/>
          <p:nvPr/>
        </p:nvSpPr>
        <p:spPr>
          <a:xfrm>
            <a:off x="1680122" y="4424920"/>
            <a:ext cx="36925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dirty="0">
                <a:solidFill>
                  <a:srgbClr val="FF0000"/>
                </a:solidFill>
                <a:latin typeface="Lotus-Light"/>
                <a:cs typeface="(AH) Manal Bold" pitchFamily="2" charset="-78"/>
              </a:rPr>
              <a:t>مساحة المستطيل = </a:t>
            </a:r>
            <a:r>
              <a:rPr lang="ar-OM" sz="2400" dirty="0" err="1">
                <a:solidFill>
                  <a:srgbClr val="FF0000"/>
                </a:solidFill>
                <a:latin typeface="Lotus-Light"/>
                <a:cs typeface="(AH) Manal Bold" pitchFamily="2" charset="-78"/>
              </a:rPr>
              <a:t>الطول×العرض</a:t>
            </a:r>
            <a:endParaRPr lang="ar-OM" sz="2400" dirty="0">
              <a:solidFill>
                <a:srgbClr val="FF0000"/>
              </a:solidFill>
              <a:cs typeface="(AH) Manal Bold" pitchFamily="2" charset="-78"/>
            </a:endParaRPr>
          </a:p>
        </p:txBody>
      </p:sp>
      <p:sp>
        <p:nvSpPr>
          <p:cNvPr id="49" name="مستطيل 48">
            <a:extLst>
              <a:ext uri="{FF2B5EF4-FFF2-40B4-BE49-F238E27FC236}">
                <a16:creationId xmlns="" xmlns:a16="http://schemas.microsoft.com/office/drawing/2014/main" id="{3EE0CA7D-0F92-4469-9140-E10E3E450B92}"/>
              </a:ext>
            </a:extLst>
          </p:cNvPr>
          <p:cNvSpPr/>
          <p:nvPr/>
        </p:nvSpPr>
        <p:spPr>
          <a:xfrm>
            <a:off x="1680122" y="865609"/>
            <a:ext cx="670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dirty="0">
                <a:latin typeface="Lotus-Light"/>
                <a:cs typeface="(AH) Manal Bold" pitchFamily="2" charset="-78"/>
              </a:rPr>
              <a:t>4سم</a:t>
            </a:r>
            <a:endParaRPr lang="ar-OM" dirty="0">
              <a:cs typeface="(AH) Manal Bold" pitchFamily="2" charset="-78"/>
            </a:endParaRPr>
          </a:p>
        </p:txBody>
      </p:sp>
      <p:sp>
        <p:nvSpPr>
          <p:cNvPr id="50" name="مستطيل 49">
            <a:extLst>
              <a:ext uri="{FF2B5EF4-FFF2-40B4-BE49-F238E27FC236}">
                <a16:creationId xmlns="" xmlns:a16="http://schemas.microsoft.com/office/drawing/2014/main" id="{DAA93AFE-9938-4651-9613-6344E4356F6B}"/>
              </a:ext>
            </a:extLst>
          </p:cNvPr>
          <p:cNvSpPr/>
          <p:nvPr/>
        </p:nvSpPr>
        <p:spPr>
          <a:xfrm>
            <a:off x="2661573" y="1555249"/>
            <a:ext cx="670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dirty="0">
                <a:latin typeface="Lotus-Light"/>
                <a:cs typeface="(AH) Manal Bold" pitchFamily="2" charset="-78"/>
              </a:rPr>
              <a:t>3سم</a:t>
            </a:r>
            <a:endParaRPr lang="ar-OM" dirty="0">
              <a:cs typeface="(AH) Manal Bold" pitchFamily="2" charset="-78"/>
            </a:endParaRPr>
          </a:p>
        </p:txBody>
      </p:sp>
      <p:sp>
        <p:nvSpPr>
          <p:cNvPr id="51" name="مستطيل 50">
            <a:extLst>
              <a:ext uri="{FF2B5EF4-FFF2-40B4-BE49-F238E27FC236}">
                <a16:creationId xmlns="" xmlns:a16="http://schemas.microsoft.com/office/drawing/2014/main" id="{8D613321-E635-4272-BD63-6445E70EB3E9}"/>
              </a:ext>
            </a:extLst>
          </p:cNvPr>
          <p:cNvSpPr/>
          <p:nvPr/>
        </p:nvSpPr>
        <p:spPr>
          <a:xfrm>
            <a:off x="1680122" y="2002961"/>
            <a:ext cx="670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dirty="0">
                <a:latin typeface="Lotus-Light"/>
                <a:cs typeface="(AH) Manal Bold" pitchFamily="2" charset="-78"/>
              </a:rPr>
              <a:t>4سم</a:t>
            </a:r>
            <a:endParaRPr lang="ar-OM" dirty="0">
              <a:cs typeface="(AH) Manal Bold" pitchFamily="2" charset="-78"/>
            </a:endParaRPr>
          </a:p>
        </p:txBody>
      </p:sp>
      <p:sp>
        <p:nvSpPr>
          <p:cNvPr id="52" name="مستطيل 51">
            <a:extLst>
              <a:ext uri="{FF2B5EF4-FFF2-40B4-BE49-F238E27FC236}">
                <a16:creationId xmlns="" xmlns:a16="http://schemas.microsoft.com/office/drawing/2014/main" id="{3FE5C1E1-DDE4-4F6C-9F5D-50FD0F40BB9A}"/>
              </a:ext>
            </a:extLst>
          </p:cNvPr>
          <p:cNvSpPr/>
          <p:nvPr/>
        </p:nvSpPr>
        <p:spPr>
          <a:xfrm>
            <a:off x="1175484" y="1555249"/>
            <a:ext cx="670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dirty="0">
                <a:latin typeface="Lotus-Light"/>
                <a:cs typeface="(AH) Manal Bold" pitchFamily="2" charset="-78"/>
              </a:rPr>
              <a:t>3سم</a:t>
            </a:r>
            <a:endParaRPr lang="ar-OM" dirty="0">
              <a:cs typeface="(AH) Manal Bold" pitchFamily="2" charset="-78"/>
            </a:endParaRPr>
          </a:p>
        </p:txBody>
      </p:sp>
      <p:sp>
        <p:nvSpPr>
          <p:cNvPr id="53" name="مستطيل 52">
            <a:extLst>
              <a:ext uri="{FF2B5EF4-FFF2-40B4-BE49-F238E27FC236}">
                <a16:creationId xmlns="" xmlns:a16="http://schemas.microsoft.com/office/drawing/2014/main" id="{D4C8155B-8BAA-491B-94DD-D1F8695B4A74}"/>
              </a:ext>
            </a:extLst>
          </p:cNvPr>
          <p:cNvSpPr/>
          <p:nvPr/>
        </p:nvSpPr>
        <p:spPr>
          <a:xfrm>
            <a:off x="1283693" y="4966736"/>
            <a:ext cx="408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dirty="0">
                <a:solidFill>
                  <a:srgbClr val="FF0000"/>
                </a:solidFill>
                <a:latin typeface="Lotus-Light"/>
                <a:cs typeface="(AH) Manal Bold" pitchFamily="2" charset="-78"/>
              </a:rPr>
              <a:t>محيط المستطيل = 2(</a:t>
            </a:r>
            <a:r>
              <a:rPr lang="ar-OM" sz="2400" dirty="0" err="1">
                <a:solidFill>
                  <a:srgbClr val="FF0000"/>
                </a:solidFill>
                <a:latin typeface="Lotus-Light"/>
                <a:cs typeface="(AH) Manal Bold" pitchFamily="2" charset="-78"/>
              </a:rPr>
              <a:t>الطول+العرض</a:t>
            </a:r>
            <a:r>
              <a:rPr lang="ar-OM" sz="2400" dirty="0">
                <a:solidFill>
                  <a:srgbClr val="FF0000"/>
                </a:solidFill>
                <a:latin typeface="Lotus-Light"/>
                <a:cs typeface="(AH) Manal Bold" pitchFamily="2" charset="-78"/>
              </a:rPr>
              <a:t>)</a:t>
            </a:r>
            <a:endParaRPr lang="ar-OM" sz="2400" dirty="0">
              <a:solidFill>
                <a:srgbClr val="FF0000"/>
              </a:solidFill>
              <a:cs typeface="(AH) Manal Bold" pitchFamily="2" charset="-78"/>
            </a:endParaRPr>
          </a:p>
        </p:txBody>
      </p:sp>
      <p:sp>
        <p:nvSpPr>
          <p:cNvPr id="54" name="مستطيل 53">
            <a:extLst>
              <a:ext uri="{FF2B5EF4-FFF2-40B4-BE49-F238E27FC236}">
                <a16:creationId xmlns="" xmlns:a16="http://schemas.microsoft.com/office/drawing/2014/main" id="{185C3A8B-1BD6-402C-AC0A-46A2DC6F7B3A}"/>
              </a:ext>
            </a:extLst>
          </p:cNvPr>
          <p:cNvSpPr/>
          <p:nvPr/>
        </p:nvSpPr>
        <p:spPr>
          <a:xfrm>
            <a:off x="1175484" y="3424777"/>
            <a:ext cx="3061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dirty="0">
                <a:latin typeface="Lotus-Light"/>
                <a:cs typeface="(AH) Manal Bold" pitchFamily="2" charset="-78"/>
              </a:rPr>
              <a:t>محيط المستطيل = 4+3+4+3=14سم</a:t>
            </a:r>
            <a:endParaRPr lang="ar-OM" dirty="0">
              <a:cs typeface="(AH) Manal Bold" pitchFamily="2" charset="-78"/>
            </a:endParaRPr>
          </a:p>
        </p:txBody>
      </p:sp>
      <p:sp>
        <p:nvSpPr>
          <p:cNvPr id="55" name="مستطيل 54">
            <a:extLst>
              <a:ext uri="{FF2B5EF4-FFF2-40B4-BE49-F238E27FC236}">
                <a16:creationId xmlns="" xmlns:a16="http://schemas.microsoft.com/office/drawing/2014/main" id="{C9A26D7E-5788-4E80-B4FC-95771FB479A8}"/>
              </a:ext>
            </a:extLst>
          </p:cNvPr>
          <p:cNvSpPr/>
          <p:nvPr/>
        </p:nvSpPr>
        <p:spPr>
          <a:xfrm>
            <a:off x="1361647" y="1210052"/>
            <a:ext cx="1440000" cy="1080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endParaRPr lang="ar-OM">
              <a:solidFill>
                <a:schemeClr val="tx1"/>
              </a:solidFill>
            </a:endParaRPr>
          </a:p>
        </p:txBody>
      </p:sp>
      <p:grpSp>
        <p:nvGrpSpPr>
          <p:cNvPr id="56" name="مجموعة 55">
            <a:extLst>
              <a:ext uri="{FF2B5EF4-FFF2-40B4-BE49-F238E27FC236}">
                <a16:creationId xmlns="" xmlns:a16="http://schemas.microsoft.com/office/drawing/2014/main" id="{0383EEFE-B930-46E7-89F8-360A6A2AB5BB}"/>
              </a:ext>
            </a:extLst>
          </p:cNvPr>
          <p:cNvGrpSpPr/>
          <p:nvPr/>
        </p:nvGrpSpPr>
        <p:grpSpPr>
          <a:xfrm>
            <a:off x="1491030" y="4363905"/>
            <a:ext cx="3947311" cy="1196820"/>
            <a:chOff x="4363770" y="4189993"/>
            <a:chExt cx="3947311" cy="1196820"/>
          </a:xfrm>
        </p:grpSpPr>
        <p:sp>
          <p:nvSpPr>
            <p:cNvPr id="57" name="مستطيل: زوايا مستديرة 4">
              <a:extLst>
                <a:ext uri="{FF2B5EF4-FFF2-40B4-BE49-F238E27FC236}">
                  <a16:creationId xmlns="" xmlns:a16="http://schemas.microsoft.com/office/drawing/2014/main" id="{892C1C27-A271-4177-A9C5-ED8AB5C2F3D5}"/>
                </a:ext>
              </a:extLst>
            </p:cNvPr>
            <p:cNvSpPr/>
            <p:nvPr/>
          </p:nvSpPr>
          <p:spPr>
            <a:xfrm>
              <a:off x="4435813" y="4251008"/>
              <a:ext cx="3809578" cy="1080536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OM"/>
            </a:p>
          </p:txBody>
        </p:sp>
        <p:sp>
          <p:nvSpPr>
            <p:cNvPr id="58" name="مستطيل: زوايا مستديرة 116">
              <a:extLst>
                <a:ext uri="{FF2B5EF4-FFF2-40B4-BE49-F238E27FC236}">
                  <a16:creationId xmlns="" xmlns:a16="http://schemas.microsoft.com/office/drawing/2014/main" id="{C52C6892-39FC-4F8A-8F0F-90CABE1F78F5}"/>
                </a:ext>
              </a:extLst>
            </p:cNvPr>
            <p:cNvSpPr/>
            <p:nvPr/>
          </p:nvSpPr>
          <p:spPr>
            <a:xfrm>
              <a:off x="4363770" y="4189993"/>
              <a:ext cx="3947311" cy="1196820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OM"/>
            </a:p>
          </p:txBody>
        </p:sp>
      </p:grpSp>
      <p:pic>
        <p:nvPicPr>
          <p:cNvPr id="62" name="Snagit_PPTA8D1">
            <a:extLst>
              <a:ext uri="{FF2B5EF4-FFF2-40B4-BE49-F238E27FC236}">
                <a16:creationId xmlns="" xmlns:a16="http://schemas.microsoft.com/office/drawing/2014/main" id="{C6FF908C-A7CF-48BB-ADCF-297010B95A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84984"/>
            <a:ext cx="2742363" cy="3164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9" dur="5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4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="" xmlns:a16="http://schemas.microsoft.com/office/drawing/2014/main" id="{045D6EB2-8C63-45DD-A35C-C7230B0E1440}"/>
              </a:ext>
            </a:extLst>
          </p:cNvPr>
          <p:cNvSpPr/>
          <p:nvPr/>
        </p:nvSpPr>
        <p:spPr>
          <a:xfrm>
            <a:off x="4211960" y="1124744"/>
            <a:ext cx="4045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dirty="0">
                <a:latin typeface="Lotus-Light"/>
                <a:cs typeface="(AH) Manal Bold" pitchFamily="2" charset="-78"/>
              </a:rPr>
              <a:t>ما مساحة ومحيط المستطيلات التالية:</a:t>
            </a:r>
            <a:endParaRPr lang="ar-OM" sz="2400" dirty="0">
              <a:cs typeface="(AH) Manal Bold" pitchFamily="2" charset="-78"/>
            </a:endParaRPr>
          </a:p>
        </p:txBody>
      </p:sp>
      <p:sp>
        <p:nvSpPr>
          <p:cNvPr id="3" name="مخطط انسيابي: مستند 2">
            <a:extLst>
              <a:ext uri="{FF2B5EF4-FFF2-40B4-BE49-F238E27FC236}">
                <a16:creationId xmlns="" xmlns:a16="http://schemas.microsoft.com/office/drawing/2014/main" id="{5A231605-AFFD-4BAE-BD98-60AF371672EB}"/>
              </a:ext>
            </a:extLst>
          </p:cNvPr>
          <p:cNvSpPr/>
          <p:nvPr/>
        </p:nvSpPr>
        <p:spPr>
          <a:xfrm>
            <a:off x="4725055" y="271497"/>
            <a:ext cx="1988894" cy="461473"/>
          </a:xfrm>
          <a:prstGeom prst="flowChartDocumen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OM" sz="2400" dirty="0">
                <a:cs typeface="(AH) Manal Bold" pitchFamily="2" charset="-78"/>
              </a:rPr>
              <a:t>مدخل إلى الدرس</a:t>
            </a:r>
          </a:p>
        </p:txBody>
      </p:sp>
      <p:sp>
        <p:nvSpPr>
          <p:cNvPr id="4" name="مستطيل 3">
            <a:extLst>
              <a:ext uri="{FF2B5EF4-FFF2-40B4-BE49-F238E27FC236}">
                <a16:creationId xmlns="" xmlns:a16="http://schemas.microsoft.com/office/drawing/2014/main" id="{87F0C73A-8578-4FB7-B27B-B805D9EBAE9D}"/>
              </a:ext>
            </a:extLst>
          </p:cNvPr>
          <p:cNvSpPr/>
          <p:nvPr/>
        </p:nvSpPr>
        <p:spPr>
          <a:xfrm>
            <a:off x="6300192" y="2420888"/>
            <a:ext cx="1800000" cy="10800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endParaRPr lang="ar-OM">
              <a:solidFill>
                <a:schemeClr val="tx1"/>
              </a:solidFill>
            </a:endParaRPr>
          </a:p>
        </p:txBody>
      </p:sp>
      <p:grpSp>
        <p:nvGrpSpPr>
          <p:cNvPr id="5" name="مجموعة 4">
            <a:extLst>
              <a:ext uri="{FF2B5EF4-FFF2-40B4-BE49-F238E27FC236}">
                <a16:creationId xmlns="" xmlns:a16="http://schemas.microsoft.com/office/drawing/2014/main" id="{01FF4339-AD6C-4DDC-9A16-93F7C266F34A}"/>
              </a:ext>
            </a:extLst>
          </p:cNvPr>
          <p:cNvGrpSpPr/>
          <p:nvPr/>
        </p:nvGrpSpPr>
        <p:grpSpPr>
          <a:xfrm>
            <a:off x="6228184" y="3573016"/>
            <a:ext cx="3836358" cy="582612"/>
            <a:chOff x="951920" y="2794648"/>
            <a:chExt cx="3836358" cy="582612"/>
          </a:xfrm>
        </p:grpSpPr>
        <p:graphicFrame>
          <p:nvGraphicFramePr>
            <p:cNvPr id="6" name="عنصر 11">
              <a:extLst>
                <a:ext uri="{FF2B5EF4-FFF2-40B4-BE49-F238E27FC236}">
                  <a16:creationId xmlns="" xmlns:a16="http://schemas.microsoft.com/office/drawing/2014/main" id="{EC236124-505E-4FD3-AA7E-5E4D96D8BF9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51920" y="2794648"/>
            <a:ext cx="3789363" cy="582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FX Draw" r:id="rId3" imgW="11838095" imgH="1819048" progId="">
                    <p:embed/>
                  </p:oleObj>
                </mc:Choice>
                <mc:Fallback>
                  <p:oleObj name="FX Draw" r:id="rId3" imgW="11838095" imgH="1819048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1920" y="2794648"/>
                          <a:ext cx="3789363" cy="582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مربع نص 6">
              <a:extLst>
                <a:ext uri="{FF2B5EF4-FFF2-40B4-BE49-F238E27FC236}">
                  <a16:creationId xmlns="" xmlns:a16="http://schemas.microsoft.com/office/drawing/2014/main" id="{067D3F4C-DC62-4BF5-95A6-A68E63AFDBEF}"/>
                </a:ext>
              </a:extLst>
            </p:cNvPr>
            <p:cNvSpPr txBox="1"/>
            <p:nvPr/>
          </p:nvSpPr>
          <p:spPr>
            <a:xfrm>
              <a:off x="980416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0</a:t>
              </a:r>
              <a:endParaRPr lang="ar-OM" b="1" dirty="0"/>
            </a:p>
          </p:txBody>
        </p:sp>
        <p:sp>
          <p:nvSpPr>
            <p:cNvPr id="8" name="مربع نص 7">
              <a:extLst>
                <a:ext uri="{FF2B5EF4-FFF2-40B4-BE49-F238E27FC236}">
                  <a16:creationId xmlns="" xmlns:a16="http://schemas.microsoft.com/office/drawing/2014/main" id="{1FD97AFD-A987-4790-B42C-65655538D863}"/>
                </a:ext>
              </a:extLst>
            </p:cNvPr>
            <p:cNvSpPr txBox="1"/>
            <p:nvPr/>
          </p:nvSpPr>
          <p:spPr>
            <a:xfrm>
              <a:off x="1328024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1</a:t>
              </a:r>
              <a:endParaRPr lang="ar-OM" b="1" dirty="0"/>
            </a:p>
          </p:txBody>
        </p:sp>
        <p:sp>
          <p:nvSpPr>
            <p:cNvPr id="9" name="مربع نص 8">
              <a:extLst>
                <a:ext uri="{FF2B5EF4-FFF2-40B4-BE49-F238E27FC236}">
                  <a16:creationId xmlns="" xmlns:a16="http://schemas.microsoft.com/office/drawing/2014/main" id="{578680C1-53DF-4977-B943-A0423722E7DA}"/>
                </a:ext>
              </a:extLst>
            </p:cNvPr>
            <p:cNvSpPr txBox="1"/>
            <p:nvPr/>
          </p:nvSpPr>
          <p:spPr>
            <a:xfrm>
              <a:off x="1692092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2</a:t>
              </a:r>
              <a:endParaRPr lang="ar-OM" b="1" dirty="0"/>
            </a:p>
          </p:txBody>
        </p:sp>
        <p:sp>
          <p:nvSpPr>
            <p:cNvPr id="10" name="مربع نص 9">
              <a:extLst>
                <a:ext uri="{FF2B5EF4-FFF2-40B4-BE49-F238E27FC236}">
                  <a16:creationId xmlns="" xmlns:a16="http://schemas.microsoft.com/office/drawing/2014/main" id="{A9785858-ACBA-4129-ABB8-CDF11199A9A5}"/>
                </a:ext>
              </a:extLst>
            </p:cNvPr>
            <p:cNvSpPr txBox="1"/>
            <p:nvPr/>
          </p:nvSpPr>
          <p:spPr>
            <a:xfrm>
              <a:off x="2057113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3</a:t>
              </a:r>
              <a:endParaRPr lang="ar-OM" b="1" dirty="0"/>
            </a:p>
          </p:txBody>
        </p:sp>
        <p:sp>
          <p:nvSpPr>
            <p:cNvPr id="11" name="مربع نص 10">
              <a:extLst>
                <a:ext uri="{FF2B5EF4-FFF2-40B4-BE49-F238E27FC236}">
                  <a16:creationId xmlns="" xmlns:a16="http://schemas.microsoft.com/office/drawing/2014/main" id="{D9D6B8C2-203C-45EE-BA85-A15CBFE0ACAE}"/>
                </a:ext>
              </a:extLst>
            </p:cNvPr>
            <p:cNvSpPr txBox="1"/>
            <p:nvPr/>
          </p:nvSpPr>
          <p:spPr>
            <a:xfrm>
              <a:off x="2419334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4</a:t>
              </a:r>
              <a:endParaRPr lang="ar-OM" b="1" dirty="0"/>
            </a:p>
          </p:txBody>
        </p:sp>
        <p:sp>
          <p:nvSpPr>
            <p:cNvPr id="12" name="مربع نص 11">
              <a:extLst>
                <a:ext uri="{FF2B5EF4-FFF2-40B4-BE49-F238E27FC236}">
                  <a16:creationId xmlns="" xmlns:a16="http://schemas.microsoft.com/office/drawing/2014/main" id="{D36D581F-95CD-42F1-911E-413612F2B5DA}"/>
                </a:ext>
              </a:extLst>
            </p:cNvPr>
            <p:cNvSpPr txBox="1"/>
            <p:nvPr/>
          </p:nvSpPr>
          <p:spPr>
            <a:xfrm>
              <a:off x="2790021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5</a:t>
              </a:r>
              <a:endParaRPr lang="ar-OM" b="1" dirty="0"/>
            </a:p>
          </p:txBody>
        </p:sp>
        <p:sp>
          <p:nvSpPr>
            <p:cNvPr id="13" name="مربع نص 12">
              <a:extLst>
                <a:ext uri="{FF2B5EF4-FFF2-40B4-BE49-F238E27FC236}">
                  <a16:creationId xmlns="" xmlns:a16="http://schemas.microsoft.com/office/drawing/2014/main" id="{FB9FDB62-B9EA-4B28-AADA-E746C33FF6D2}"/>
                </a:ext>
              </a:extLst>
            </p:cNvPr>
            <p:cNvSpPr txBox="1"/>
            <p:nvPr/>
          </p:nvSpPr>
          <p:spPr>
            <a:xfrm>
              <a:off x="3147382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6</a:t>
              </a:r>
              <a:endParaRPr lang="ar-OM" b="1" dirty="0"/>
            </a:p>
          </p:txBody>
        </p:sp>
        <p:sp>
          <p:nvSpPr>
            <p:cNvPr id="14" name="مربع نص 13">
              <a:extLst>
                <a:ext uri="{FF2B5EF4-FFF2-40B4-BE49-F238E27FC236}">
                  <a16:creationId xmlns="" xmlns:a16="http://schemas.microsoft.com/office/drawing/2014/main" id="{703C6122-8B1F-4E9D-87D6-5480EBB593DA}"/>
                </a:ext>
              </a:extLst>
            </p:cNvPr>
            <p:cNvSpPr txBox="1"/>
            <p:nvPr/>
          </p:nvSpPr>
          <p:spPr>
            <a:xfrm>
              <a:off x="3497440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7</a:t>
              </a:r>
              <a:endParaRPr lang="ar-OM" b="1" dirty="0"/>
            </a:p>
          </p:txBody>
        </p:sp>
        <p:sp>
          <p:nvSpPr>
            <p:cNvPr id="15" name="مربع نص 14">
              <a:extLst>
                <a:ext uri="{FF2B5EF4-FFF2-40B4-BE49-F238E27FC236}">
                  <a16:creationId xmlns="" xmlns:a16="http://schemas.microsoft.com/office/drawing/2014/main" id="{71E2A740-54BF-45FB-911E-6F32EC1F32E9}"/>
                </a:ext>
              </a:extLst>
            </p:cNvPr>
            <p:cNvSpPr txBox="1"/>
            <p:nvPr/>
          </p:nvSpPr>
          <p:spPr>
            <a:xfrm>
              <a:off x="3862007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8</a:t>
              </a:r>
              <a:endParaRPr lang="ar-OM" b="1" dirty="0"/>
            </a:p>
          </p:txBody>
        </p:sp>
        <p:sp>
          <p:nvSpPr>
            <p:cNvPr id="16" name="مربع نص 15">
              <a:extLst>
                <a:ext uri="{FF2B5EF4-FFF2-40B4-BE49-F238E27FC236}">
                  <a16:creationId xmlns="" xmlns:a16="http://schemas.microsoft.com/office/drawing/2014/main" id="{BEB8DFE7-7513-424F-BCA3-486EB0C8288B}"/>
                </a:ext>
              </a:extLst>
            </p:cNvPr>
            <p:cNvSpPr txBox="1"/>
            <p:nvPr/>
          </p:nvSpPr>
          <p:spPr>
            <a:xfrm>
              <a:off x="4223601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9</a:t>
              </a:r>
              <a:endParaRPr lang="ar-OM" b="1" dirty="0"/>
            </a:p>
          </p:txBody>
        </p:sp>
        <p:sp>
          <p:nvSpPr>
            <p:cNvPr id="17" name="مربع نص 16">
              <a:extLst>
                <a:ext uri="{FF2B5EF4-FFF2-40B4-BE49-F238E27FC236}">
                  <a16:creationId xmlns="" xmlns:a16="http://schemas.microsoft.com/office/drawing/2014/main" id="{294B9AAC-187D-41D6-9328-C4589D212CBB}"/>
                </a:ext>
              </a:extLst>
            </p:cNvPr>
            <p:cNvSpPr txBox="1"/>
            <p:nvPr/>
          </p:nvSpPr>
          <p:spPr>
            <a:xfrm>
              <a:off x="4243479" y="3003419"/>
              <a:ext cx="544799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10</a:t>
              </a:r>
              <a:endParaRPr lang="ar-OM" b="1" dirty="0"/>
            </a:p>
          </p:txBody>
        </p:sp>
      </p:grpSp>
      <p:pic>
        <p:nvPicPr>
          <p:cNvPr id="18" name="صورة 17">
            <a:extLst>
              <a:ext uri="{FF2B5EF4-FFF2-40B4-BE49-F238E27FC236}">
                <a16:creationId xmlns="" xmlns:a16="http://schemas.microsoft.com/office/drawing/2014/main" id="{CA50CEF7-256B-412C-9DF0-5BB515B2C74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3906615" y="3878361"/>
            <a:ext cx="4017612" cy="670618"/>
          </a:xfrm>
          <a:prstGeom prst="rect">
            <a:avLst/>
          </a:prstGeom>
        </p:spPr>
      </p:pic>
      <p:sp>
        <p:nvSpPr>
          <p:cNvPr id="19" name="مستطيل 18">
            <a:extLst>
              <a:ext uri="{FF2B5EF4-FFF2-40B4-BE49-F238E27FC236}">
                <a16:creationId xmlns="" xmlns:a16="http://schemas.microsoft.com/office/drawing/2014/main" id="{95FEA4D2-53CE-4E83-8C3C-9366015F2E7E}"/>
              </a:ext>
            </a:extLst>
          </p:cNvPr>
          <p:cNvSpPr/>
          <p:nvPr/>
        </p:nvSpPr>
        <p:spPr>
          <a:xfrm>
            <a:off x="678630" y="2414444"/>
            <a:ext cx="1080000" cy="25200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endParaRPr lang="ar-OM">
              <a:solidFill>
                <a:schemeClr val="tx1"/>
              </a:solidFill>
            </a:endParaRPr>
          </a:p>
        </p:txBody>
      </p:sp>
      <p:grpSp>
        <p:nvGrpSpPr>
          <p:cNvPr id="20" name="مجموعة 19">
            <a:extLst>
              <a:ext uri="{FF2B5EF4-FFF2-40B4-BE49-F238E27FC236}">
                <a16:creationId xmlns="" xmlns:a16="http://schemas.microsoft.com/office/drawing/2014/main" id="{B725EF20-1AB8-4D18-8C43-5760694D7072}"/>
              </a:ext>
            </a:extLst>
          </p:cNvPr>
          <p:cNvGrpSpPr/>
          <p:nvPr/>
        </p:nvGrpSpPr>
        <p:grpSpPr>
          <a:xfrm>
            <a:off x="591013" y="4951296"/>
            <a:ext cx="3846826" cy="582612"/>
            <a:chOff x="951920" y="2794648"/>
            <a:chExt cx="3846826" cy="582612"/>
          </a:xfrm>
        </p:grpSpPr>
        <p:graphicFrame>
          <p:nvGraphicFramePr>
            <p:cNvPr id="21" name="عنصر 32">
              <a:extLst>
                <a:ext uri="{FF2B5EF4-FFF2-40B4-BE49-F238E27FC236}">
                  <a16:creationId xmlns="" xmlns:a16="http://schemas.microsoft.com/office/drawing/2014/main" id="{7F3E6380-16BC-4ABE-9768-9BB9BBFD778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51920" y="2794648"/>
            <a:ext cx="3789363" cy="582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" name="FX Draw" r:id="rId6" imgW="11838095" imgH="1819048" progId="">
                    <p:embed/>
                  </p:oleObj>
                </mc:Choice>
                <mc:Fallback>
                  <p:oleObj name="FX Draw" r:id="rId6" imgW="11838095" imgH="1819048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1920" y="2794648"/>
                          <a:ext cx="3789363" cy="582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مربع نص 21">
              <a:extLst>
                <a:ext uri="{FF2B5EF4-FFF2-40B4-BE49-F238E27FC236}">
                  <a16:creationId xmlns="" xmlns:a16="http://schemas.microsoft.com/office/drawing/2014/main" id="{9DA5950C-0542-4464-AFEC-7CE5926ED871}"/>
                </a:ext>
              </a:extLst>
            </p:cNvPr>
            <p:cNvSpPr txBox="1"/>
            <p:nvPr/>
          </p:nvSpPr>
          <p:spPr>
            <a:xfrm>
              <a:off x="980416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0</a:t>
              </a:r>
              <a:endParaRPr lang="ar-OM" b="1" dirty="0"/>
            </a:p>
          </p:txBody>
        </p:sp>
        <p:sp>
          <p:nvSpPr>
            <p:cNvPr id="23" name="مربع نص 22">
              <a:extLst>
                <a:ext uri="{FF2B5EF4-FFF2-40B4-BE49-F238E27FC236}">
                  <a16:creationId xmlns="" xmlns:a16="http://schemas.microsoft.com/office/drawing/2014/main" id="{F767B423-C7D6-4254-854A-644AC8F33AF0}"/>
                </a:ext>
              </a:extLst>
            </p:cNvPr>
            <p:cNvSpPr txBox="1"/>
            <p:nvPr/>
          </p:nvSpPr>
          <p:spPr>
            <a:xfrm>
              <a:off x="1328024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1</a:t>
              </a:r>
              <a:endParaRPr lang="ar-OM" b="1" dirty="0"/>
            </a:p>
          </p:txBody>
        </p:sp>
        <p:sp>
          <p:nvSpPr>
            <p:cNvPr id="24" name="مربع نص 23">
              <a:extLst>
                <a:ext uri="{FF2B5EF4-FFF2-40B4-BE49-F238E27FC236}">
                  <a16:creationId xmlns="" xmlns:a16="http://schemas.microsoft.com/office/drawing/2014/main" id="{89A026B5-DC12-4307-B4E9-63C23340DF50}"/>
                </a:ext>
              </a:extLst>
            </p:cNvPr>
            <p:cNvSpPr txBox="1"/>
            <p:nvPr/>
          </p:nvSpPr>
          <p:spPr>
            <a:xfrm>
              <a:off x="1692092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2</a:t>
              </a:r>
              <a:endParaRPr lang="ar-OM" b="1" dirty="0"/>
            </a:p>
          </p:txBody>
        </p:sp>
        <p:sp>
          <p:nvSpPr>
            <p:cNvPr id="25" name="مربع نص 24">
              <a:extLst>
                <a:ext uri="{FF2B5EF4-FFF2-40B4-BE49-F238E27FC236}">
                  <a16:creationId xmlns="" xmlns:a16="http://schemas.microsoft.com/office/drawing/2014/main" id="{C5706415-275F-48B5-B5BB-E8D7E42BC43A}"/>
                </a:ext>
              </a:extLst>
            </p:cNvPr>
            <p:cNvSpPr txBox="1"/>
            <p:nvPr/>
          </p:nvSpPr>
          <p:spPr>
            <a:xfrm>
              <a:off x="2057113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3</a:t>
              </a:r>
              <a:endParaRPr lang="ar-OM" b="1" dirty="0"/>
            </a:p>
          </p:txBody>
        </p:sp>
        <p:sp>
          <p:nvSpPr>
            <p:cNvPr id="26" name="مربع نص 25">
              <a:extLst>
                <a:ext uri="{FF2B5EF4-FFF2-40B4-BE49-F238E27FC236}">
                  <a16:creationId xmlns="" xmlns:a16="http://schemas.microsoft.com/office/drawing/2014/main" id="{EE073F39-AAFA-4BF0-8603-BE74D8279CBE}"/>
                </a:ext>
              </a:extLst>
            </p:cNvPr>
            <p:cNvSpPr txBox="1"/>
            <p:nvPr/>
          </p:nvSpPr>
          <p:spPr>
            <a:xfrm>
              <a:off x="2419334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4</a:t>
              </a:r>
              <a:endParaRPr lang="ar-OM" b="1" dirty="0"/>
            </a:p>
          </p:txBody>
        </p:sp>
        <p:sp>
          <p:nvSpPr>
            <p:cNvPr id="27" name="مربع نص 26">
              <a:extLst>
                <a:ext uri="{FF2B5EF4-FFF2-40B4-BE49-F238E27FC236}">
                  <a16:creationId xmlns="" xmlns:a16="http://schemas.microsoft.com/office/drawing/2014/main" id="{21CA6ED2-911B-4050-A445-9B801AC495D2}"/>
                </a:ext>
              </a:extLst>
            </p:cNvPr>
            <p:cNvSpPr txBox="1"/>
            <p:nvPr/>
          </p:nvSpPr>
          <p:spPr>
            <a:xfrm>
              <a:off x="2790021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5</a:t>
              </a:r>
              <a:endParaRPr lang="ar-OM" b="1" dirty="0"/>
            </a:p>
          </p:txBody>
        </p:sp>
        <p:sp>
          <p:nvSpPr>
            <p:cNvPr id="28" name="مربع نص 27">
              <a:extLst>
                <a:ext uri="{FF2B5EF4-FFF2-40B4-BE49-F238E27FC236}">
                  <a16:creationId xmlns="" xmlns:a16="http://schemas.microsoft.com/office/drawing/2014/main" id="{FD8A944A-DBC1-45B3-A33C-52BCC2DD4F63}"/>
                </a:ext>
              </a:extLst>
            </p:cNvPr>
            <p:cNvSpPr txBox="1"/>
            <p:nvPr/>
          </p:nvSpPr>
          <p:spPr>
            <a:xfrm>
              <a:off x="3147382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6</a:t>
              </a:r>
              <a:endParaRPr lang="ar-OM" b="1" dirty="0"/>
            </a:p>
          </p:txBody>
        </p:sp>
        <p:sp>
          <p:nvSpPr>
            <p:cNvPr id="29" name="مربع نص 28">
              <a:extLst>
                <a:ext uri="{FF2B5EF4-FFF2-40B4-BE49-F238E27FC236}">
                  <a16:creationId xmlns="" xmlns:a16="http://schemas.microsoft.com/office/drawing/2014/main" id="{869568AE-4783-4B52-A0D8-66769480503B}"/>
                </a:ext>
              </a:extLst>
            </p:cNvPr>
            <p:cNvSpPr txBox="1"/>
            <p:nvPr/>
          </p:nvSpPr>
          <p:spPr>
            <a:xfrm>
              <a:off x="3497440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7</a:t>
              </a:r>
              <a:endParaRPr lang="ar-OM" b="1" dirty="0"/>
            </a:p>
          </p:txBody>
        </p:sp>
        <p:sp>
          <p:nvSpPr>
            <p:cNvPr id="30" name="مربع نص 29">
              <a:extLst>
                <a:ext uri="{FF2B5EF4-FFF2-40B4-BE49-F238E27FC236}">
                  <a16:creationId xmlns="" xmlns:a16="http://schemas.microsoft.com/office/drawing/2014/main" id="{1FB4FFF9-03E5-4A7C-B677-E06EB832E4F7}"/>
                </a:ext>
              </a:extLst>
            </p:cNvPr>
            <p:cNvSpPr txBox="1"/>
            <p:nvPr/>
          </p:nvSpPr>
          <p:spPr>
            <a:xfrm>
              <a:off x="3862007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8</a:t>
              </a:r>
              <a:endParaRPr lang="ar-OM" b="1" dirty="0"/>
            </a:p>
          </p:txBody>
        </p:sp>
        <p:sp>
          <p:nvSpPr>
            <p:cNvPr id="31" name="مربع نص 30">
              <a:extLst>
                <a:ext uri="{FF2B5EF4-FFF2-40B4-BE49-F238E27FC236}">
                  <a16:creationId xmlns="" xmlns:a16="http://schemas.microsoft.com/office/drawing/2014/main" id="{8BB730A6-FDC5-471D-BC9D-7E68DC47B17B}"/>
                </a:ext>
              </a:extLst>
            </p:cNvPr>
            <p:cNvSpPr txBox="1"/>
            <p:nvPr/>
          </p:nvSpPr>
          <p:spPr>
            <a:xfrm>
              <a:off x="4223601" y="3003419"/>
              <a:ext cx="203200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9</a:t>
              </a:r>
              <a:endParaRPr lang="ar-OM" b="1" dirty="0"/>
            </a:p>
          </p:txBody>
        </p:sp>
        <p:sp>
          <p:nvSpPr>
            <p:cNvPr id="32" name="مربع نص 31">
              <a:extLst>
                <a:ext uri="{FF2B5EF4-FFF2-40B4-BE49-F238E27FC236}">
                  <a16:creationId xmlns="" xmlns:a16="http://schemas.microsoft.com/office/drawing/2014/main" id="{E626B320-3D82-4D90-9FF1-0A5F81ABB1A1}"/>
                </a:ext>
              </a:extLst>
            </p:cNvPr>
            <p:cNvSpPr txBox="1"/>
            <p:nvPr/>
          </p:nvSpPr>
          <p:spPr>
            <a:xfrm>
              <a:off x="4327809" y="3003419"/>
              <a:ext cx="470937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r" rtl="1"/>
              <a:r>
                <a:rPr lang="en-US" b="1" dirty="0"/>
                <a:t>10</a:t>
              </a:r>
              <a:endParaRPr lang="ar-OM" b="1" dirty="0"/>
            </a:p>
          </p:txBody>
        </p:sp>
      </p:grpSp>
      <p:pic>
        <p:nvPicPr>
          <p:cNvPr id="33" name="صورة 32">
            <a:extLst>
              <a:ext uri="{FF2B5EF4-FFF2-40B4-BE49-F238E27FC236}">
                <a16:creationId xmlns="" xmlns:a16="http://schemas.microsoft.com/office/drawing/2014/main" id="{192B510E-DA39-497B-B7B4-AE04C484691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-1673497" y="3883897"/>
            <a:ext cx="4017612" cy="670618"/>
          </a:xfrm>
          <a:prstGeom prst="rect">
            <a:avLst/>
          </a:prstGeom>
        </p:spPr>
      </p:pic>
      <p:sp>
        <p:nvSpPr>
          <p:cNvPr id="34" name="مستطيل 33">
            <a:extLst>
              <a:ext uri="{FF2B5EF4-FFF2-40B4-BE49-F238E27FC236}">
                <a16:creationId xmlns="" xmlns:a16="http://schemas.microsoft.com/office/drawing/2014/main" id="{944A8DAE-B844-424F-905D-635C5B4848EE}"/>
              </a:ext>
            </a:extLst>
          </p:cNvPr>
          <p:cNvSpPr/>
          <p:nvPr/>
        </p:nvSpPr>
        <p:spPr>
          <a:xfrm>
            <a:off x="6804248" y="1988840"/>
            <a:ext cx="670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dirty="0">
                <a:latin typeface="Lotus-Light"/>
                <a:cs typeface="(AH) Manal Bold" pitchFamily="2" charset="-78"/>
              </a:rPr>
              <a:t>5سم</a:t>
            </a:r>
            <a:endParaRPr lang="ar-OM" sz="2400" dirty="0">
              <a:cs typeface="(AH) Manal Bold" pitchFamily="2" charset="-78"/>
            </a:endParaRPr>
          </a:p>
        </p:txBody>
      </p:sp>
      <p:sp>
        <p:nvSpPr>
          <p:cNvPr id="35" name="مستطيل 34">
            <a:extLst>
              <a:ext uri="{FF2B5EF4-FFF2-40B4-BE49-F238E27FC236}">
                <a16:creationId xmlns="" xmlns:a16="http://schemas.microsoft.com/office/drawing/2014/main" id="{D38B5B03-8FC6-4F9D-8A4B-AE9B0A4680F8}"/>
              </a:ext>
            </a:extLst>
          </p:cNvPr>
          <p:cNvSpPr/>
          <p:nvPr/>
        </p:nvSpPr>
        <p:spPr>
          <a:xfrm>
            <a:off x="8172400" y="2708920"/>
            <a:ext cx="670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dirty="0">
                <a:latin typeface="Lotus-Light"/>
                <a:cs typeface="(AH) Manal Bold" pitchFamily="2" charset="-78"/>
              </a:rPr>
              <a:t>3سم</a:t>
            </a:r>
            <a:endParaRPr lang="ar-OM" sz="2400" dirty="0">
              <a:cs typeface="(AH) Manal Bold" pitchFamily="2" charset="-78"/>
            </a:endParaRPr>
          </a:p>
        </p:txBody>
      </p:sp>
      <p:sp>
        <p:nvSpPr>
          <p:cNvPr id="36" name="مستطيل 35">
            <a:extLst>
              <a:ext uri="{FF2B5EF4-FFF2-40B4-BE49-F238E27FC236}">
                <a16:creationId xmlns="" xmlns:a16="http://schemas.microsoft.com/office/drawing/2014/main" id="{9F88EC98-B6BB-4F3A-9E70-FB160D1131B4}"/>
              </a:ext>
            </a:extLst>
          </p:cNvPr>
          <p:cNvSpPr/>
          <p:nvPr/>
        </p:nvSpPr>
        <p:spPr>
          <a:xfrm>
            <a:off x="899592" y="2420888"/>
            <a:ext cx="670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dirty="0">
                <a:latin typeface="Lotus-Light"/>
                <a:cs typeface="(AH) Manal Bold" pitchFamily="2" charset="-78"/>
              </a:rPr>
              <a:t>3سم</a:t>
            </a:r>
            <a:endParaRPr lang="ar-OM" sz="2400" dirty="0">
              <a:cs typeface="(AH) Manal Bold" pitchFamily="2" charset="-78"/>
            </a:endParaRPr>
          </a:p>
        </p:txBody>
      </p:sp>
      <p:sp>
        <p:nvSpPr>
          <p:cNvPr id="37" name="مستطيل 36">
            <a:extLst>
              <a:ext uri="{FF2B5EF4-FFF2-40B4-BE49-F238E27FC236}">
                <a16:creationId xmlns="" xmlns:a16="http://schemas.microsoft.com/office/drawing/2014/main" id="{48EBF3AC-81BA-4239-B7AA-F3D10DCFBF00}"/>
              </a:ext>
            </a:extLst>
          </p:cNvPr>
          <p:cNvSpPr/>
          <p:nvPr/>
        </p:nvSpPr>
        <p:spPr>
          <a:xfrm>
            <a:off x="1043608" y="3429000"/>
            <a:ext cx="670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dirty="0">
                <a:latin typeface="Lotus-Light"/>
                <a:cs typeface="(AH) Manal Bold" pitchFamily="2" charset="-78"/>
              </a:rPr>
              <a:t>7سم</a:t>
            </a:r>
            <a:endParaRPr lang="ar-OM" sz="2400" dirty="0">
              <a:cs typeface="(AH) Manal Bold" pitchFamily="2" charset="-78"/>
            </a:endParaRPr>
          </a:p>
        </p:txBody>
      </p:sp>
      <p:sp>
        <p:nvSpPr>
          <p:cNvPr id="38" name="مستطيل 37">
            <a:extLst>
              <a:ext uri="{FF2B5EF4-FFF2-40B4-BE49-F238E27FC236}">
                <a16:creationId xmlns="" xmlns:a16="http://schemas.microsoft.com/office/drawing/2014/main" id="{5F18B1FD-BB3A-4DB3-B50D-1A37DC9D9604}"/>
              </a:ext>
            </a:extLst>
          </p:cNvPr>
          <p:cNvSpPr/>
          <p:nvPr/>
        </p:nvSpPr>
        <p:spPr>
          <a:xfrm>
            <a:off x="5940152" y="4293096"/>
            <a:ext cx="26308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b="1" dirty="0">
                <a:latin typeface="Lotus-Light"/>
                <a:cs typeface="(AH) Manal Bold" pitchFamily="2" charset="-78"/>
              </a:rPr>
              <a:t>المساحة= </a:t>
            </a:r>
            <a:r>
              <a:rPr lang="ar-OM" sz="2400" b="1" dirty="0" err="1">
                <a:latin typeface="Lotus-Light"/>
                <a:cs typeface="(AH) Manal Bold" pitchFamily="2" charset="-78"/>
              </a:rPr>
              <a:t>الطول×العرض</a:t>
            </a:r>
            <a:endParaRPr lang="ar-OM" sz="2400" b="1" dirty="0">
              <a:cs typeface="(AH) Manal Bold" pitchFamily="2" charset="-78"/>
            </a:endParaRPr>
          </a:p>
        </p:txBody>
      </p:sp>
      <p:grpSp>
        <p:nvGrpSpPr>
          <p:cNvPr id="39" name="مجموعة 38">
            <a:extLst>
              <a:ext uri="{FF2B5EF4-FFF2-40B4-BE49-F238E27FC236}">
                <a16:creationId xmlns="" xmlns:a16="http://schemas.microsoft.com/office/drawing/2014/main" id="{E3AA62FA-14BE-4AD6-BF34-386E505B2946}"/>
              </a:ext>
            </a:extLst>
          </p:cNvPr>
          <p:cNvGrpSpPr/>
          <p:nvPr/>
        </p:nvGrpSpPr>
        <p:grpSpPr>
          <a:xfrm>
            <a:off x="6228184" y="4581128"/>
            <a:ext cx="1913198" cy="556071"/>
            <a:chOff x="8064604" y="4576702"/>
            <a:chExt cx="1913198" cy="556071"/>
          </a:xfrm>
        </p:grpSpPr>
        <p:sp>
          <p:nvSpPr>
            <p:cNvPr id="40" name="مستطيل 39">
              <a:extLst>
                <a:ext uri="{FF2B5EF4-FFF2-40B4-BE49-F238E27FC236}">
                  <a16:creationId xmlns="" xmlns:a16="http://schemas.microsoft.com/office/drawing/2014/main" id="{53DB0A5A-1357-42DA-85B1-4141C2DCE4AE}"/>
                </a:ext>
              </a:extLst>
            </p:cNvPr>
            <p:cNvSpPr/>
            <p:nvPr/>
          </p:nvSpPr>
          <p:spPr>
            <a:xfrm>
              <a:off x="8064604" y="4671108"/>
              <a:ext cx="191319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OM" sz="2400" b="1" dirty="0">
                  <a:latin typeface="Lotus-Light"/>
                  <a:cs typeface="(AH) Manal Bold" pitchFamily="2" charset="-78"/>
                </a:rPr>
                <a:t>= 5×3 = 15 سم</a:t>
              </a:r>
              <a:endParaRPr lang="ar-OM" sz="2400" b="1" dirty="0">
                <a:cs typeface="(AH) Manal Bold" pitchFamily="2" charset="-78"/>
              </a:endParaRPr>
            </a:p>
          </p:txBody>
        </p:sp>
        <p:sp>
          <p:nvSpPr>
            <p:cNvPr id="41" name="مستطيل 40">
              <a:extLst>
                <a:ext uri="{FF2B5EF4-FFF2-40B4-BE49-F238E27FC236}">
                  <a16:creationId xmlns="" xmlns:a16="http://schemas.microsoft.com/office/drawing/2014/main" id="{29DCDDBF-FACB-47DA-9169-03D16F9C5D7D}"/>
                </a:ext>
              </a:extLst>
            </p:cNvPr>
            <p:cNvSpPr/>
            <p:nvPr/>
          </p:nvSpPr>
          <p:spPr>
            <a:xfrm>
              <a:off x="8692888" y="4576702"/>
              <a:ext cx="25983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OM" dirty="0">
                  <a:latin typeface="Lotus-Light"/>
                  <a:cs typeface="(AH) Manal Bold" pitchFamily="2" charset="-78"/>
                </a:rPr>
                <a:t>2</a:t>
              </a:r>
              <a:endParaRPr lang="ar-OM" dirty="0">
                <a:cs typeface="(AH) Manal Bold" pitchFamily="2" charset="-78"/>
              </a:endParaRPr>
            </a:p>
          </p:txBody>
        </p:sp>
      </p:grpSp>
      <p:sp>
        <p:nvSpPr>
          <p:cNvPr id="42" name="مستطيل 41">
            <a:extLst>
              <a:ext uri="{FF2B5EF4-FFF2-40B4-BE49-F238E27FC236}">
                <a16:creationId xmlns="" xmlns:a16="http://schemas.microsoft.com/office/drawing/2014/main" id="{625BB9FA-41D2-40B1-8908-DFE5C217C682}"/>
              </a:ext>
            </a:extLst>
          </p:cNvPr>
          <p:cNvSpPr/>
          <p:nvPr/>
        </p:nvSpPr>
        <p:spPr>
          <a:xfrm>
            <a:off x="2554463" y="2060848"/>
            <a:ext cx="26308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b="1" dirty="0">
                <a:latin typeface="Lotus-Light"/>
                <a:cs typeface="(AH) Manal Bold" pitchFamily="2" charset="-78"/>
              </a:rPr>
              <a:t>المساحة= </a:t>
            </a:r>
            <a:r>
              <a:rPr lang="ar-OM" sz="2400" b="1" dirty="0" err="1">
                <a:latin typeface="Lotus-Light"/>
                <a:cs typeface="(AH) Manal Bold" pitchFamily="2" charset="-78"/>
              </a:rPr>
              <a:t>الطول×العرض</a:t>
            </a:r>
            <a:endParaRPr lang="ar-OM" sz="2400" b="1" dirty="0">
              <a:cs typeface="(AH) Manal Bold" pitchFamily="2" charset="-78"/>
            </a:endParaRPr>
          </a:p>
        </p:txBody>
      </p:sp>
      <p:grpSp>
        <p:nvGrpSpPr>
          <p:cNvPr id="43" name="مجموعة 42">
            <a:extLst>
              <a:ext uri="{FF2B5EF4-FFF2-40B4-BE49-F238E27FC236}">
                <a16:creationId xmlns="" xmlns:a16="http://schemas.microsoft.com/office/drawing/2014/main" id="{FA19B72B-2A6E-4718-B8EA-99F013BD39C3}"/>
              </a:ext>
            </a:extLst>
          </p:cNvPr>
          <p:cNvGrpSpPr/>
          <p:nvPr/>
        </p:nvGrpSpPr>
        <p:grpSpPr>
          <a:xfrm>
            <a:off x="2554464" y="2348880"/>
            <a:ext cx="1883376" cy="534340"/>
            <a:chOff x="3742812" y="2366852"/>
            <a:chExt cx="1883376" cy="534340"/>
          </a:xfrm>
        </p:grpSpPr>
        <p:sp>
          <p:nvSpPr>
            <p:cNvPr id="44" name="مستطيل 43">
              <a:extLst>
                <a:ext uri="{FF2B5EF4-FFF2-40B4-BE49-F238E27FC236}">
                  <a16:creationId xmlns="" xmlns:a16="http://schemas.microsoft.com/office/drawing/2014/main" id="{E84AF48C-DE8A-4D5C-B390-EF70BA554C1E}"/>
                </a:ext>
              </a:extLst>
            </p:cNvPr>
            <p:cNvSpPr/>
            <p:nvPr/>
          </p:nvSpPr>
          <p:spPr>
            <a:xfrm>
              <a:off x="3742812" y="2439527"/>
              <a:ext cx="18833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OM" sz="2400" b="1" dirty="0">
                  <a:latin typeface="Lotus-Light"/>
                  <a:cs typeface="(AH) Manal Bold" pitchFamily="2" charset="-78"/>
                </a:rPr>
                <a:t>= 7×3 = 21 سم</a:t>
              </a:r>
              <a:endParaRPr lang="ar-OM" sz="2400" b="1" dirty="0">
                <a:cs typeface="(AH) Manal Bold" pitchFamily="2" charset="-78"/>
              </a:endParaRPr>
            </a:p>
          </p:txBody>
        </p:sp>
        <p:sp>
          <p:nvSpPr>
            <p:cNvPr id="45" name="مستطيل 44">
              <a:extLst>
                <a:ext uri="{FF2B5EF4-FFF2-40B4-BE49-F238E27FC236}">
                  <a16:creationId xmlns="" xmlns:a16="http://schemas.microsoft.com/office/drawing/2014/main" id="{2B580252-1F71-43F5-9F84-4A919635AF17}"/>
                </a:ext>
              </a:extLst>
            </p:cNvPr>
            <p:cNvSpPr/>
            <p:nvPr/>
          </p:nvSpPr>
          <p:spPr>
            <a:xfrm>
              <a:off x="4104164" y="2366852"/>
              <a:ext cx="25983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OM" b="1" dirty="0">
                  <a:latin typeface="Lotus-Light"/>
                  <a:cs typeface="(AH) Manal Bold" pitchFamily="2" charset="-78"/>
                </a:rPr>
                <a:t>2</a:t>
              </a:r>
              <a:endParaRPr lang="ar-OM" b="1" dirty="0">
                <a:cs typeface="(AH) Manal Bold" pitchFamily="2" charset="-78"/>
              </a:endParaRPr>
            </a:p>
          </p:txBody>
        </p:sp>
      </p:grpSp>
      <p:sp>
        <p:nvSpPr>
          <p:cNvPr id="46" name="مستطيل 45">
            <a:extLst>
              <a:ext uri="{FF2B5EF4-FFF2-40B4-BE49-F238E27FC236}">
                <a16:creationId xmlns="" xmlns:a16="http://schemas.microsoft.com/office/drawing/2014/main" id="{48E77622-CF52-43EC-AB99-4DF5DA423843}"/>
              </a:ext>
            </a:extLst>
          </p:cNvPr>
          <p:cNvSpPr/>
          <p:nvPr/>
        </p:nvSpPr>
        <p:spPr>
          <a:xfrm>
            <a:off x="5436096" y="5157192"/>
            <a:ext cx="2940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b="1" dirty="0">
                <a:latin typeface="Lotus-Light"/>
                <a:cs typeface="(AH) Manal Bold" pitchFamily="2" charset="-78"/>
              </a:rPr>
              <a:t>المحيط = 2(</a:t>
            </a:r>
            <a:r>
              <a:rPr lang="ar-OM" sz="2400" b="1" dirty="0" err="1">
                <a:latin typeface="Lotus-Light"/>
                <a:cs typeface="(AH) Manal Bold" pitchFamily="2" charset="-78"/>
              </a:rPr>
              <a:t>الطول+العرض</a:t>
            </a:r>
            <a:r>
              <a:rPr lang="ar-OM" sz="2400" b="1" dirty="0">
                <a:latin typeface="Lotus-Light"/>
                <a:cs typeface="(AH) Manal Bold" pitchFamily="2" charset="-78"/>
              </a:rPr>
              <a:t>)</a:t>
            </a:r>
          </a:p>
          <a:p>
            <a:pPr algn="r" rtl="1"/>
            <a:r>
              <a:rPr lang="ar-OM" sz="2400" b="1" dirty="0">
                <a:latin typeface="Lotus-Light"/>
                <a:cs typeface="(AH) Manal Bold" pitchFamily="2" charset="-78"/>
              </a:rPr>
              <a:t>          = 2(5+3) = 2×8 </a:t>
            </a:r>
          </a:p>
          <a:p>
            <a:pPr algn="r" rtl="1"/>
            <a:r>
              <a:rPr lang="ar-OM" sz="2400" b="1" dirty="0">
                <a:latin typeface="Lotus-Light"/>
                <a:cs typeface="(AH) Manal Bold" pitchFamily="2" charset="-78"/>
              </a:rPr>
              <a:t>          = 16 سم</a:t>
            </a:r>
            <a:endParaRPr lang="ar-OM" sz="2400" b="1" dirty="0">
              <a:cs typeface="(AH) Manal Bold" pitchFamily="2" charset="-78"/>
            </a:endParaRPr>
          </a:p>
        </p:txBody>
      </p:sp>
      <p:sp>
        <p:nvSpPr>
          <p:cNvPr id="47" name="مستطيل 46">
            <a:extLst>
              <a:ext uri="{FF2B5EF4-FFF2-40B4-BE49-F238E27FC236}">
                <a16:creationId xmlns="" xmlns:a16="http://schemas.microsoft.com/office/drawing/2014/main" id="{2C2E7EB9-B799-472F-81C1-86EC55CE9A33}"/>
              </a:ext>
            </a:extLst>
          </p:cNvPr>
          <p:cNvSpPr/>
          <p:nvPr/>
        </p:nvSpPr>
        <p:spPr>
          <a:xfrm>
            <a:off x="2339752" y="3212976"/>
            <a:ext cx="2940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b="1" dirty="0">
                <a:latin typeface="Lotus-Light"/>
                <a:cs typeface="(AH) Manal Bold" pitchFamily="2" charset="-78"/>
              </a:rPr>
              <a:t>المحيط = 2(</a:t>
            </a:r>
            <a:r>
              <a:rPr lang="ar-OM" sz="2400" b="1" dirty="0" err="1">
                <a:latin typeface="Lotus-Light"/>
                <a:cs typeface="(AH) Manal Bold" pitchFamily="2" charset="-78"/>
              </a:rPr>
              <a:t>الطول+العرض</a:t>
            </a:r>
            <a:r>
              <a:rPr lang="ar-OM" sz="2400" b="1" dirty="0">
                <a:latin typeface="Lotus-Light"/>
                <a:cs typeface="(AH) Manal Bold" pitchFamily="2" charset="-78"/>
              </a:rPr>
              <a:t>)</a:t>
            </a:r>
          </a:p>
          <a:p>
            <a:pPr algn="r" rtl="1"/>
            <a:r>
              <a:rPr lang="ar-OM" sz="2400" b="1" dirty="0">
                <a:latin typeface="Lotus-Light"/>
                <a:cs typeface="(AH) Manal Bold" pitchFamily="2" charset="-78"/>
              </a:rPr>
              <a:t>          = 2(7+3) = 2×10 </a:t>
            </a:r>
          </a:p>
          <a:p>
            <a:pPr algn="r" rtl="1"/>
            <a:r>
              <a:rPr lang="ar-OM" sz="2400" b="1" dirty="0">
                <a:latin typeface="Lotus-Light"/>
                <a:cs typeface="(AH) Manal Bold" pitchFamily="2" charset="-78"/>
              </a:rPr>
              <a:t>          = 20 سم</a:t>
            </a:r>
            <a:endParaRPr lang="ar-OM" sz="2400" b="1" dirty="0">
              <a:cs typeface="(AH) Manal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6" grpId="0" build="p"/>
      <p:bldP spid="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مستند 1">
            <a:extLst>
              <a:ext uri="{FF2B5EF4-FFF2-40B4-BE49-F238E27FC236}">
                <a16:creationId xmlns="" xmlns:a16="http://schemas.microsoft.com/office/drawing/2014/main" id="{978E8629-42A3-4E35-9CC3-ED4547A5D935}"/>
              </a:ext>
            </a:extLst>
          </p:cNvPr>
          <p:cNvSpPr/>
          <p:nvPr/>
        </p:nvSpPr>
        <p:spPr>
          <a:xfrm>
            <a:off x="3419872" y="836712"/>
            <a:ext cx="3207560" cy="461473"/>
          </a:xfrm>
          <a:prstGeom prst="flowChartDocumen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OM" sz="2400" dirty="0" smtClean="0">
                <a:cs typeface="(AH) Manal Bold" pitchFamily="2" charset="-78"/>
              </a:rPr>
              <a:t>مساحة الأشكال غير المنتظمة</a:t>
            </a:r>
            <a:endParaRPr lang="ar-OM" sz="2400" dirty="0">
              <a:cs typeface="(AH) Manal Bold" pitchFamily="2" charset="-78"/>
            </a:endParaRPr>
          </a:p>
        </p:txBody>
      </p:sp>
      <p:pic>
        <p:nvPicPr>
          <p:cNvPr id="3" name="Snagit_PPTFB79">
            <a:extLst>
              <a:ext uri="{FF2B5EF4-FFF2-40B4-BE49-F238E27FC236}">
                <a16:creationId xmlns="" xmlns:a16="http://schemas.microsoft.com/office/drawing/2014/main" id="{9171BFD6-C899-48B0-8643-14238CC840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8"/>
          <a:stretch/>
        </p:blipFill>
        <p:spPr>
          <a:xfrm rot="16200000">
            <a:off x="758439" y="1337905"/>
            <a:ext cx="4944274" cy="4950000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="" xmlns:a16="http://schemas.microsoft.com/office/drawing/2014/main" id="{E22F9F07-A1D1-4162-901A-3F176ECE5529}"/>
              </a:ext>
            </a:extLst>
          </p:cNvPr>
          <p:cNvSpPr txBox="1"/>
          <p:nvPr/>
        </p:nvSpPr>
        <p:spPr>
          <a:xfrm>
            <a:off x="5148064" y="1916832"/>
            <a:ext cx="3139241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ar-OM" sz="2400" b="1" dirty="0" smtClean="0">
                <a:cs typeface="(AH) Manal Bold" pitchFamily="2" charset="-78"/>
              </a:rPr>
              <a:t>نحسب عدد المربعات الكاملة</a:t>
            </a:r>
          </a:p>
          <a:p>
            <a:pPr algn="r" rtl="1">
              <a:lnSpc>
                <a:spcPct val="200000"/>
              </a:lnSpc>
            </a:pPr>
            <a:r>
              <a:rPr lang="ar-OM" sz="2400" b="1" dirty="0" smtClean="0">
                <a:cs typeface="(AH) Manal Bold" pitchFamily="2" charset="-78"/>
              </a:rPr>
              <a:t>نحسب عدد المربعات غير المكتملة</a:t>
            </a:r>
          </a:p>
          <a:p>
            <a:pPr algn="r" rtl="1">
              <a:lnSpc>
                <a:spcPct val="200000"/>
              </a:lnSpc>
            </a:pPr>
            <a:r>
              <a:rPr lang="ar-OM" sz="2400" b="1" dirty="0" smtClean="0">
                <a:cs typeface="(AH) Manal Bold" pitchFamily="2" charset="-78"/>
              </a:rPr>
              <a:t>مساحة الشكل = عدد المربعات الكاملة  + نصف عدد المربعات غير المكتملة</a:t>
            </a:r>
            <a:endParaRPr lang="ar-OM" sz="2400" b="1" dirty="0">
              <a:cs typeface="(AH) Manal Bold" pitchFamily="2" charset="-78"/>
            </a:endParaRPr>
          </a:p>
        </p:txBody>
      </p:sp>
      <p:sp>
        <p:nvSpPr>
          <p:cNvPr id="5" name="مستطيل 4">
            <a:extLst>
              <a:ext uri="{FF2B5EF4-FFF2-40B4-BE49-F238E27FC236}">
                <a16:creationId xmlns="" xmlns:a16="http://schemas.microsoft.com/office/drawing/2014/main" id="{A1290105-580D-4B70-8F54-ABCD1D8E65D6}"/>
              </a:ext>
            </a:extLst>
          </p:cNvPr>
          <p:cNvSpPr/>
          <p:nvPr/>
        </p:nvSpPr>
        <p:spPr>
          <a:xfrm>
            <a:off x="4139952" y="2276872"/>
            <a:ext cx="886586" cy="11960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OM"/>
          </a:p>
        </p:txBody>
      </p:sp>
      <p:sp>
        <p:nvSpPr>
          <p:cNvPr id="6" name="مستطيل 5">
            <a:extLst>
              <a:ext uri="{FF2B5EF4-FFF2-40B4-BE49-F238E27FC236}">
                <a16:creationId xmlns="" xmlns:a16="http://schemas.microsoft.com/office/drawing/2014/main" id="{B75CFBA7-08CB-4101-B070-75FB5006311A}"/>
              </a:ext>
            </a:extLst>
          </p:cNvPr>
          <p:cNvSpPr/>
          <p:nvPr/>
        </p:nvSpPr>
        <p:spPr>
          <a:xfrm rot="5400000">
            <a:off x="1864429" y="1528059"/>
            <a:ext cx="886586" cy="18081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OM"/>
          </a:p>
        </p:txBody>
      </p:sp>
      <p:sp>
        <p:nvSpPr>
          <p:cNvPr id="7" name="مستطيل 6">
            <a:extLst>
              <a:ext uri="{FF2B5EF4-FFF2-40B4-BE49-F238E27FC236}">
                <a16:creationId xmlns="" xmlns:a16="http://schemas.microsoft.com/office/drawing/2014/main" id="{8A24B9B2-D311-4853-8C70-FD232882D7F0}"/>
              </a:ext>
            </a:extLst>
          </p:cNvPr>
          <p:cNvSpPr/>
          <p:nvPr/>
        </p:nvSpPr>
        <p:spPr>
          <a:xfrm rot="5400000">
            <a:off x="2015716" y="2888940"/>
            <a:ext cx="648072" cy="24482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OM"/>
          </a:p>
        </p:txBody>
      </p:sp>
      <p:sp>
        <p:nvSpPr>
          <p:cNvPr id="8" name="مستطيل 7">
            <a:extLst>
              <a:ext uri="{FF2B5EF4-FFF2-40B4-BE49-F238E27FC236}">
                <a16:creationId xmlns="" xmlns:a16="http://schemas.microsoft.com/office/drawing/2014/main" id="{69905E4A-689F-4AC5-A5FC-F88BAE449CE4}"/>
              </a:ext>
            </a:extLst>
          </p:cNvPr>
          <p:cNvSpPr/>
          <p:nvPr/>
        </p:nvSpPr>
        <p:spPr>
          <a:xfrm rot="5400000">
            <a:off x="4020926" y="4556138"/>
            <a:ext cx="582706" cy="14967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OM"/>
          </a:p>
        </p:txBody>
      </p:sp>
      <p:sp>
        <p:nvSpPr>
          <p:cNvPr id="9" name="مستطيل 8">
            <a:extLst>
              <a:ext uri="{FF2B5EF4-FFF2-40B4-BE49-F238E27FC236}">
                <a16:creationId xmlns="" xmlns:a16="http://schemas.microsoft.com/office/drawing/2014/main" id="{E9F5541A-7B27-4EFF-8AE4-679BFFCE7B9E}"/>
              </a:ext>
            </a:extLst>
          </p:cNvPr>
          <p:cNvSpPr/>
          <p:nvPr/>
        </p:nvSpPr>
        <p:spPr>
          <a:xfrm rot="5400000">
            <a:off x="1729273" y="4975583"/>
            <a:ext cx="582704" cy="6578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>
            <a:extLst>
              <a:ext uri="{FF2B5EF4-FFF2-40B4-BE49-F238E27FC236}">
                <a16:creationId xmlns="" xmlns:a16="http://schemas.microsoft.com/office/drawing/2014/main" id="{910A95F9-69E7-4248-AA32-D1D22057A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769574"/>
              </p:ext>
            </p:extLst>
          </p:nvPr>
        </p:nvGraphicFramePr>
        <p:xfrm>
          <a:off x="2339752" y="1052736"/>
          <a:ext cx="4992888" cy="504056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48222">
                  <a:extLst>
                    <a:ext uri="{9D8B030D-6E8A-4147-A177-3AD203B41FA5}">
                      <a16:colId xmlns="" xmlns:a16="http://schemas.microsoft.com/office/drawing/2014/main" val="4131095619"/>
                    </a:ext>
                  </a:extLst>
                </a:gridCol>
                <a:gridCol w="1248222">
                  <a:extLst>
                    <a:ext uri="{9D8B030D-6E8A-4147-A177-3AD203B41FA5}">
                      <a16:colId xmlns="" xmlns:a16="http://schemas.microsoft.com/office/drawing/2014/main" val="2593253510"/>
                    </a:ext>
                  </a:extLst>
                </a:gridCol>
                <a:gridCol w="1248222">
                  <a:extLst>
                    <a:ext uri="{9D8B030D-6E8A-4147-A177-3AD203B41FA5}">
                      <a16:colId xmlns="" xmlns:a16="http://schemas.microsoft.com/office/drawing/2014/main" val="655746949"/>
                    </a:ext>
                  </a:extLst>
                </a:gridCol>
                <a:gridCol w="1248222">
                  <a:extLst>
                    <a:ext uri="{9D8B030D-6E8A-4147-A177-3AD203B41FA5}">
                      <a16:colId xmlns="" xmlns:a16="http://schemas.microsoft.com/office/drawing/2014/main" val="3975316903"/>
                    </a:ext>
                  </a:extLst>
                </a:gridCol>
              </a:tblGrid>
              <a:tr h="1076531"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>
                          <a:cs typeface="(AH) Manal Bold" pitchFamily="2" charset="-78"/>
                        </a:rPr>
                        <a:t>رمز</a:t>
                      </a:r>
                    </a:p>
                    <a:p>
                      <a:pPr algn="ctr" rtl="1"/>
                      <a:r>
                        <a:rPr lang="ar-OM" sz="1800" dirty="0">
                          <a:cs typeface="(AH) Manal Bold" pitchFamily="2" charset="-78"/>
                        </a:rPr>
                        <a:t>الشكل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عدد المربعات المكتملة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عدد المربعات غير المكتملة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>
                          <a:cs typeface="(AH) Manal Bold" pitchFamily="2" charset="-78"/>
                        </a:rPr>
                        <a:t>المساحة</a:t>
                      </a:r>
                    </a:p>
                    <a:p>
                      <a:pPr algn="ctr" rtl="1"/>
                      <a:r>
                        <a:rPr lang="ar-OM" sz="1800" dirty="0">
                          <a:cs typeface="(AH) Manal Bold" pitchFamily="2" charset="-78"/>
                        </a:rPr>
                        <a:t>الكلية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44056900"/>
                  </a:ext>
                </a:extLst>
              </a:tr>
              <a:tr h="792806"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>
                          <a:cs typeface="(AH) Manal Bold" pitchFamily="2" charset="-78"/>
                        </a:rPr>
                        <a:t>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14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22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14 + 11 = 25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491434884"/>
                  </a:ext>
                </a:extLst>
              </a:tr>
              <a:tr h="792806"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>
                          <a:cs typeface="(AH) Manal Bold" pitchFamily="2" charset="-78"/>
                        </a:rPr>
                        <a:t>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19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18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19 + 9 = 28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195845584"/>
                  </a:ext>
                </a:extLst>
              </a:tr>
              <a:tr h="792806"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>
                          <a:cs typeface="(AH) Manal Bold" pitchFamily="2" charset="-78"/>
                        </a:rPr>
                        <a:t>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18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10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18 + 5 = 23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418324929"/>
                  </a:ext>
                </a:extLst>
              </a:tr>
              <a:tr h="792806"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>
                          <a:cs typeface="(AH) Manal Bold" pitchFamily="2" charset="-78"/>
                        </a:rPr>
                        <a:t>د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12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18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12+ 9 = 21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332129385"/>
                  </a:ext>
                </a:extLst>
              </a:tr>
              <a:tr h="792806"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>
                          <a:cs typeface="(AH) Manal Bold" pitchFamily="2" charset="-78"/>
                        </a:rPr>
                        <a:t>هـ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6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18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OM" sz="1800" dirty="0" smtClean="0">
                          <a:cs typeface="(AH) Manal Bold" pitchFamily="2" charset="-78"/>
                        </a:rPr>
                        <a:t>6 + 9 = 15</a:t>
                      </a:r>
                      <a:endParaRPr lang="ar-OM" sz="1800" dirty="0">
                        <a:cs typeface="(AH) Manal Bold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23189773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="" xmlns:a16="http://schemas.microsoft.com/office/drawing/2014/main" id="{FECA1569-2032-4598-A195-D49C653035F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843" y="4165020"/>
            <a:ext cx="4017612" cy="670618"/>
          </a:xfrm>
          <a:prstGeom prst="rect">
            <a:avLst/>
          </a:prstGeom>
        </p:spPr>
      </p:pic>
      <p:graphicFrame>
        <p:nvGraphicFramePr>
          <p:cNvPr id="6" name="عنصر 9">
            <a:extLst>
              <a:ext uri="{FF2B5EF4-FFF2-40B4-BE49-F238E27FC236}">
                <a16:creationId xmlns="" xmlns:a16="http://schemas.microsoft.com/office/drawing/2014/main" id="{E769BACF-3CE9-4E30-8D94-DC57148A7E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838120"/>
              </p:ext>
            </p:extLst>
          </p:nvPr>
        </p:nvGraphicFramePr>
        <p:xfrm>
          <a:off x="2036024" y="1989536"/>
          <a:ext cx="1490663" cy="220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FX Draw" r:id="rId4" imgW="4657143" imgH="6876190" progId="">
                  <p:embed/>
                </p:oleObj>
              </mc:Choice>
              <mc:Fallback>
                <p:oleObj name="FX Draw" r:id="rId4" imgW="4657143" imgH="687619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6024" y="1989536"/>
                        <a:ext cx="1490663" cy="2200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صورة 6">
            <a:extLst>
              <a:ext uri="{FF2B5EF4-FFF2-40B4-BE49-F238E27FC236}">
                <a16:creationId xmlns="" xmlns:a16="http://schemas.microsoft.com/office/drawing/2014/main" id="{78CF7006-562B-4059-8B6A-D923FA08B06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308091" y="3463708"/>
            <a:ext cx="4017612" cy="670618"/>
          </a:xfrm>
          <a:prstGeom prst="rect">
            <a:avLst/>
          </a:prstGeom>
        </p:spPr>
      </p:pic>
      <p:sp>
        <p:nvSpPr>
          <p:cNvPr id="10" name="مستطيل 9">
            <a:extLst>
              <a:ext uri="{FF2B5EF4-FFF2-40B4-BE49-F238E27FC236}">
                <a16:creationId xmlns="" xmlns:a16="http://schemas.microsoft.com/office/drawing/2014/main" id="{52623A5A-D519-4343-98B5-93FE7280FE0D}"/>
              </a:ext>
            </a:extLst>
          </p:cNvPr>
          <p:cNvSpPr/>
          <p:nvPr/>
        </p:nvSpPr>
        <p:spPr>
          <a:xfrm>
            <a:off x="3995936" y="1124744"/>
            <a:ext cx="3660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3600" dirty="0">
                <a:solidFill>
                  <a:srgbClr val="00B0F0"/>
                </a:solidFill>
                <a:latin typeface="Lotus-Light"/>
                <a:cs typeface="(AH) Manal Bold" pitchFamily="2" charset="-78"/>
              </a:rPr>
              <a:t>ما مساحة المنطقة المظللة ؟</a:t>
            </a:r>
            <a:endParaRPr lang="ar-OM" sz="3600" dirty="0">
              <a:solidFill>
                <a:srgbClr val="00B0F0"/>
              </a:solidFill>
              <a:cs typeface="(AH) Manal Bold" pitchFamily="2" charset="-78"/>
            </a:endParaRPr>
          </a:p>
        </p:txBody>
      </p:sp>
      <p:sp>
        <p:nvSpPr>
          <p:cNvPr id="22" name="مستطيل 21">
            <a:extLst>
              <a:ext uri="{FF2B5EF4-FFF2-40B4-BE49-F238E27FC236}">
                <a16:creationId xmlns="" xmlns:a16="http://schemas.microsoft.com/office/drawing/2014/main" id="{EFD3D508-F315-4FD1-8F2E-D3AA88D4075A}"/>
              </a:ext>
            </a:extLst>
          </p:cNvPr>
          <p:cNvSpPr/>
          <p:nvPr/>
        </p:nvSpPr>
        <p:spPr>
          <a:xfrm>
            <a:off x="2843291" y="2492896"/>
            <a:ext cx="54011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b="1" dirty="0">
                <a:latin typeface="Lotus-Light"/>
                <a:cs typeface="(AH) Manal Bold" pitchFamily="2" charset="-78"/>
              </a:rPr>
              <a:t>مساحة المنطقة المظللة</a:t>
            </a:r>
          </a:p>
          <a:p>
            <a:pPr algn="r" rtl="1"/>
            <a:r>
              <a:rPr lang="ar-OM" sz="2400" b="1" dirty="0">
                <a:latin typeface="Lotus-Light"/>
                <a:cs typeface="(AH) Manal Bold" pitchFamily="2" charset="-78"/>
              </a:rPr>
              <a:t>= مساحة المستطيل </a:t>
            </a:r>
            <a:r>
              <a:rPr lang="ar-OM" sz="2400" b="1" dirty="0" smtClean="0">
                <a:latin typeface="Lotus-Light"/>
                <a:cs typeface="(AH) Manal Bold" pitchFamily="2" charset="-78"/>
              </a:rPr>
              <a:t>الكبير-م ساحة </a:t>
            </a:r>
            <a:r>
              <a:rPr lang="ar-OM" sz="2400" b="1" dirty="0">
                <a:latin typeface="Lotus-Light"/>
                <a:cs typeface="(AH) Manal Bold" pitchFamily="2" charset="-78"/>
              </a:rPr>
              <a:t>المستطيل الصغير</a:t>
            </a:r>
          </a:p>
        </p:txBody>
      </p:sp>
      <p:sp>
        <p:nvSpPr>
          <p:cNvPr id="23" name="مستطيل 22">
            <a:extLst>
              <a:ext uri="{FF2B5EF4-FFF2-40B4-BE49-F238E27FC236}">
                <a16:creationId xmlns="" xmlns:a16="http://schemas.microsoft.com/office/drawing/2014/main" id="{E95114BD-7E63-4AEC-84D0-10537A7C66B1}"/>
              </a:ext>
            </a:extLst>
          </p:cNvPr>
          <p:cNvSpPr/>
          <p:nvPr/>
        </p:nvSpPr>
        <p:spPr>
          <a:xfrm>
            <a:off x="6156176" y="3356992"/>
            <a:ext cx="19094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OM" sz="2400" b="1" dirty="0">
                <a:latin typeface="Lotus-Light"/>
                <a:cs typeface="(AH) Manal Bold" pitchFamily="2" charset="-78"/>
              </a:rPr>
              <a:t>= (6×4) – (4×2)</a:t>
            </a:r>
            <a:endParaRPr lang="ar-OM" sz="2400" b="1" dirty="0"/>
          </a:p>
        </p:txBody>
      </p:sp>
      <p:grpSp>
        <p:nvGrpSpPr>
          <p:cNvPr id="24" name="مجموعة 23">
            <a:extLst>
              <a:ext uri="{FF2B5EF4-FFF2-40B4-BE49-F238E27FC236}">
                <a16:creationId xmlns="" xmlns:a16="http://schemas.microsoft.com/office/drawing/2014/main" id="{0B585D45-B923-4C30-B83B-A296AEF2972B}"/>
              </a:ext>
            </a:extLst>
          </p:cNvPr>
          <p:cNvGrpSpPr/>
          <p:nvPr/>
        </p:nvGrpSpPr>
        <p:grpSpPr>
          <a:xfrm>
            <a:off x="4102149" y="3933056"/>
            <a:ext cx="4006678" cy="2192382"/>
            <a:chOff x="10431528" y="2873000"/>
            <a:chExt cx="4006678" cy="2192382"/>
          </a:xfrm>
        </p:grpSpPr>
        <p:sp>
          <p:nvSpPr>
            <p:cNvPr id="25" name="مستطيل 24">
              <a:extLst>
                <a:ext uri="{FF2B5EF4-FFF2-40B4-BE49-F238E27FC236}">
                  <a16:creationId xmlns="" xmlns:a16="http://schemas.microsoft.com/office/drawing/2014/main" id="{0D2A566D-2D60-406A-909B-C88DAAEDD5E3}"/>
                </a:ext>
              </a:extLst>
            </p:cNvPr>
            <p:cNvSpPr/>
            <p:nvPr/>
          </p:nvSpPr>
          <p:spPr>
            <a:xfrm>
              <a:off x="12437337" y="2873000"/>
              <a:ext cx="200086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rtl="1"/>
              <a:r>
                <a:rPr lang="ar-OM" sz="2400" b="1" dirty="0">
                  <a:latin typeface="Lotus-Light"/>
                  <a:cs typeface="(AH) Manal Bold" pitchFamily="2" charset="-78"/>
                </a:rPr>
                <a:t>= 24 – 8 = 16 </a:t>
              </a:r>
              <a:r>
                <a:rPr lang="ar-OM" sz="2400" b="1" dirty="0" smtClean="0">
                  <a:latin typeface="Lotus-Light"/>
                  <a:cs typeface="(AH) Manal Bold" pitchFamily="2" charset="-78"/>
                </a:rPr>
                <a:t>سم2</a:t>
              </a:r>
              <a:endParaRPr lang="ar-OM" sz="2400" b="1" dirty="0">
                <a:latin typeface="Lotus-Light"/>
                <a:cs typeface="(AH) Manal Bold" pitchFamily="2" charset="-78"/>
              </a:endParaRPr>
            </a:p>
          </p:txBody>
        </p:sp>
        <p:sp>
          <p:nvSpPr>
            <p:cNvPr id="26" name="مستطيل 25">
              <a:extLst>
                <a:ext uri="{FF2B5EF4-FFF2-40B4-BE49-F238E27FC236}">
                  <a16:creationId xmlns="" xmlns:a16="http://schemas.microsoft.com/office/drawing/2014/main" id="{EED39082-84C0-4BB3-A052-B157AAA40E17}"/>
                </a:ext>
              </a:extLst>
            </p:cNvPr>
            <p:cNvSpPr/>
            <p:nvPr/>
          </p:nvSpPr>
          <p:spPr>
            <a:xfrm>
              <a:off x="10431528" y="4757605"/>
              <a:ext cx="2598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rtl="1"/>
              <a:r>
                <a:rPr lang="ar-OM" sz="1400" dirty="0">
                  <a:latin typeface="Lotus-Light"/>
                  <a:cs typeface="(AH) Manal Bold" pitchFamily="2" charset="-78"/>
                </a:rPr>
                <a:t>2</a:t>
              </a:r>
              <a:endParaRPr lang="ar-OM" sz="1400" dirty="0">
                <a:cs typeface="(AH) Manal Bold" pitchFamily="2" charset="-78"/>
              </a:endParaRPr>
            </a:p>
          </p:txBody>
        </p:sp>
      </p:grpSp>
      <p:sp>
        <p:nvSpPr>
          <p:cNvPr id="27" name="مستطيل 26">
            <a:extLst>
              <a:ext uri="{FF2B5EF4-FFF2-40B4-BE49-F238E27FC236}">
                <a16:creationId xmlns="" xmlns:a16="http://schemas.microsoft.com/office/drawing/2014/main" id="{0A14A2E7-3EC2-49CB-9114-DE1FB5CDE334}"/>
              </a:ext>
            </a:extLst>
          </p:cNvPr>
          <p:cNvSpPr/>
          <p:nvPr/>
        </p:nvSpPr>
        <p:spPr>
          <a:xfrm>
            <a:off x="2446046" y="1597192"/>
            <a:ext cx="670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dirty="0">
                <a:solidFill>
                  <a:srgbClr val="00B0F0"/>
                </a:solidFill>
                <a:latin typeface="Lotus-Light"/>
                <a:cs typeface="(AH) Manal Bold" pitchFamily="2" charset="-78"/>
              </a:rPr>
              <a:t>4سم</a:t>
            </a:r>
            <a:endParaRPr lang="ar-OM" sz="2400" dirty="0">
              <a:solidFill>
                <a:srgbClr val="00B0F0"/>
              </a:solidFill>
              <a:cs typeface="(AH) Manal Bold" pitchFamily="2" charset="-78"/>
            </a:endParaRPr>
          </a:p>
        </p:txBody>
      </p:sp>
      <p:sp>
        <p:nvSpPr>
          <p:cNvPr id="28" name="مستطيل 27">
            <a:extLst>
              <a:ext uri="{FF2B5EF4-FFF2-40B4-BE49-F238E27FC236}">
                <a16:creationId xmlns="" xmlns:a16="http://schemas.microsoft.com/office/drawing/2014/main" id="{6558E046-9B98-4F02-88F5-071BB7F5F7F2}"/>
              </a:ext>
            </a:extLst>
          </p:cNvPr>
          <p:cNvSpPr/>
          <p:nvPr/>
        </p:nvSpPr>
        <p:spPr>
          <a:xfrm>
            <a:off x="3417057" y="2867131"/>
            <a:ext cx="670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2400" dirty="0">
                <a:solidFill>
                  <a:srgbClr val="00B0F0"/>
                </a:solidFill>
                <a:latin typeface="Lotus-Light"/>
                <a:cs typeface="(AH) Manal Bold" pitchFamily="2" charset="-78"/>
              </a:rPr>
              <a:t>6سم</a:t>
            </a:r>
            <a:endParaRPr lang="ar-OM" sz="2400" dirty="0">
              <a:solidFill>
                <a:srgbClr val="00B0F0"/>
              </a:solidFill>
              <a:cs typeface="(AH) Manal Bold" pitchFamily="2" charset="-78"/>
            </a:endParaRPr>
          </a:p>
        </p:txBody>
      </p:sp>
      <p:pic>
        <p:nvPicPr>
          <p:cNvPr id="29" name="صورة 28">
            <a:extLst>
              <a:ext uri="{FF2B5EF4-FFF2-40B4-BE49-F238E27FC236}">
                <a16:creationId xmlns="" xmlns:a16="http://schemas.microsoft.com/office/drawing/2014/main" id="{55C73EB9-CC0A-4937-8DEB-0A8FBF0C7F4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8229" y="3815437"/>
            <a:ext cx="4017612" cy="670618"/>
          </a:xfrm>
          <a:prstGeom prst="rect">
            <a:avLst/>
          </a:prstGeom>
        </p:spPr>
      </p:pic>
      <p:pic>
        <p:nvPicPr>
          <p:cNvPr id="30" name="صورة 29">
            <a:extLst>
              <a:ext uri="{FF2B5EF4-FFF2-40B4-BE49-F238E27FC236}">
                <a16:creationId xmlns="" xmlns:a16="http://schemas.microsoft.com/office/drawing/2014/main" id="{EF32EE96-0CEE-42B7-A47C-ADC9534116D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66773" y="3829711"/>
            <a:ext cx="4017612" cy="670618"/>
          </a:xfrm>
          <a:prstGeom prst="rect">
            <a:avLst/>
          </a:prstGeom>
        </p:spPr>
      </p:pic>
      <p:sp>
        <p:nvSpPr>
          <p:cNvPr id="31" name="مستطيل 30">
            <a:extLst>
              <a:ext uri="{FF2B5EF4-FFF2-40B4-BE49-F238E27FC236}">
                <a16:creationId xmlns="" xmlns:a16="http://schemas.microsoft.com/office/drawing/2014/main" id="{052B603A-5350-4A4B-B52F-18E684AE0C6E}"/>
              </a:ext>
            </a:extLst>
          </p:cNvPr>
          <p:cNvSpPr/>
          <p:nvPr/>
        </p:nvSpPr>
        <p:spPr>
          <a:xfrm>
            <a:off x="2172673" y="2860740"/>
            <a:ext cx="6706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1600" dirty="0">
                <a:latin typeface="Lotus-Light"/>
                <a:cs typeface="(AH) Manal Bold" pitchFamily="2" charset="-78"/>
              </a:rPr>
              <a:t>4سم</a:t>
            </a:r>
            <a:endParaRPr lang="ar-OM" sz="1600" dirty="0">
              <a:cs typeface="(AH) Manal Bold" pitchFamily="2" charset="-78"/>
            </a:endParaRPr>
          </a:p>
        </p:txBody>
      </p:sp>
      <p:sp>
        <p:nvSpPr>
          <p:cNvPr id="32" name="مستطيل 31">
            <a:extLst>
              <a:ext uri="{FF2B5EF4-FFF2-40B4-BE49-F238E27FC236}">
                <a16:creationId xmlns="" xmlns:a16="http://schemas.microsoft.com/office/drawing/2014/main" id="{1A03B003-79E7-424E-B0C3-A1E7D415739C}"/>
              </a:ext>
            </a:extLst>
          </p:cNvPr>
          <p:cNvSpPr/>
          <p:nvPr/>
        </p:nvSpPr>
        <p:spPr>
          <a:xfrm>
            <a:off x="2324136" y="3483561"/>
            <a:ext cx="6706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OM" sz="1600" dirty="0">
                <a:latin typeface="Lotus-Light"/>
                <a:cs typeface="(AH) Manal Bold" pitchFamily="2" charset="-78"/>
              </a:rPr>
              <a:t>2سم</a:t>
            </a:r>
            <a:endParaRPr lang="ar-OM" sz="1600" dirty="0">
              <a:cs typeface="(AH) Manal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7" grpId="0"/>
      <p:bldP spid="28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7608937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2195736" y="0"/>
            <a:ext cx="4608512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3200" b="1" dirty="0" smtClean="0">
                <a:solidFill>
                  <a:schemeClr val="bg1"/>
                </a:solidFill>
                <a:latin typeface="Lotus-Light"/>
                <a:cs typeface="(AH) Manal Bold" pitchFamily="2" charset="-78"/>
              </a:rPr>
              <a:t>حساب محيط ومساحة الأشكال المركبة البسيطة التي يمكن تقسيمها إلى مستطيلات.</a:t>
            </a:r>
            <a:endParaRPr lang="ar-OM" sz="3200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763688" y="4149080"/>
            <a:ext cx="619268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000" dirty="0" smtClean="0"/>
              <a:t>الحل : يتم تقسيم الشكل إلى مستطيلات</a:t>
            </a:r>
          </a:p>
          <a:p>
            <a:r>
              <a:rPr lang="ar-OM" sz="2000" dirty="0" smtClean="0"/>
              <a:t>مساحة الشكل المركب = مساحة المستطيل (أ) + مساحة المستطيل (ب)</a:t>
            </a:r>
          </a:p>
          <a:p>
            <a:r>
              <a:rPr lang="ar-OM" sz="2000" dirty="0"/>
              <a:t> </a:t>
            </a:r>
            <a:r>
              <a:rPr lang="ar-OM" sz="2000" dirty="0" smtClean="0"/>
              <a:t>                        = 9 × 6                 + ( 12 – 6 ) × ( 9 – 4 )</a:t>
            </a:r>
          </a:p>
          <a:p>
            <a:r>
              <a:rPr lang="ar-OM" sz="2000" dirty="0" smtClean="0"/>
              <a:t>                         = 9 × 6                 + 6 × 5</a:t>
            </a:r>
          </a:p>
          <a:p>
            <a:r>
              <a:rPr lang="ar-OM" sz="2000" dirty="0"/>
              <a:t> </a:t>
            </a:r>
            <a:r>
              <a:rPr lang="ar-OM" sz="2000" dirty="0" smtClean="0"/>
              <a:t>                        = 54                     + 30   </a:t>
            </a:r>
          </a:p>
          <a:p>
            <a:r>
              <a:rPr lang="ar-OM" sz="2000" dirty="0" smtClean="0"/>
              <a:t>                         = 84 سم2 </a:t>
            </a:r>
            <a:endParaRPr lang="ar-OM" sz="20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627784" y="2564904"/>
            <a:ext cx="45076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OM" dirty="0" smtClean="0"/>
              <a:t>(أ) </a:t>
            </a:r>
            <a:endParaRPr lang="ar-OM" dirty="0"/>
          </a:p>
        </p:txBody>
      </p:sp>
      <p:sp>
        <p:nvSpPr>
          <p:cNvPr id="7" name="مربع نص 6"/>
          <p:cNvSpPr txBox="1"/>
          <p:nvPr/>
        </p:nvSpPr>
        <p:spPr>
          <a:xfrm>
            <a:off x="854580" y="2708920"/>
            <a:ext cx="56778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OM" dirty="0" smtClean="0"/>
              <a:t>(ب) </a:t>
            </a:r>
            <a:endParaRPr lang="ar-OM" dirty="0"/>
          </a:p>
        </p:txBody>
      </p:sp>
      <p:cxnSp>
        <p:nvCxnSpPr>
          <p:cNvPr id="9" name="رابط مستقيم 8"/>
          <p:cNvCxnSpPr/>
          <p:nvPr/>
        </p:nvCxnSpPr>
        <p:spPr>
          <a:xfrm>
            <a:off x="1979712" y="2564904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24744"/>
            <a:ext cx="633312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ربع نص 2"/>
          <p:cNvSpPr txBox="1"/>
          <p:nvPr/>
        </p:nvSpPr>
        <p:spPr>
          <a:xfrm>
            <a:off x="1115616" y="3861048"/>
            <a:ext cx="6912768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dirty="0" smtClean="0"/>
              <a:t>الحل :</a:t>
            </a:r>
          </a:p>
          <a:p>
            <a:r>
              <a:rPr lang="ar-OM" sz="2800" dirty="0" smtClean="0"/>
              <a:t>محيط الشكل  = مجموع أطوال أضلاعه</a:t>
            </a:r>
          </a:p>
          <a:p>
            <a:r>
              <a:rPr lang="ar-OM" sz="2800" dirty="0"/>
              <a:t> </a:t>
            </a:r>
            <a:r>
              <a:rPr lang="ar-OM" sz="2800" dirty="0" smtClean="0"/>
              <a:t>              = 8 + 9 + 3 + 6 + ( 9 – 6 </a:t>
            </a:r>
            <a:r>
              <a:rPr lang="ar-OM" sz="2800" dirty="0" smtClean="0"/>
              <a:t>) + ( 8 – 3 ) </a:t>
            </a:r>
            <a:endParaRPr lang="ar-OM" sz="2800" dirty="0" smtClean="0"/>
          </a:p>
          <a:p>
            <a:r>
              <a:rPr lang="ar-OM" sz="2800" dirty="0"/>
              <a:t> </a:t>
            </a:r>
            <a:r>
              <a:rPr lang="ar-OM" sz="2800" dirty="0" smtClean="0"/>
              <a:t>            </a:t>
            </a:r>
            <a:r>
              <a:rPr lang="ar-OM" sz="2800" smtClean="0"/>
              <a:t>= </a:t>
            </a:r>
            <a:r>
              <a:rPr lang="ar-OM" sz="2800" smtClean="0"/>
              <a:t>34 </a:t>
            </a:r>
            <a:r>
              <a:rPr lang="ar-OM" sz="2800" dirty="0" smtClean="0"/>
              <a:t>سم</a:t>
            </a:r>
            <a:endParaRPr lang="ar-OM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385</Words>
  <Application>Microsoft Office PowerPoint</Application>
  <PresentationFormat>عرض على الشاشة (3:4)‏</PresentationFormat>
  <Paragraphs>113</Paragraphs>
  <Slides>11</Slides>
  <Notes>0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3" baseType="lpstr">
      <vt:lpstr>سمة Office</vt:lpstr>
      <vt:lpstr>FX Draw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أبو فراس</dc:creator>
  <cp:lastModifiedBy>خالد</cp:lastModifiedBy>
  <cp:revision>10</cp:revision>
  <dcterms:created xsi:type="dcterms:W3CDTF">2023-02-26T17:55:21Z</dcterms:created>
  <dcterms:modified xsi:type="dcterms:W3CDTF">2023-03-01T08:58:39Z</dcterms:modified>
</cp:coreProperties>
</file>