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3"/>
  </p:notesMasterIdLst>
  <p:sldIdLst>
    <p:sldId id="256" r:id="rId2"/>
    <p:sldId id="258" r:id="rId3"/>
    <p:sldId id="260" r:id="rId4"/>
    <p:sldId id="259" r:id="rId5"/>
    <p:sldId id="257" r:id="rId6"/>
    <p:sldId id="261" r:id="rId7"/>
    <p:sldId id="262" r:id="rId8"/>
    <p:sldId id="263" r:id="rId9"/>
    <p:sldId id="264" r:id="rId10"/>
    <p:sldId id="275" r:id="rId11"/>
    <p:sldId id="265" r:id="rId12"/>
    <p:sldId id="274" r:id="rId13"/>
    <p:sldId id="266" r:id="rId14"/>
    <p:sldId id="267" r:id="rId15"/>
    <p:sldId id="268" r:id="rId16"/>
    <p:sldId id="269" r:id="rId17"/>
    <p:sldId id="270" r:id="rId18"/>
    <p:sldId id="271" r:id="rId19"/>
    <p:sldId id="272" r:id="rId20"/>
    <p:sldId id="273" r:id="rId21"/>
    <p:sldId id="276" r:id="rId2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08" autoAdjust="0"/>
    <p:restoredTop sz="96229" autoAdjust="0"/>
  </p:normalViewPr>
  <p:slideViewPr>
    <p:cSldViewPr>
      <p:cViewPr>
        <p:scale>
          <a:sx n="70" d="100"/>
          <a:sy n="70" d="100"/>
        </p:scale>
        <p:origin x="-2814" y="-10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0A749-69BC-41D2-9B34-CB9845B5CEB7}" type="datetimeFigureOut">
              <a:rPr lang="es-ES" smtClean="0"/>
              <a:pPr/>
              <a:t>13/08/2011</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8C8908-A990-4690-9FAD-E63793CDD438}" type="slidenum">
              <a:rPr lang="es-ES" smtClean="0"/>
              <a:pPr/>
              <a:t>‹Nº›</a:t>
            </a:fld>
            <a:endParaRPr lang="es-ES"/>
          </a:p>
        </p:txBody>
      </p:sp>
    </p:spTree>
    <p:extLst>
      <p:ext uri="{BB962C8B-B14F-4D97-AF65-F5344CB8AC3E}">
        <p14:creationId xmlns:p14="http://schemas.microsoft.com/office/powerpoint/2010/main" val="380836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AF8C8908-A990-4690-9FAD-E63793CDD438}" type="slidenum">
              <a:rPr lang="es-ES" smtClean="0"/>
              <a:pPr/>
              <a:t>16</a:t>
            </a:fld>
            <a:endParaRPr lang="es-ES"/>
          </a:p>
        </p:txBody>
      </p:sp>
    </p:spTree>
    <p:extLst>
      <p:ext uri="{BB962C8B-B14F-4D97-AF65-F5344CB8AC3E}">
        <p14:creationId xmlns:p14="http://schemas.microsoft.com/office/powerpoint/2010/main" val="1093246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smtClean="0"/>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16" name="15 Marcador de número de diapositiva"/>
          <p:cNvSpPr>
            <a:spLocks noGrp="1"/>
          </p:cNvSpPr>
          <p:nvPr>
            <p:ph type="sldNum" sz="quarter" idx="11"/>
          </p:nvPr>
        </p:nvSpPr>
        <p:spPr/>
        <p:txBody>
          <a:bodyPr/>
          <a:lstStyle/>
          <a:p>
            <a:fld id="{394273B1-16B4-4585-859E-6E4FE402499A}" type="slidenum">
              <a:rPr lang="es-ES" smtClean="0"/>
              <a:pPr/>
              <a:t>‹Nº›</a:t>
            </a:fld>
            <a:endParaRPr lang="es-ES"/>
          </a:p>
        </p:txBody>
      </p:sp>
      <p:sp>
        <p:nvSpPr>
          <p:cNvPr id="17" name="16 Marcador de pie de página"/>
          <p:cNvSpPr>
            <a:spLocks noGrp="1"/>
          </p:cNvSpPr>
          <p:nvPr>
            <p:ph type="ftr" sz="quarter" idx="12"/>
          </p:nvPr>
        </p:nvSpPr>
        <p:spPr/>
        <p:txBody>
          <a:bodyPr/>
          <a:lstStyle/>
          <a:p>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4" name="13 Marcador de fecha"/>
          <p:cNvSpPr>
            <a:spLocks noGrp="1"/>
          </p:cNvSpPr>
          <p:nvPr>
            <p:ph type="dt" sz="half" idx="14"/>
          </p:nvPr>
        </p:nvSpPr>
        <p:spPr/>
        <p:txBody>
          <a:bodyPr/>
          <a:lstStyle/>
          <a:p>
            <a:fld id="{BD151A40-C724-4EF6-A308-CF74B064D6D0}" type="datetimeFigureOut">
              <a:rPr lang="es-ES" smtClean="0"/>
              <a:pPr/>
              <a:t>13/08/2011</a:t>
            </a:fld>
            <a:endParaRPr lang="es-ES"/>
          </a:p>
        </p:txBody>
      </p:sp>
      <p:sp>
        <p:nvSpPr>
          <p:cNvPr id="15" name="14 Marcador de número de diapositiva"/>
          <p:cNvSpPr>
            <a:spLocks noGrp="1"/>
          </p:cNvSpPr>
          <p:nvPr>
            <p:ph type="sldNum" sz="quarter" idx="15"/>
          </p:nvPr>
        </p:nvSpPr>
        <p:spPr/>
        <p:txBody>
          <a:bodyPr/>
          <a:lstStyle>
            <a:lvl1pPr algn="ctr">
              <a:defRPr/>
            </a:lvl1pPr>
          </a:lstStyle>
          <a:p>
            <a:fld id="{394273B1-16B4-4585-859E-6E4FE402499A}" type="slidenum">
              <a:rPr lang="es-ES" smtClean="0"/>
              <a:pPr/>
              <a:t>‹Nº›</a:t>
            </a:fld>
            <a:endParaRPr lang="es-ES"/>
          </a:p>
        </p:txBody>
      </p:sp>
      <p:sp>
        <p:nvSpPr>
          <p:cNvPr id="16" name="15 Marcador de pie de página"/>
          <p:cNvSpPr>
            <a:spLocks noGrp="1"/>
          </p:cNvSpPr>
          <p:nvPr>
            <p:ph type="ftr" sz="quarter" idx="16"/>
          </p:nvPr>
        </p:nvSpPr>
        <p:spPr/>
        <p:txBody>
          <a:bodyPr/>
          <a:lstStyle/>
          <a:p>
            <a:endParaRPr lang="es-ES"/>
          </a:p>
        </p:txBody>
      </p:sp>
      <p:sp>
        <p:nvSpPr>
          <p:cNvPr id="17" name="16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
        <p:nvSpPr>
          <p:cNvPr id="8" name="7 Marcador de pie de página"/>
          <p:cNvSpPr>
            <a:spLocks noGrp="1"/>
          </p:cNvSpPr>
          <p:nvPr>
            <p:ph type="ftr" sz="quarter" idx="11"/>
          </p:nvPr>
        </p:nvSpPr>
        <p:spPr/>
        <p:txBody>
          <a:bodyPr/>
          <a:lstStyle/>
          <a:p>
            <a:endParaRPr lang="es-ES"/>
          </a:p>
        </p:txBody>
      </p:sp>
      <p:sp>
        <p:nvSpPr>
          <p:cNvPr id="7" name="6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smtClean="0"/>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394273B1-16B4-4585-859E-6E4FE402499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8" name="7 Marcador de fecha"/>
          <p:cNvSpPr>
            <a:spLocks noGrp="1"/>
          </p:cNvSpPr>
          <p:nvPr>
            <p:ph type="dt" sz="half" idx="14"/>
          </p:nvPr>
        </p:nvSpPr>
        <p:spPr/>
        <p:txBody>
          <a:bodyPr/>
          <a:lstStyle/>
          <a:p>
            <a:fld id="{BD151A40-C724-4EF6-A308-CF74B064D6D0}" type="datetimeFigureOut">
              <a:rPr lang="es-ES" smtClean="0"/>
              <a:pPr/>
              <a:t>13/08/2011</a:t>
            </a:fld>
            <a:endParaRPr lang="es-ES"/>
          </a:p>
        </p:txBody>
      </p:sp>
      <p:sp>
        <p:nvSpPr>
          <p:cNvPr id="9" name="8 Marcador de número de diapositiva"/>
          <p:cNvSpPr>
            <a:spLocks noGrp="1"/>
          </p:cNvSpPr>
          <p:nvPr>
            <p:ph type="sldNum" sz="quarter" idx="15"/>
          </p:nvPr>
        </p:nvSpPr>
        <p:spPr/>
        <p:txBody>
          <a:bodyPr/>
          <a:lstStyle/>
          <a:p>
            <a:fld id="{394273B1-16B4-4585-859E-6E4FE402499A}" type="slidenum">
              <a:rPr lang="es-ES" smtClean="0"/>
              <a:pPr/>
              <a:t>‹Nº›</a:t>
            </a:fld>
            <a:endParaRPr lang="es-ES"/>
          </a:p>
        </p:txBody>
      </p:sp>
      <p:sp>
        <p:nvSpPr>
          <p:cNvPr id="10" name="9 Marcador de pie de página"/>
          <p:cNvSpPr>
            <a:spLocks noGrp="1"/>
          </p:cNvSpPr>
          <p:nvPr>
            <p:ph type="ftr" sz="quarter" idx="16"/>
          </p:nvPr>
        </p:nvSpPr>
        <p:spPr/>
        <p:txBody>
          <a:bodyPr/>
          <a:lstStyle/>
          <a:p>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p:txBody>
          <a:bodyPr/>
          <a:lstStyle/>
          <a:p>
            <a:fld id="{BD151A40-C724-4EF6-A308-CF74B064D6D0}" type="datetimeFigureOut">
              <a:rPr lang="es-ES" smtClean="0"/>
              <a:pPr/>
              <a:t>13/08/2011</a:t>
            </a:fld>
            <a:endParaRPr lang="es-ES"/>
          </a:p>
        </p:txBody>
      </p:sp>
      <p:sp>
        <p:nvSpPr>
          <p:cNvPr id="9" name="8 Marcador de número de diapositiva"/>
          <p:cNvSpPr>
            <a:spLocks noGrp="1"/>
          </p:cNvSpPr>
          <p:nvPr>
            <p:ph type="sldNum" sz="quarter" idx="11"/>
          </p:nvPr>
        </p:nvSpPr>
        <p:spPr/>
        <p:txBody>
          <a:bodyPr/>
          <a:lstStyle/>
          <a:p>
            <a:fld id="{394273B1-16B4-4585-859E-6E4FE402499A}" type="slidenum">
              <a:rPr lang="es-ES" smtClean="0"/>
              <a:pPr/>
              <a:t>‹Nº›</a:t>
            </a:fld>
            <a:endParaRPr lang="es-ES"/>
          </a:p>
        </p:txBody>
      </p:sp>
      <p:sp>
        <p:nvSpPr>
          <p:cNvPr id="10" name="9 Marcador de pie de página"/>
          <p:cNvSpPr>
            <a:spLocks noGrp="1"/>
          </p:cNvSpPr>
          <p:nvPr>
            <p:ph type="ftr" sz="quarter" idx="12"/>
          </p:nvPr>
        </p:nvSpPr>
        <p:spPr/>
        <p:txBody>
          <a:bodyPr/>
          <a:lstStyle/>
          <a:p>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D151A40-C724-4EF6-A308-CF74B064D6D0}" type="datetimeFigureOut">
              <a:rPr lang="es-ES" smtClean="0"/>
              <a:pPr/>
              <a:t>13/08/2011</a:t>
            </a:fld>
            <a:endParaRPr lang="es-ES"/>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ES"/>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94273B1-16B4-4585-859E-6E4FE402499A}" type="slidenum">
              <a:rPr lang="es-ES" smtClean="0"/>
              <a:pPr/>
              <a:t>‹Nº›</a:t>
            </a:fld>
            <a:endParaRPr lang="es-ES"/>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smtClean="0"/>
              <a:t>Haga clic para modificar el estilo de título del patrón</a:t>
            </a:r>
            <a:endParaRPr kumimoji="0" lang="en-US"/>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es.wikipedia.org/wiki/Archivo:Rectifier.jp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s.wikipedia.org/wiki/Archivo:Circuito_rectificador_media_onda.pn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es.wikipedia.org/wiki/Archivo:Tensi%C3%B3n_sinusoidal.png"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es.wikipedia.org/wiki/Archivo:Tensi%C3%B3n_rectificada_media_onda.p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es.wikipedia.org/wiki/Archivo:Fullwave.rectifier.en.pn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s.wikipedia.org/wiki/Archivo:Gratz.rectifier.en.pn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457200" y="727720"/>
            <a:ext cx="8305800" cy="1981200"/>
          </a:xfrm>
        </p:spPr>
        <p:txBody>
          <a:bodyPr>
            <a:normAutofit/>
          </a:bodyPr>
          <a:lstStyle/>
          <a:p>
            <a:pPr algn="ctr"/>
            <a:r>
              <a:rPr lang="es-ES" dirty="0" smtClean="0">
                <a:latin typeface="Times New Roman" pitchFamily="18" charset="0"/>
                <a:cs typeface="Times New Roman" pitchFamily="18" charset="0"/>
              </a:rPr>
              <a:t>4 RECTIFICADORES MONOFÁSICOS</a:t>
            </a:r>
            <a:endParaRPr lang="es-ES"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l="71778" t="78125" r="4052" b="14062"/>
          <a:stretch>
            <a:fillRect/>
          </a:stretch>
        </p:blipFill>
        <p:spPr bwMode="auto">
          <a:xfrm>
            <a:off x="2915816" y="4149080"/>
            <a:ext cx="3241499" cy="7858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cstate="print"/>
          <a:srcRect/>
          <a:stretch>
            <a:fillRect/>
          </a:stretch>
        </p:blipFill>
        <p:spPr bwMode="auto">
          <a:xfrm>
            <a:off x="1115615" y="1844824"/>
            <a:ext cx="6857171" cy="4176464"/>
          </a:xfrm>
          <a:prstGeom prst="rect">
            <a:avLst/>
          </a:prstGeom>
          <a:noFill/>
          <a:ln w="9525">
            <a:noFill/>
            <a:miter lim="800000"/>
            <a:headEnd/>
            <a:tailEnd/>
          </a:ln>
          <a:effectLst/>
        </p:spPr>
      </p:pic>
      <p:sp>
        <p:nvSpPr>
          <p:cNvPr id="3" name="2 Título"/>
          <p:cNvSpPr>
            <a:spLocks noGrp="1"/>
          </p:cNvSpPr>
          <p:nvPr>
            <p:ph type="title"/>
          </p:nvPr>
        </p:nvSpPr>
        <p:spPr>
          <a:xfrm>
            <a:off x="1033264" y="257200"/>
            <a:ext cx="5698976" cy="1371600"/>
          </a:xfrm>
        </p:spPr>
        <p:txBody>
          <a:bodyPr>
            <a:noAutofit/>
          </a:bodyPr>
          <a:lstStyle/>
          <a:p>
            <a:r>
              <a:rPr lang="es-EC" sz="4000" dirty="0" smtClean="0"/>
              <a:t>Rectificador monofásico totalmente controlado</a:t>
            </a:r>
            <a:endParaRPr lang="es-EC" sz="4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625345"/>
            <a:ext cx="8229600" cy="1371607"/>
          </a:xfrm>
        </p:spPr>
        <p:txBody>
          <a:bodyPr>
            <a:normAutofit/>
          </a:bodyPr>
          <a:lstStyle/>
          <a:p>
            <a:pPr algn="just"/>
            <a:r>
              <a:rPr lang="es-EC" dirty="0" smtClean="0"/>
              <a:t>En este montaje, se mantienen 2 diodos que formaban el puente rectificador no controlado y se sustituyen los otros dos por 2 tiristores tipo SCR.</a:t>
            </a:r>
          </a:p>
        </p:txBody>
      </p:sp>
      <p:sp>
        <p:nvSpPr>
          <p:cNvPr id="3" name="2 Título"/>
          <p:cNvSpPr>
            <a:spLocks noGrp="1"/>
          </p:cNvSpPr>
          <p:nvPr>
            <p:ph type="title"/>
          </p:nvPr>
        </p:nvSpPr>
        <p:spPr>
          <a:xfrm>
            <a:off x="1033264" y="409600"/>
            <a:ext cx="5626968" cy="1219200"/>
          </a:xfrm>
        </p:spPr>
        <p:txBody>
          <a:bodyPr>
            <a:noAutofit/>
          </a:bodyPr>
          <a:lstStyle/>
          <a:p>
            <a:r>
              <a:rPr lang="es-EC" sz="4000" dirty="0" smtClean="0"/>
              <a:t>Rectificador monofásico </a:t>
            </a:r>
            <a:r>
              <a:rPr lang="es-EC" sz="4000" dirty="0" err="1" smtClean="0"/>
              <a:t>semicontrolado</a:t>
            </a:r>
            <a:endParaRPr lang="es-EC" sz="4000" dirty="0"/>
          </a:p>
        </p:txBody>
      </p:sp>
      <p:graphicFrame>
        <p:nvGraphicFramePr>
          <p:cNvPr id="23554" name="Object 2"/>
          <p:cNvGraphicFramePr>
            <a:graphicFrameLocks noChangeAspect="1"/>
          </p:cNvGraphicFramePr>
          <p:nvPr>
            <p:extLst>
              <p:ext uri="{D42A27DB-BD31-4B8C-83A1-F6EECF244321}">
                <p14:modId xmlns:p14="http://schemas.microsoft.com/office/powerpoint/2010/main" val="3166436671"/>
              </p:ext>
            </p:extLst>
          </p:nvPr>
        </p:nvGraphicFramePr>
        <p:xfrm>
          <a:off x="971600" y="3068960"/>
          <a:ext cx="7065014" cy="2808312"/>
        </p:xfrm>
        <a:graphic>
          <a:graphicData uri="http://schemas.openxmlformats.org/presentationml/2006/ole">
            <mc:AlternateContent xmlns:mc="http://schemas.openxmlformats.org/markup-compatibility/2006">
              <mc:Choice xmlns:v="urn:schemas-microsoft-com:vml" Requires="v">
                <p:oleObj spid="_x0000_s23566" name="VISIO" r:id="rId3" imgW="4437000" imgH="1763640" progId="Visio.Drawing.11">
                  <p:embed/>
                </p:oleObj>
              </mc:Choice>
              <mc:Fallback>
                <p:oleObj name="VISIO" r:id="rId3" imgW="4437000" imgH="1763640" progId="Visio.Drawing.11">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3068960"/>
                        <a:ext cx="7065014" cy="2808312"/>
                      </a:xfrm>
                      <a:prstGeom prst="rect">
                        <a:avLst/>
                      </a:prstGeom>
                      <a:solidFill>
                        <a:schemeClr val="tx1"/>
                      </a:solidFill>
                      <a:ln>
                        <a:noFill/>
                      </a:ln>
                      <a:effectLs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89248" y="409600"/>
            <a:ext cx="5338936" cy="1219200"/>
          </a:xfrm>
        </p:spPr>
        <p:txBody>
          <a:bodyPr>
            <a:noAutofit/>
          </a:bodyPr>
          <a:lstStyle/>
          <a:p>
            <a:r>
              <a:rPr lang="es-EC" sz="4000" dirty="0" smtClean="0"/>
              <a:t>Rectificador monofásico </a:t>
            </a:r>
            <a:r>
              <a:rPr lang="es-EC" sz="4000" dirty="0" err="1" smtClean="0"/>
              <a:t>semicontrolado</a:t>
            </a:r>
            <a:endParaRPr lang="es-EC" sz="4000" dirty="0"/>
          </a:p>
        </p:txBody>
      </p:sp>
      <p:pic>
        <p:nvPicPr>
          <p:cNvPr id="5" name="Picture 5"/>
          <p:cNvPicPr>
            <a:picLocks noChangeAspect="1" noChangeArrowheads="1"/>
          </p:cNvPicPr>
          <p:nvPr/>
        </p:nvPicPr>
        <p:blipFill>
          <a:blip r:embed="rId2" cstate="print"/>
          <a:srcRect/>
          <a:stretch>
            <a:fillRect/>
          </a:stretch>
        </p:blipFill>
        <p:spPr bwMode="auto">
          <a:xfrm>
            <a:off x="971600" y="1700808"/>
            <a:ext cx="7230463" cy="43924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89248" y="260648"/>
            <a:ext cx="2458616" cy="822920"/>
          </a:xfrm>
        </p:spPr>
        <p:txBody>
          <a:bodyPr>
            <a:normAutofit/>
          </a:bodyPr>
          <a:lstStyle/>
          <a:p>
            <a:r>
              <a:rPr lang="es-EC" sz="4000" dirty="0" smtClean="0"/>
              <a:t>Ejercicio 1</a:t>
            </a:r>
            <a:endParaRPr lang="es-EC" sz="4000" dirty="0"/>
          </a:p>
        </p:txBody>
      </p:sp>
      <p:pic>
        <p:nvPicPr>
          <p:cNvPr id="256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210" t="31575" r="63387" b="43217"/>
          <a:stretch/>
        </p:blipFill>
        <p:spPr bwMode="auto">
          <a:xfrm>
            <a:off x="467544" y="1412776"/>
            <a:ext cx="8303276"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446" t="17088" r="50987" b="51602"/>
          <a:stretch/>
        </p:blipFill>
        <p:spPr bwMode="auto">
          <a:xfrm>
            <a:off x="395536" y="1032820"/>
            <a:ext cx="8424936" cy="470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89248" y="260648"/>
            <a:ext cx="2602632" cy="750912"/>
          </a:xfrm>
        </p:spPr>
        <p:txBody>
          <a:bodyPr>
            <a:normAutofit/>
          </a:bodyPr>
          <a:lstStyle/>
          <a:p>
            <a:r>
              <a:rPr lang="es-EC" sz="4000" dirty="0" smtClean="0"/>
              <a:t>Ejercicio 2</a:t>
            </a:r>
            <a:endParaRPr lang="es-EC" sz="4000" dirty="0"/>
          </a:p>
        </p:txBody>
      </p:sp>
      <p:pic>
        <p:nvPicPr>
          <p:cNvPr id="296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419" t="27181" r="54313" b="31029"/>
          <a:stretch/>
        </p:blipFill>
        <p:spPr bwMode="auto">
          <a:xfrm>
            <a:off x="377023" y="980728"/>
            <a:ext cx="8443449"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417" t="21227" r="45896" b="43880"/>
          <a:stretch/>
        </p:blipFill>
        <p:spPr bwMode="auto">
          <a:xfrm>
            <a:off x="323528" y="908720"/>
            <a:ext cx="8514468"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503" t="7884" r="6228" b="49662"/>
          <a:stretch/>
        </p:blipFill>
        <p:spPr bwMode="auto">
          <a:xfrm>
            <a:off x="323528" y="1043751"/>
            <a:ext cx="8352928" cy="4833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1791" t="25822" r="51642" b="29070"/>
          <a:stretch/>
        </p:blipFill>
        <p:spPr bwMode="auto">
          <a:xfrm>
            <a:off x="1331640" y="332656"/>
            <a:ext cx="6408712" cy="612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89248" y="476672"/>
            <a:ext cx="2530624" cy="750912"/>
          </a:xfrm>
        </p:spPr>
        <p:txBody>
          <a:bodyPr>
            <a:normAutofit/>
          </a:bodyPr>
          <a:lstStyle/>
          <a:p>
            <a:r>
              <a:rPr lang="es-EC" sz="4000" dirty="0" smtClean="0"/>
              <a:t>Ejercicio 3</a:t>
            </a:r>
            <a:endParaRPr lang="es-EC" sz="4000" dirty="0"/>
          </a:p>
        </p:txBody>
      </p:sp>
      <p:pic>
        <p:nvPicPr>
          <p:cNvPr id="317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770" t="16310" r="13916" b="39801"/>
          <a:stretch/>
        </p:blipFill>
        <p:spPr bwMode="auto">
          <a:xfrm>
            <a:off x="467544" y="1340768"/>
            <a:ext cx="8145676"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24000"/>
            <a:ext cx="8229600" cy="2769096"/>
          </a:xfrm>
        </p:spPr>
        <p:txBody>
          <a:bodyPr/>
          <a:lstStyle/>
          <a:p>
            <a:pPr algn="just"/>
            <a:r>
              <a:rPr lang="es-EC" dirty="0" smtClean="0"/>
              <a:t>En electrónica, un </a:t>
            </a:r>
            <a:r>
              <a:rPr lang="es-EC" b="1" dirty="0" smtClean="0"/>
              <a:t>rectificador</a:t>
            </a:r>
            <a:r>
              <a:rPr lang="es-EC" dirty="0" smtClean="0"/>
              <a:t> es el elemento o circuito que permite convertir la corriente alterna en corriente continua. </a:t>
            </a:r>
          </a:p>
          <a:p>
            <a:pPr algn="just"/>
            <a:r>
              <a:rPr lang="es-EC" dirty="0" smtClean="0"/>
              <a:t>Esto se realiza utilizando diodos rectificadores, ya sean semiconductores de estado sólido, válvulas al vacío o válvulas gaseosas como las de vapor de mercurio.</a:t>
            </a:r>
            <a:endParaRPr lang="es-EC" dirty="0"/>
          </a:p>
        </p:txBody>
      </p:sp>
      <p:sp>
        <p:nvSpPr>
          <p:cNvPr id="3" name="2 Título"/>
          <p:cNvSpPr>
            <a:spLocks noGrp="1"/>
          </p:cNvSpPr>
          <p:nvPr>
            <p:ph type="title"/>
          </p:nvPr>
        </p:nvSpPr>
        <p:spPr>
          <a:xfrm>
            <a:off x="817240" y="260648"/>
            <a:ext cx="5266928" cy="822920"/>
          </a:xfrm>
        </p:spPr>
        <p:txBody>
          <a:bodyPr>
            <a:normAutofit/>
          </a:bodyPr>
          <a:lstStyle/>
          <a:p>
            <a:r>
              <a:rPr lang="es-EC" sz="4000" dirty="0" smtClean="0"/>
              <a:t>¿Qué es un rectificador?</a:t>
            </a:r>
            <a:endParaRPr lang="es-EC" sz="4000" dirty="0"/>
          </a:p>
        </p:txBody>
      </p:sp>
      <p:pic>
        <p:nvPicPr>
          <p:cNvPr id="4" name="Picture 2" descr="http://upload.wikimedia.org/wikipedia/commons/thumb/a/a3/Rectifier.jpg/250px-Rectifier.jpg">
            <a:hlinkClick r:id="rId2"/>
          </p:cNvPr>
          <p:cNvPicPr>
            <a:picLocks noChangeAspect="1" noChangeArrowheads="1"/>
          </p:cNvPicPr>
          <p:nvPr/>
        </p:nvPicPr>
        <p:blipFill>
          <a:blip r:embed="rId3" cstate="print"/>
          <a:srcRect l="4646" t="15385" r="9400" b="7692"/>
          <a:stretch>
            <a:fillRect/>
          </a:stretch>
        </p:blipFill>
        <p:spPr bwMode="auto">
          <a:xfrm>
            <a:off x="3410334" y="4365104"/>
            <a:ext cx="2643206" cy="1428760"/>
          </a:xfrm>
          <a:prstGeom prst="rect">
            <a:avLst/>
          </a:prstGeom>
          <a:noFill/>
        </p:spPr>
      </p:pic>
      <p:sp>
        <p:nvSpPr>
          <p:cNvPr id="5" name="4 Rectángulo"/>
          <p:cNvSpPr/>
          <p:nvPr/>
        </p:nvSpPr>
        <p:spPr>
          <a:xfrm>
            <a:off x="3571868" y="5805264"/>
            <a:ext cx="2484976" cy="369332"/>
          </a:xfrm>
          <a:prstGeom prst="rect">
            <a:avLst/>
          </a:prstGeom>
        </p:spPr>
        <p:txBody>
          <a:bodyPr wrap="none">
            <a:spAutoFit/>
          </a:bodyPr>
          <a:lstStyle/>
          <a:p>
            <a:r>
              <a:rPr lang="es-EC" i="1" dirty="0" smtClean="0"/>
              <a:t>Rectificador 2N1849</a:t>
            </a:r>
            <a:endParaRPr lang="es-EC" i="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508" t="30800" r="23194" b="33645"/>
          <a:stretch/>
        </p:blipFill>
        <p:spPr bwMode="auto">
          <a:xfrm>
            <a:off x="755576" y="908720"/>
            <a:ext cx="7636072"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709" t="15505" r="39604" b="23267"/>
          <a:stretch/>
        </p:blipFill>
        <p:spPr bwMode="auto">
          <a:xfrm>
            <a:off x="338351" y="692696"/>
            <a:ext cx="8482121"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2579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24000"/>
            <a:ext cx="8229600" cy="3849216"/>
          </a:xfrm>
        </p:spPr>
        <p:txBody>
          <a:bodyPr>
            <a:normAutofit/>
          </a:bodyPr>
          <a:lstStyle/>
          <a:p>
            <a:pPr algn="just"/>
            <a:r>
              <a:rPr lang="es-EC" dirty="0" smtClean="0"/>
              <a:t>Dependiendo de las características de la alimentación en corriente alterna que emplean, se les clasifica en monofásicos, cuando están alimentados por una fase de la red eléctrica, o trifásicos cuando se alimentan por tres fases.</a:t>
            </a:r>
          </a:p>
          <a:p>
            <a:pPr algn="just"/>
            <a:r>
              <a:rPr lang="es-EC" dirty="0" smtClean="0"/>
              <a:t>Atendiendo al tipo de rectificación, pueden ser de media onda, cuando sólo se utiliza uno de los semiciclos de la corriente, o de onda completa, donde ambos semiciclos son aprovechados.</a:t>
            </a:r>
            <a:endParaRPr lang="es-EC" dirty="0"/>
          </a:p>
        </p:txBody>
      </p:sp>
      <p:sp>
        <p:nvSpPr>
          <p:cNvPr id="3" name="2 Título"/>
          <p:cNvSpPr>
            <a:spLocks noGrp="1"/>
          </p:cNvSpPr>
          <p:nvPr>
            <p:ph type="title"/>
          </p:nvPr>
        </p:nvSpPr>
        <p:spPr>
          <a:xfrm>
            <a:off x="745232" y="404664"/>
            <a:ext cx="7067128" cy="750912"/>
          </a:xfrm>
        </p:spPr>
        <p:txBody>
          <a:bodyPr>
            <a:normAutofit/>
          </a:bodyPr>
          <a:lstStyle/>
          <a:p>
            <a:r>
              <a:rPr lang="es-EC" sz="4000" dirty="0" smtClean="0"/>
              <a:t>Clasificación de los rectificadores</a:t>
            </a:r>
            <a:endParaRPr lang="es-EC" sz="4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911096"/>
            <a:ext cx="8229600" cy="1013848"/>
          </a:xfrm>
        </p:spPr>
        <p:txBody>
          <a:bodyPr/>
          <a:lstStyle/>
          <a:p>
            <a:pPr algn="just"/>
            <a:r>
              <a:rPr lang="es-EC" dirty="0" smtClean="0"/>
              <a:t>Es el circuito más sencillo que puede construirse con un diodo.</a:t>
            </a:r>
            <a:endParaRPr lang="es-EC" dirty="0"/>
          </a:p>
        </p:txBody>
      </p:sp>
      <p:sp>
        <p:nvSpPr>
          <p:cNvPr id="3" name="2 Título"/>
          <p:cNvSpPr>
            <a:spLocks noGrp="1"/>
          </p:cNvSpPr>
          <p:nvPr>
            <p:ph type="title"/>
          </p:nvPr>
        </p:nvSpPr>
        <p:spPr>
          <a:xfrm>
            <a:off x="817240" y="404664"/>
            <a:ext cx="7787208" cy="1310956"/>
          </a:xfrm>
        </p:spPr>
        <p:txBody>
          <a:bodyPr>
            <a:noAutofit/>
          </a:bodyPr>
          <a:lstStyle/>
          <a:p>
            <a:r>
              <a:rPr lang="es-EC" sz="4000" dirty="0" smtClean="0"/>
              <a:t>Rectificador monofásico de media onda no controlado</a:t>
            </a:r>
            <a:endParaRPr lang="es-EC" sz="4000" dirty="0"/>
          </a:p>
        </p:txBody>
      </p:sp>
      <p:pic>
        <p:nvPicPr>
          <p:cNvPr id="1026" name="Picture 2" descr="Circuito rectificador media onda.png">
            <a:hlinkClick r:id="rId2"/>
          </p:cNvPr>
          <p:cNvPicPr>
            <a:picLocks noChangeAspect="1" noChangeArrowheads="1"/>
          </p:cNvPicPr>
          <p:nvPr/>
        </p:nvPicPr>
        <p:blipFill>
          <a:blip r:embed="rId3" cstate="print"/>
          <a:srcRect/>
          <a:stretch>
            <a:fillRect/>
          </a:stretch>
        </p:blipFill>
        <p:spPr bwMode="auto">
          <a:xfrm>
            <a:off x="2195736" y="3140968"/>
            <a:ext cx="5107372" cy="230425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46880" y="461282"/>
            <a:ext cx="7829576" cy="1311534"/>
          </a:xfrm>
        </p:spPr>
        <p:txBody>
          <a:bodyPr>
            <a:noAutofit/>
          </a:bodyPr>
          <a:lstStyle/>
          <a:p>
            <a:r>
              <a:rPr lang="es-EC" sz="4000" dirty="0" smtClean="0"/>
              <a:t>Rectificador monofásico de media onda no controlado</a:t>
            </a:r>
            <a:endParaRPr lang="es-EC" sz="4000" dirty="0"/>
          </a:p>
        </p:txBody>
      </p:sp>
      <p:pic>
        <p:nvPicPr>
          <p:cNvPr id="3076" name="Picture 4" descr="Tensión sinusoidal.png">
            <a:hlinkClick r:id="rId2"/>
          </p:cNvPr>
          <p:cNvPicPr>
            <a:picLocks noChangeAspect="1" noChangeArrowheads="1"/>
          </p:cNvPicPr>
          <p:nvPr/>
        </p:nvPicPr>
        <p:blipFill>
          <a:blip r:embed="rId3" cstate="print"/>
          <a:srcRect/>
          <a:stretch>
            <a:fillRect/>
          </a:stretch>
        </p:blipFill>
        <p:spPr bwMode="auto">
          <a:xfrm>
            <a:off x="857224" y="2442548"/>
            <a:ext cx="3585378" cy="2714644"/>
          </a:xfrm>
          <a:prstGeom prst="rect">
            <a:avLst/>
          </a:prstGeom>
          <a:noFill/>
        </p:spPr>
      </p:pic>
      <p:pic>
        <p:nvPicPr>
          <p:cNvPr id="3078" name="Picture 6" descr="Tensión rectificada media onda.png">
            <a:hlinkClick r:id="rId4"/>
          </p:cNvPr>
          <p:cNvPicPr>
            <a:picLocks noChangeAspect="1" noChangeArrowheads="1"/>
          </p:cNvPicPr>
          <p:nvPr/>
        </p:nvPicPr>
        <p:blipFill>
          <a:blip r:embed="rId5" cstate="print"/>
          <a:srcRect/>
          <a:stretch>
            <a:fillRect/>
          </a:stretch>
        </p:blipFill>
        <p:spPr bwMode="auto">
          <a:xfrm>
            <a:off x="4545931" y="2656292"/>
            <a:ext cx="3740845" cy="242889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697353"/>
            <a:ext cx="8229600" cy="2163695"/>
          </a:xfrm>
        </p:spPr>
        <p:txBody>
          <a:bodyPr/>
          <a:lstStyle/>
          <a:p>
            <a:pPr algn="just"/>
            <a:r>
              <a:rPr lang="es-EC" dirty="0" smtClean="0"/>
              <a:t>El transformador convierte la tensión alterna de entrada en otra tensión alterna del valor deseado, esta tensión es rectificada durante el primer semiciclo por el diodo D1 y durante el segundo semiciclo por el diodo D2.</a:t>
            </a:r>
          </a:p>
        </p:txBody>
      </p:sp>
      <p:sp>
        <p:nvSpPr>
          <p:cNvPr id="3" name="2 Título"/>
          <p:cNvSpPr>
            <a:spLocks noGrp="1"/>
          </p:cNvSpPr>
          <p:nvPr>
            <p:ph type="title"/>
          </p:nvPr>
        </p:nvSpPr>
        <p:spPr>
          <a:xfrm>
            <a:off x="913758" y="260648"/>
            <a:ext cx="7186634" cy="1371600"/>
          </a:xfrm>
        </p:spPr>
        <p:txBody>
          <a:bodyPr>
            <a:noAutofit/>
          </a:bodyPr>
          <a:lstStyle/>
          <a:p>
            <a:r>
              <a:rPr lang="es-EC" sz="4000" dirty="0" smtClean="0"/>
              <a:t>Rectificador monofásico de onda completa no controlado</a:t>
            </a:r>
            <a:endParaRPr lang="es-EC" sz="4000" dirty="0"/>
          </a:p>
        </p:txBody>
      </p:sp>
      <p:pic>
        <p:nvPicPr>
          <p:cNvPr id="18434" name="Picture 2" descr="http://upload.wikimedia.org/wikipedia/commons/thumb/b/b3/Fullwave.rectifier.en.png/400px-Fullwave.rectifier.en.png">
            <a:hlinkClick r:id="rId2"/>
          </p:cNvPr>
          <p:cNvPicPr>
            <a:picLocks noChangeAspect="1" noChangeArrowheads="1"/>
          </p:cNvPicPr>
          <p:nvPr/>
        </p:nvPicPr>
        <p:blipFill>
          <a:blip r:embed="rId3" cstate="print"/>
          <a:srcRect/>
          <a:stretch>
            <a:fillRect/>
          </a:stretch>
        </p:blipFill>
        <p:spPr bwMode="auto">
          <a:xfrm>
            <a:off x="1115616" y="3933056"/>
            <a:ext cx="6934097" cy="1872208"/>
          </a:xfrm>
          <a:prstGeom prst="rect">
            <a:avLst/>
          </a:prstGeom>
          <a:noFill/>
        </p:spPr>
      </p:pic>
      <p:sp>
        <p:nvSpPr>
          <p:cNvPr id="5" name="4 Rectángulo"/>
          <p:cNvSpPr/>
          <p:nvPr/>
        </p:nvSpPr>
        <p:spPr>
          <a:xfrm>
            <a:off x="1643042" y="5939988"/>
            <a:ext cx="6000792" cy="369332"/>
          </a:xfrm>
          <a:prstGeom prst="rect">
            <a:avLst/>
          </a:prstGeom>
        </p:spPr>
        <p:txBody>
          <a:bodyPr wrap="square">
            <a:spAutoFit/>
          </a:bodyPr>
          <a:lstStyle/>
          <a:p>
            <a:r>
              <a:rPr lang="es-EC" i="1" dirty="0" smtClean="0"/>
              <a:t>De dos diodos con transformador de punto medio </a:t>
            </a:r>
            <a:endParaRPr lang="es-EC"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700808"/>
            <a:ext cx="8229600" cy="1733358"/>
          </a:xfrm>
        </p:spPr>
        <p:txBody>
          <a:bodyPr>
            <a:normAutofit/>
          </a:bodyPr>
          <a:lstStyle/>
          <a:p>
            <a:pPr algn="just"/>
            <a:r>
              <a:rPr lang="es-EC" dirty="0" smtClean="0"/>
              <a:t>Se trata de un rectificador de onda completa en el que, a diferencia del anterior, sólo es necesario utilizar transformador si la tensión de salida debe tener un valor distinto de la tensión de entrada.</a:t>
            </a:r>
          </a:p>
        </p:txBody>
      </p:sp>
      <p:sp>
        <p:nvSpPr>
          <p:cNvPr id="3" name="2 Título"/>
          <p:cNvSpPr>
            <a:spLocks noGrp="1"/>
          </p:cNvSpPr>
          <p:nvPr>
            <p:ph type="title"/>
          </p:nvPr>
        </p:nvSpPr>
        <p:spPr>
          <a:xfrm>
            <a:off x="769172" y="260648"/>
            <a:ext cx="7115196" cy="1371600"/>
          </a:xfrm>
        </p:spPr>
        <p:txBody>
          <a:bodyPr>
            <a:noAutofit/>
          </a:bodyPr>
          <a:lstStyle/>
          <a:p>
            <a:r>
              <a:rPr lang="es-EC" sz="4000" dirty="0" smtClean="0"/>
              <a:t>Rectificador monofásico de onda completa no controlado</a:t>
            </a:r>
            <a:endParaRPr lang="es-EC" sz="4000" dirty="0"/>
          </a:p>
        </p:txBody>
      </p:sp>
      <p:pic>
        <p:nvPicPr>
          <p:cNvPr id="20482" name="Picture 2" descr="http://upload.wikimedia.org/wikipedia/commons/thumb/c/cc/Gratz.rectifier.en.png/400px-Gratz.rectifier.en.png">
            <a:hlinkClick r:id="rId2"/>
          </p:cNvPr>
          <p:cNvPicPr>
            <a:picLocks noChangeAspect="1" noChangeArrowheads="1"/>
          </p:cNvPicPr>
          <p:nvPr/>
        </p:nvPicPr>
        <p:blipFill>
          <a:blip r:embed="rId3" cstate="print"/>
          <a:srcRect/>
          <a:stretch>
            <a:fillRect/>
          </a:stretch>
        </p:blipFill>
        <p:spPr bwMode="auto">
          <a:xfrm>
            <a:off x="755576" y="3656994"/>
            <a:ext cx="7713357" cy="1716222"/>
          </a:xfrm>
          <a:prstGeom prst="rect">
            <a:avLst/>
          </a:prstGeom>
          <a:noFill/>
        </p:spPr>
      </p:pic>
      <p:sp>
        <p:nvSpPr>
          <p:cNvPr id="6" name="5 Rectángulo"/>
          <p:cNvSpPr/>
          <p:nvPr/>
        </p:nvSpPr>
        <p:spPr>
          <a:xfrm>
            <a:off x="1857356" y="5879013"/>
            <a:ext cx="5715040" cy="646331"/>
          </a:xfrm>
          <a:prstGeom prst="rect">
            <a:avLst/>
          </a:prstGeom>
        </p:spPr>
        <p:txBody>
          <a:bodyPr wrap="square">
            <a:spAutoFit/>
          </a:bodyPr>
          <a:lstStyle/>
          <a:p>
            <a:pPr algn="ctr"/>
            <a:r>
              <a:rPr lang="es-EC" i="1" dirty="0" smtClean="0"/>
              <a:t>Rectificador de onda completa tipo puente doble de Gratz </a:t>
            </a:r>
            <a:endParaRPr lang="es-EC"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67544" y="1668016"/>
            <a:ext cx="8229600" cy="1760984"/>
          </a:xfrm>
        </p:spPr>
        <p:txBody>
          <a:bodyPr/>
          <a:lstStyle/>
          <a:p>
            <a:pPr algn="just"/>
            <a:r>
              <a:rPr lang="es-EC" dirty="0" smtClean="0"/>
              <a:t>Controlando el ángulo de disparo de los tiristores somos capaces de enviar más o menos energía a la carga, con lo que estamos controlando el valor medio de la tensión de salida del rectificador.</a:t>
            </a:r>
            <a:endParaRPr lang="es-EC" dirty="0"/>
          </a:p>
        </p:txBody>
      </p:sp>
      <p:sp>
        <p:nvSpPr>
          <p:cNvPr id="3" name="2 Título"/>
          <p:cNvSpPr>
            <a:spLocks noGrp="1"/>
          </p:cNvSpPr>
          <p:nvPr>
            <p:ph type="title"/>
          </p:nvPr>
        </p:nvSpPr>
        <p:spPr>
          <a:xfrm>
            <a:off x="817240" y="260648"/>
            <a:ext cx="7283152" cy="1371600"/>
          </a:xfrm>
        </p:spPr>
        <p:txBody>
          <a:bodyPr>
            <a:noAutofit/>
          </a:bodyPr>
          <a:lstStyle/>
          <a:p>
            <a:r>
              <a:rPr lang="es-EC" sz="4000" dirty="0" smtClean="0"/>
              <a:t>Rectificador monofásico de media onda controlado</a:t>
            </a:r>
            <a:endParaRPr lang="es-EC" sz="4000" dirty="0"/>
          </a:p>
        </p:txBody>
      </p:sp>
      <p:pic>
        <p:nvPicPr>
          <p:cNvPr id="21506" name="Picture 2"/>
          <p:cNvPicPr>
            <a:picLocks noChangeAspect="1" noChangeArrowheads="1"/>
          </p:cNvPicPr>
          <p:nvPr/>
        </p:nvPicPr>
        <p:blipFill>
          <a:blip r:embed="rId2" cstate="print"/>
          <a:srcRect l="34424" t="51758" r="29687" b="19922"/>
          <a:stretch>
            <a:fillRect/>
          </a:stretch>
        </p:blipFill>
        <p:spPr bwMode="auto">
          <a:xfrm>
            <a:off x="539551" y="3429000"/>
            <a:ext cx="4015067" cy="2376264"/>
          </a:xfrm>
          <a:prstGeom prst="rect">
            <a:avLst/>
          </a:prstGeom>
          <a:noFill/>
          <a:ln w="9525">
            <a:noFill/>
            <a:miter lim="800000"/>
            <a:headEnd/>
            <a:tailEnd/>
          </a:ln>
        </p:spPr>
      </p:pic>
      <p:pic>
        <p:nvPicPr>
          <p:cNvPr id="21507" name="Picture 3"/>
          <p:cNvPicPr>
            <a:picLocks noChangeAspect="1" noChangeArrowheads="1"/>
          </p:cNvPicPr>
          <p:nvPr/>
        </p:nvPicPr>
        <p:blipFill>
          <a:blip r:embed="rId3" cstate="print"/>
          <a:srcRect l="34619" t="50977" r="32422" b="16246"/>
          <a:stretch>
            <a:fillRect/>
          </a:stretch>
        </p:blipFill>
        <p:spPr bwMode="auto">
          <a:xfrm>
            <a:off x="4786313" y="3429000"/>
            <a:ext cx="3765155" cy="2808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628800"/>
            <a:ext cx="8229600" cy="1731648"/>
          </a:xfrm>
        </p:spPr>
        <p:txBody>
          <a:bodyPr>
            <a:normAutofit/>
          </a:bodyPr>
          <a:lstStyle/>
          <a:p>
            <a:pPr algn="just"/>
            <a:r>
              <a:rPr lang="es-EC" dirty="0" smtClean="0"/>
              <a:t>En este montaje, los diodos que formaban el puente rectificador no controlado se sustituyen por tiristores tipo SCR, haciendo posible el control de fase de una onda completa de la señal de entrada.</a:t>
            </a:r>
            <a:endParaRPr lang="es-EC" dirty="0"/>
          </a:p>
        </p:txBody>
      </p:sp>
      <p:sp>
        <p:nvSpPr>
          <p:cNvPr id="3" name="2 Título"/>
          <p:cNvSpPr>
            <a:spLocks noGrp="1"/>
          </p:cNvSpPr>
          <p:nvPr>
            <p:ph type="title"/>
          </p:nvPr>
        </p:nvSpPr>
        <p:spPr>
          <a:xfrm>
            <a:off x="961256" y="260648"/>
            <a:ext cx="5554960" cy="1371600"/>
          </a:xfrm>
        </p:spPr>
        <p:txBody>
          <a:bodyPr>
            <a:noAutofit/>
          </a:bodyPr>
          <a:lstStyle/>
          <a:p>
            <a:r>
              <a:rPr lang="es-EC" sz="4000" dirty="0" smtClean="0"/>
              <a:t>Rectificador monofásico totalmente controlado</a:t>
            </a:r>
            <a:endParaRPr lang="es-EC" sz="4000" dirty="0"/>
          </a:p>
        </p:txBody>
      </p:sp>
      <p:pic>
        <p:nvPicPr>
          <p:cNvPr id="22530" name="Picture 2"/>
          <p:cNvPicPr>
            <a:picLocks noChangeAspect="1" noChangeArrowheads="1"/>
          </p:cNvPicPr>
          <p:nvPr/>
        </p:nvPicPr>
        <p:blipFill>
          <a:blip r:embed="rId2" cstate="print"/>
          <a:srcRect l="27832" t="49805" r="23828" b="15039"/>
          <a:stretch>
            <a:fillRect/>
          </a:stretch>
        </p:blipFill>
        <p:spPr bwMode="auto">
          <a:xfrm>
            <a:off x="1979712" y="3429000"/>
            <a:ext cx="5165196" cy="28173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l">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2277</TotalTime>
  <Words>395</Words>
  <Application>Microsoft Office PowerPoint</Application>
  <PresentationFormat>Presentación en pantalla (4:3)</PresentationFormat>
  <Paragraphs>29</Paragraphs>
  <Slides>21</Slides>
  <Notes>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21</vt:i4>
      </vt:variant>
    </vt:vector>
  </HeadingPairs>
  <TitlesOfParts>
    <vt:vector size="23" baseType="lpstr">
      <vt:lpstr>Papel</vt:lpstr>
      <vt:lpstr>VISIO</vt:lpstr>
      <vt:lpstr>4 RECTIFICADORES MONOFÁSICOS</vt:lpstr>
      <vt:lpstr>¿Qué es un rectificador?</vt:lpstr>
      <vt:lpstr>Clasificación de los rectificadores</vt:lpstr>
      <vt:lpstr>Rectificador monofásico de media onda no controlado</vt:lpstr>
      <vt:lpstr>Rectificador monofásico de media onda no controlado</vt:lpstr>
      <vt:lpstr>Rectificador monofásico de onda completa no controlado</vt:lpstr>
      <vt:lpstr>Rectificador monofásico de onda completa no controlado</vt:lpstr>
      <vt:lpstr>Rectificador monofásico de media onda controlado</vt:lpstr>
      <vt:lpstr>Rectificador monofásico totalmente controlado</vt:lpstr>
      <vt:lpstr>Rectificador monofásico totalmente controlado</vt:lpstr>
      <vt:lpstr>Rectificador monofásico semicontrolado</vt:lpstr>
      <vt:lpstr>Rectificador monofásico semicontrolado</vt:lpstr>
      <vt:lpstr>Ejercicio 1</vt:lpstr>
      <vt:lpstr>Presentación de PowerPoint</vt:lpstr>
      <vt:lpstr>Ejercicio 2</vt:lpstr>
      <vt:lpstr>Presentación de PowerPoint</vt:lpstr>
      <vt:lpstr>Presentación de PowerPoint</vt:lpstr>
      <vt:lpstr>Presentación de PowerPoint</vt:lpstr>
      <vt:lpstr>Ejercicio 3</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SIMPOWERSYSTEM</dc:title>
  <dc:creator>Windows Xp</dc:creator>
  <cp:lastModifiedBy>Ricardo López Cáceres</cp:lastModifiedBy>
  <cp:revision>294</cp:revision>
  <dcterms:created xsi:type="dcterms:W3CDTF">2009-10-23T01:48:56Z</dcterms:created>
  <dcterms:modified xsi:type="dcterms:W3CDTF">2011-08-13T23:15:50Z</dcterms:modified>
</cp:coreProperties>
</file>