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2"/>
  </p:notesMasterIdLst>
  <p:sldIdLst>
    <p:sldId id="256" r:id="rId2"/>
    <p:sldId id="257" r:id="rId3"/>
    <p:sldId id="258" r:id="rId4"/>
    <p:sldId id="284" r:id="rId5"/>
    <p:sldId id="278" r:id="rId6"/>
    <p:sldId id="261" r:id="rId7"/>
    <p:sldId id="262" r:id="rId8"/>
    <p:sldId id="263" r:id="rId9"/>
    <p:sldId id="289" r:id="rId10"/>
    <p:sldId id="290" r:id="rId11"/>
    <p:sldId id="291" r:id="rId12"/>
    <p:sldId id="293" r:id="rId13"/>
    <p:sldId id="281" r:id="rId14"/>
    <p:sldId id="282" r:id="rId15"/>
    <p:sldId id="283" r:id="rId16"/>
    <p:sldId id="275" r:id="rId17"/>
    <p:sldId id="270" r:id="rId18"/>
    <p:sldId id="286" r:id="rId19"/>
    <p:sldId id="271" r:id="rId20"/>
    <p:sldId id="295" r:id="rId21"/>
    <p:sldId id="268" r:id="rId22"/>
    <p:sldId id="296" r:id="rId23"/>
    <p:sldId id="279" r:id="rId24"/>
    <p:sldId id="297" r:id="rId25"/>
    <p:sldId id="273" r:id="rId26"/>
    <p:sldId id="298" r:id="rId27"/>
    <p:sldId id="274" r:id="rId28"/>
    <p:sldId id="294" r:id="rId29"/>
    <p:sldId id="277" r:id="rId30"/>
    <p:sldId id="287"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91" autoAdjust="0"/>
    <p:restoredTop sz="94612" autoAdjust="0"/>
  </p:normalViewPr>
  <p:slideViewPr>
    <p:cSldViewPr>
      <p:cViewPr varScale="1">
        <p:scale>
          <a:sx n="70" d="100"/>
          <a:sy n="70" d="100"/>
        </p:scale>
        <p:origin x="-1386" y="-10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20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4784746-68AD-4BEC-9A51-59986A980C76}" type="datetimeFigureOut">
              <a:rPr lang="en-US" smtClean="0"/>
              <a:pPr/>
              <a:t>11/3/2012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2D44042-2BC9-4C07-AB13-D8A7C05168AB}" type="slidenum">
              <a:rPr lang="en-US" smtClean="0"/>
              <a:pPr/>
              <a:t>‹#›</a:t>
            </a:fld>
            <a:endParaRPr lang="en-US"/>
          </a:p>
        </p:txBody>
      </p:sp>
    </p:spTree>
    <p:extLst>
      <p:ext uri="{BB962C8B-B14F-4D97-AF65-F5344CB8AC3E}">
        <p14:creationId xmlns="" xmlns:p14="http://schemas.microsoft.com/office/powerpoint/2010/main" val="35769457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2D44042-2BC9-4C07-AB13-D8A7C05168AB}"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2D44042-2BC9-4C07-AB13-D8A7C05168AB}"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2D44042-2BC9-4C07-AB13-D8A7C05168AB}"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02D44042-2BC9-4C07-AB13-D8A7C05168AB}" type="slidenum">
              <a:rPr lang="en-US" smtClean="0"/>
              <a:pPr/>
              <a:t>12</a:t>
            </a:fld>
            <a:endParaRPr lang="en-US"/>
          </a:p>
        </p:txBody>
      </p:sp>
    </p:spTree>
    <p:extLst>
      <p:ext uri="{BB962C8B-B14F-4D97-AF65-F5344CB8AC3E}">
        <p14:creationId xmlns="" xmlns:p14="http://schemas.microsoft.com/office/powerpoint/2010/main" val="10685415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2D44042-2BC9-4C07-AB13-D8A7C05168AB}"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2D44042-2BC9-4C07-AB13-D8A7C05168AB}"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2D44042-2BC9-4C07-AB13-D8A7C05168AB}"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2D44042-2BC9-4C07-AB13-D8A7C05168AB}"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2D44042-2BC9-4C07-AB13-D8A7C05168AB}"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2D44042-2BC9-4C07-AB13-D8A7C05168AB}"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2D44042-2BC9-4C07-AB13-D8A7C05168AB}"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2D44042-2BC9-4C07-AB13-D8A7C05168AB}"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Drug products available for buccal &amp; sublingual application using </a:t>
            </a:r>
            <a:r>
              <a:rPr lang="en-US" dirty="0" err="1" smtClean="0"/>
              <a:t>muco</a:t>
            </a:r>
            <a:r>
              <a:rPr lang="en-US" dirty="0" smtClean="0"/>
              <a:t> adhesive</a:t>
            </a:r>
            <a:r>
              <a:rPr lang="en-US" baseline="0" dirty="0" smtClean="0"/>
              <a:t> dosage forms</a:t>
            </a:r>
            <a:endParaRPr lang="en-IN" dirty="0"/>
          </a:p>
        </p:txBody>
      </p:sp>
      <p:sp>
        <p:nvSpPr>
          <p:cNvPr id="4" name="Slide Number Placeholder 3"/>
          <p:cNvSpPr>
            <a:spLocks noGrp="1"/>
          </p:cNvSpPr>
          <p:nvPr>
            <p:ph type="sldNum" sz="quarter" idx="10"/>
          </p:nvPr>
        </p:nvSpPr>
        <p:spPr/>
        <p:txBody>
          <a:bodyPr/>
          <a:lstStyle/>
          <a:p>
            <a:fld id="{02D44042-2BC9-4C07-AB13-D8A7C05168AB}" type="slidenum">
              <a:rPr lang="en-US" smtClean="0"/>
              <a:pPr/>
              <a:t>20</a:t>
            </a:fld>
            <a:endParaRPr lang="en-US"/>
          </a:p>
        </p:txBody>
      </p:sp>
    </p:spTree>
    <p:extLst>
      <p:ext uri="{BB962C8B-B14F-4D97-AF65-F5344CB8AC3E}">
        <p14:creationId xmlns="" xmlns:p14="http://schemas.microsoft.com/office/powerpoint/2010/main" val="7894302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2D44042-2BC9-4C07-AB13-D8A7C05168AB}"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2D44042-2BC9-4C07-AB13-D8A7C05168AB}" type="slidenum">
              <a:rPr lang="en-US" smtClean="0"/>
              <a:pPr/>
              <a:t>23</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2D44042-2BC9-4C07-AB13-D8A7C05168AB}" type="slidenum">
              <a:rPr lang="en-US" smtClean="0"/>
              <a:pPr/>
              <a:t>25</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2D44042-2BC9-4C07-AB13-D8A7C05168AB}" type="slidenum">
              <a:rPr lang="en-US" smtClean="0"/>
              <a:pPr/>
              <a:t>27</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2D44042-2BC9-4C07-AB13-D8A7C05168AB}"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N" sz="1200" b="0" i="0" u="none" strike="noStrike" kern="1200" baseline="0" dirty="0" smtClean="0">
                <a:solidFill>
                  <a:schemeClr val="tx1"/>
                </a:solidFill>
                <a:latin typeface="+mn-lt"/>
                <a:ea typeface="+mn-ea"/>
                <a:cs typeface="+mn-cs"/>
              </a:rPr>
              <a:t>Bioadhesion has been defined as the attachment of</a:t>
            </a:r>
          </a:p>
          <a:p>
            <a:r>
              <a:rPr lang="en-IN" sz="1200" b="0" i="0" u="none" strike="noStrike" kern="1200" baseline="0" dirty="0" smtClean="0">
                <a:solidFill>
                  <a:schemeClr val="tx1"/>
                </a:solidFill>
                <a:latin typeface="+mn-lt"/>
                <a:ea typeface="+mn-ea"/>
                <a:cs typeface="+mn-cs"/>
              </a:rPr>
              <a:t>synthetic or biological macromolecules to a biological</a:t>
            </a:r>
          </a:p>
          <a:p>
            <a:r>
              <a:rPr lang="en-IN" sz="1200" b="0" i="0" u="none" strike="noStrike" kern="1200" baseline="0" dirty="0" err="1" smtClean="0">
                <a:solidFill>
                  <a:schemeClr val="tx1"/>
                </a:solidFill>
                <a:latin typeface="+mn-lt"/>
                <a:ea typeface="+mn-ea"/>
                <a:cs typeface="+mn-cs"/>
              </a:rPr>
              <a:t>tissue.The</a:t>
            </a:r>
            <a:r>
              <a:rPr lang="en-IN" sz="1200" b="0" i="0" u="none" strike="noStrike" kern="1200" baseline="0" dirty="0" smtClean="0">
                <a:solidFill>
                  <a:schemeClr val="tx1"/>
                </a:solidFill>
                <a:latin typeface="+mn-lt"/>
                <a:ea typeface="+mn-ea"/>
                <a:cs typeface="+mn-cs"/>
              </a:rPr>
              <a:t> term mucoadhesion refers to the special</a:t>
            </a:r>
          </a:p>
          <a:p>
            <a:r>
              <a:rPr lang="en-IN" sz="1200" b="0" i="0" u="none" strike="noStrike" kern="1200" baseline="0" dirty="0" smtClean="0">
                <a:solidFill>
                  <a:schemeClr val="tx1"/>
                </a:solidFill>
                <a:latin typeface="+mn-lt"/>
                <a:ea typeface="+mn-ea"/>
                <a:cs typeface="+mn-cs"/>
              </a:rPr>
              <a:t>case of bioadhesion where the biological tissue is an</a:t>
            </a:r>
          </a:p>
          <a:p>
            <a:r>
              <a:rPr lang="en-IN" sz="1200" b="0" i="0" u="none" strike="noStrike" kern="1200" baseline="0" dirty="0" smtClean="0">
                <a:solidFill>
                  <a:schemeClr val="tx1"/>
                </a:solidFill>
                <a:latin typeface="+mn-lt"/>
                <a:ea typeface="+mn-ea"/>
                <a:cs typeface="+mn-cs"/>
              </a:rPr>
              <a:t>epithelium covered by mucus</a:t>
            </a:r>
            <a:endParaRPr lang="en-US" dirty="0"/>
          </a:p>
        </p:txBody>
      </p:sp>
      <p:sp>
        <p:nvSpPr>
          <p:cNvPr id="4" name="Slide Number Placeholder 3"/>
          <p:cNvSpPr>
            <a:spLocks noGrp="1"/>
          </p:cNvSpPr>
          <p:nvPr>
            <p:ph type="sldNum" sz="quarter" idx="10"/>
          </p:nvPr>
        </p:nvSpPr>
        <p:spPr/>
        <p:txBody>
          <a:bodyPr/>
          <a:lstStyle/>
          <a:p>
            <a:fld id="{02D44042-2BC9-4C07-AB13-D8A7C05168AB}"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2D44042-2BC9-4C07-AB13-D8A7C05168AB}"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2D44042-2BC9-4C07-AB13-D8A7C05168AB}"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2D44042-2BC9-4C07-AB13-D8A7C05168AB}"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2D44042-2BC9-4C07-AB13-D8A7C05168AB}"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2D44042-2BC9-4C07-AB13-D8A7C05168AB}"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2D44042-2BC9-4C07-AB13-D8A7C05168AB}"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1D8BD707-D9CF-40AE-B4C6-C98DA3205C09}" type="datetimeFigureOut">
              <a:rPr lang="en-US" smtClean="0"/>
              <a:pPr/>
              <a:t>11/3/2012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 xmlns:p14="http://schemas.microsoft.com/office/powerpoint/2010/main" val="2435090633"/>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1D8BD707-D9CF-40AE-B4C6-C98DA3205C09}" type="datetimeFigureOut">
              <a:rPr lang="en-US" smtClean="0"/>
              <a:pPr/>
              <a:t>11/3/2012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 xmlns:p14="http://schemas.microsoft.com/office/powerpoint/2010/main" val="3121021421"/>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1D8BD707-D9CF-40AE-B4C6-C98DA3205C09}" type="datetimeFigureOut">
              <a:rPr lang="en-US" smtClean="0"/>
              <a:pPr/>
              <a:t>11/3/2012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 xmlns:p14="http://schemas.microsoft.com/office/powerpoint/2010/main" val="1179587791"/>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1D8BD707-D9CF-40AE-B4C6-C98DA3205C09}" type="datetimeFigureOut">
              <a:rPr lang="en-US" smtClean="0"/>
              <a:pPr/>
              <a:t>11/3/2012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 xmlns:p14="http://schemas.microsoft.com/office/powerpoint/2010/main" val="1163620664"/>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 xmlns:p14="http://schemas.microsoft.com/office/powerpoint/2010/main" val="2697058327"/>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1D8BD707-D9CF-40AE-B4C6-C98DA3205C09}" type="datetimeFigureOut">
              <a:rPr lang="en-US" smtClean="0"/>
              <a:pPr/>
              <a:t>11/3/2012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 xmlns:p14="http://schemas.microsoft.com/office/powerpoint/2010/main" val="3997590968"/>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1D8BD707-D9CF-40AE-B4C6-C98DA3205C09}" type="datetimeFigureOut">
              <a:rPr lang="en-US" smtClean="0"/>
              <a:pPr/>
              <a:t>11/3/2012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 xmlns:p14="http://schemas.microsoft.com/office/powerpoint/2010/main" val="617591207"/>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1D8BD707-D9CF-40AE-B4C6-C98DA3205C09}" type="datetimeFigureOut">
              <a:rPr lang="en-US" smtClean="0"/>
              <a:pPr/>
              <a:t>11/3/2012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 xmlns:p14="http://schemas.microsoft.com/office/powerpoint/2010/main" val="2102224143"/>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 xmlns:p14="http://schemas.microsoft.com/office/powerpoint/2010/main" val="87664454"/>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 xmlns:p14="http://schemas.microsoft.com/office/powerpoint/2010/main" val="1310176126"/>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 xmlns:p14="http://schemas.microsoft.com/office/powerpoint/2010/main" val="1950253140"/>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11/3/2012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 xmlns:p14="http://schemas.microsoft.com/office/powerpoint/2010/main" val="111749473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mc:AlternateContent xmlns:mc="http://schemas.openxmlformats.org/markup-compatibility/2006">
    <mc:Choice xmlns="" xmlns:p14="http://schemas.microsoft.com/office/powerpoint/2010/main" Requires="p14">
      <p:transition p14:dur="10"/>
    </mc:Choice>
    <mc:Fallback>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4" name="Title 3"/>
          <p:cNvSpPr>
            <a:spLocks noGrp="1"/>
          </p:cNvSpPr>
          <p:nvPr>
            <p:ph type="title"/>
          </p:nvPr>
        </p:nvSpPr>
        <p:spPr>
          <a:xfrm>
            <a:off x="228600" y="990600"/>
            <a:ext cx="8763000" cy="3124200"/>
          </a:xfrm>
        </p:spPr>
        <p:txBody>
          <a:bodyPr>
            <a:normAutofit fontScale="90000"/>
          </a:bodyPr>
          <a:lstStyle/>
          <a:p>
            <a:pPr>
              <a:defRPr/>
            </a:pPr>
            <a:r>
              <a:rPr lang="cy-GB" sz="2800" i="1" dirty="0" smtClean="0">
                <a:effectLst>
                  <a:outerShdw blurRad="38100" dist="38100" dir="2700000" algn="tl">
                    <a:srgbClr val="C0C0C0"/>
                  </a:outerShdw>
                </a:effectLst>
                <a:latin typeface="Times New Roman" pitchFamily="18" charset="0"/>
                <a:cs typeface="Times New Roman" pitchFamily="18" charset="0"/>
              </a:rPr>
              <a:t/>
            </a:r>
            <a:br>
              <a:rPr lang="cy-GB" sz="2800" i="1" dirty="0" smtClean="0">
                <a:effectLst>
                  <a:outerShdw blurRad="38100" dist="38100" dir="2700000" algn="tl">
                    <a:srgbClr val="C0C0C0"/>
                  </a:outerShdw>
                </a:effectLst>
                <a:latin typeface="Times New Roman" pitchFamily="18" charset="0"/>
                <a:cs typeface="Times New Roman" pitchFamily="18" charset="0"/>
              </a:rPr>
            </a:br>
            <a:r>
              <a:rPr lang="cy-GB" sz="2800" b="1" i="1" dirty="0" smtClean="0">
                <a:solidFill>
                  <a:schemeClr val="accent2">
                    <a:lumMod val="50000"/>
                  </a:schemeClr>
                </a:solidFill>
                <a:effectLst>
                  <a:outerShdw blurRad="38100" dist="38100" dir="2700000" algn="tl">
                    <a:srgbClr val="C0C0C0"/>
                  </a:outerShdw>
                </a:effectLst>
                <a:latin typeface="Times New Roman" pitchFamily="18" charset="0"/>
                <a:cs typeface="Times New Roman" pitchFamily="18" charset="0"/>
              </a:rPr>
              <a:t/>
            </a:r>
            <a:br>
              <a:rPr lang="cy-GB" sz="2800" b="1" i="1" dirty="0" smtClean="0">
                <a:solidFill>
                  <a:schemeClr val="accent2">
                    <a:lumMod val="50000"/>
                  </a:schemeClr>
                </a:solidFill>
                <a:effectLst>
                  <a:outerShdw blurRad="38100" dist="38100" dir="2700000" algn="tl">
                    <a:srgbClr val="C0C0C0"/>
                  </a:outerShdw>
                </a:effectLst>
                <a:latin typeface="Times New Roman" pitchFamily="18" charset="0"/>
                <a:cs typeface="Times New Roman" pitchFamily="18" charset="0"/>
              </a:rPr>
            </a:br>
            <a:r>
              <a:rPr lang="cy-GB" sz="3600" dirty="0" smtClean="0">
                <a:solidFill>
                  <a:schemeClr val="accent2">
                    <a:lumMod val="50000"/>
                  </a:schemeClr>
                </a:solidFill>
                <a:effectLst>
                  <a:outerShdw blurRad="38100" dist="38100" dir="2700000" algn="tl">
                    <a:srgbClr val="C0C0C0"/>
                  </a:outerShdw>
                </a:effectLst>
                <a:latin typeface="Times New Roman" pitchFamily="18" charset="0"/>
                <a:cs typeface="Times New Roman" pitchFamily="18" charset="0"/>
              </a:rPr>
              <a:t>MUCOADHESIVE DRUG DELIVERY SYSTEM</a:t>
            </a:r>
            <a:r>
              <a:rPr lang="cy-GB" sz="6000" b="1" i="1" dirty="0" smtClean="0">
                <a:solidFill>
                  <a:schemeClr val="accent2">
                    <a:lumMod val="50000"/>
                  </a:schemeClr>
                </a:solidFill>
                <a:effectLst>
                  <a:outerShdw blurRad="38100" dist="38100" dir="2700000" algn="tl">
                    <a:srgbClr val="C0C0C0"/>
                  </a:outerShdw>
                </a:effectLst>
                <a:latin typeface="Times New Roman" pitchFamily="18" charset="0"/>
                <a:cs typeface="Times New Roman" pitchFamily="18" charset="0"/>
              </a:rPr>
              <a:t/>
            </a:r>
            <a:br>
              <a:rPr lang="cy-GB" sz="6000" b="1" i="1" dirty="0" smtClean="0">
                <a:solidFill>
                  <a:schemeClr val="accent2">
                    <a:lumMod val="50000"/>
                  </a:schemeClr>
                </a:solidFill>
                <a:effectLst>
                  <a:outerShdw blurRad="38100" dist="38100" dir="2700000" algn="tl">
                    <a:srgbClr val="C0C0C0"/>
                  </a:outerShdw>
                </a:effectLst>
                <a:latin typeface="Times New Roman" pitchFamily="18" charset="0"/>
                <a:cs typeface="Times New Roman" pitchFamily="18" charset="0"/>
              </a:rPr>
            </a:br>
            <a:r>
              <a:rPr lang="cy-GB" sz="4900" b="1" i="1" dirty="0" smtClean="0">
                <a:effectLst>
                  <a:outerShdw blurRad="38100" dist="38100" dir="2700000" algn="tl">
                    <a:srgbClr val="C0C0C0"/>
                  </a:outerShdw>
                </a:effectLst>
                <a:latin typeface="Times New Roman" pitchFamily="18" charset="0"/>
                <a:cs typeface="Times New Roman" pitchFamily="18" charset="0"/>
              </a:rPr>
              <a:t/>
            </a:r>
            <a:br>
              <a:rPr lang="cy-GB" sz="4900" b="1" i="1" dirty="0" smtClean="0">
                <a:effectLst>
                  <a:outerShdw blurRad="38100" dist="38100" dir="2700000" algn="tl">
                    <a:srgbClr val="C0C0C0"/>
                  </a:outerShdw>
                </a:effectLst>
                <a:latin typeface="Times New Roman" pitchFamily="18" charset="0"/>
                <a:cs typeface="Times New Roman" pitchFamily="18" charset="0"/>
              </a:rPr>
            </a:br>
            <a:r>
              <a:rPr lang="cy-GB" sz="4900" b="1" i="1" dirty="0" smtClean="0">
                <a:effectLst>
                  <a:outerShdw blurRad="38100" dist="38100" dir="2700000" algn="tl">
                    <a:srgbClr val="C0C0C0"/>
                  </a:outerShdw>
                </a:effectLst>
                <a:latin typeface="Times New Roman" pitchFamily="18" charset="0"/>
                <a:cs typeface="Times New Roman" pitchFamily="18" charset="0"/>
              </a:rPr>
              <a:t/>
            </a:r>
            <a:br>
              <a:rPr lang="cy-GB" sz="4900" b="1" i="1" dirty="0" smtClean="0">
                <a:effectLst>
                  <a:outerShdw blurRad="38100" dist="38100" dir="2700000" algn="tl">
                    <a:srgbClr val="C0C0C0"/>
                  </a:outerShdw>
                </a:effectLst>
                <a:latin typeface="Times New Roman" pitchFamily="18" charset="0"/>
                <a:cs typeface="Times New Roman" pitchFamily="18" charset="0"/>
              </a:rPr>
            </a:br>
            <a:r>
              <a:rPr lang="cy-GB" sz="4900" b="1" i="1" dirty="0" smtClean="0">
                <a:effectLst>
                  <a:outerShdw blurRad="38100" dist="38100" dir="2700000" algn="tl">
                    <a:srgbClr val="C0C0C0"/>
                  </a:outerShdw>
                </a:effectLst>
                <a:latin typeface="Times New Roman" pitchFamily="18" charset="0"/>
                <a:cs typeface="Times New Roman" pitchFamily="18" charset="0"/>
              </a:rPr>
              <a:t>  </a:t>
            </a:r>
            <a:endParaRPr lang="en-US" dirty="0">
              <a:latin typeface="Times New Roman" pitchFamily="18" charset="0"/>
              <a:cs typeface="Times New Roman" pitchFamily="18" charset="0"/>
            </a:endParaRPr>
          </a:p>
        </p:txBody>
      </p:sp>
    </p:spTree>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17714" y="228600"/>
            <a:ext cx="8686800" cy="6863417"/>
          </a:xfrm>
          <a:prstGeom prst="rect">
            <a:avLst/>
          </a:prstGeom>
        </p:spPr>
        <p:txBody>
          <a:bodyPr wrap="square">
            <a:spAutoFit/>
          </a:bodyPr>
          <a:lstStyle/>
          <a:p>
            <a:pPr marL="342900" indent="-342900"/>
            <a:r>
              <a:rPr lang="en-US" sz="2000" b="1" dirty="0" smtClean="0">
                <a:latin typeface="Times New Roman" pitchFamily="18" charset="0"/>
                <a:cs typeface="Times New Roman" pitchFamily="18" charset="0"/>
              </a:rPr>
              <a:t>An ideal polymer for Mucoadhesive drug delivery system should have :</a:t>
            </a:r>
          </a:p>
          <a:p>
            <a:pPr marL="342900" indent="-342900"/>
            <a:endParaRPr lang="en-US" sz="2000" b="1" dirty="0" smtClean="0">
              <a:latin typeface="Times New Roman" pitchFamily="18" charset="0"/>
              <a:cs typeface="Times New Roman" pitchFamily="18" charset="0"/>
            </a:endParaRPr>
          </a:p>
          <a:p>
            <a:pPr marL="342900" indent="-342900">
              <a:buFont typeface="+mj-lt"/>
              <a:buAutoNum type="arabicPeriod"/>
            </a:pPr>
            <a:r>
              <a:rPr lang="en-US" sz="2000" dirty="0" smtClean="0">
                <a:latin typeface="Times New Roman" pitchFamily="18" charset="0"/>
                <a:cs typeface="Times New Roman" pitchFamily="18" charset="0"/>
              </a:rPr>
              <a:t>The polymer products should </a:t>
            </a:r>
            <a:r>
              <a:rPr lang="en-US" sz="2000" dirty="0" smtClean="0">
                <a:solidFill>
                  <a:srgbClr val="FF0000"/>
                </a:solidFill>
                <a:latin typeface="Times New Roman" pitchFamily="18" charset="0"/>
                <a:cs typeface="Times New Roman" pitchFamily="18" charset="0"/>
              </a:rPr>
              <a:t>be </a:t>
            </a:r>
            <a:r>
              <a:rPr lang="en-US" sz="2000" i="1" dirty="0" smtClean="0">
                <a:solidFill>
                  <a:srgbClr val="FF0000"/>
                </a:solidFill>
                <a:latin typeface="Times New Roman" pitchFamily="18" charset="0"/>
                <a:cs typeface="Times New Roman" pitchFamily="18" charset="0"/>
              </a:rPr>
              <a:t>non-toxic</a:t>
            </a:r>
            <a:r>
              <a:rPr lang="en-US" sz="2000" dirty="0" smtClean="0">
                <a:solidFill>
                  <a:srgbClr val="FF0000"/>
                </a:solidFill>
                <a:latin typeface="Times New Roman" pitchFamily="18" charset="0"/>
                <a:cs typeface="Times New Roman" pitchFamily="18" charset="0"/>
              </a:rPr>
              <a:t> and </a:t>
            </a:r>
            <a:r>
              <a:rPr lang="en-US" sz="2000" i="1" dirty="0" smtClean="0">
                <a:solidFill>
                  <a:srgbClr val="FF0000"/>
                </a:solidFill>
                <a:latin typeface="Times New Roman" pitchFamily="18" charset="0"/>
                <a:cs typeface="Times New Roman" pitchFamily="18" charset="0"/>
              </a:rPr>
              <a:t>non-absorbable </a:t>
            </a:r>
            <a:r>
              <a:rPr lang="en-US" sz="2000" dirty="0" smtClean="0">
                <a:latin typeface="Times New Roman" pitchFamily="18" charset="0"/>
                <a:cs typeface="Times New Roman" pitchFamily="18" charset="0"/>
              </a:rPr>
              <a:t>from the GI tract.</a:t>
            </a:r>
          </a:p>
          <a:p>
            <a:pPr marL="342900" indent="-342900">
              <a:buFont typeface="+mj-lt"/>
              <a:buAutoNum type="arabicPeriod"/>
            </a:pPr>
            <a:endParaRPr lang="en-US" sz="2000" dirty="0" smtClean="0">
              <a:latin typeface="Times New Roman" pitchFamily="18" charset="0"/>
              <a:cs typeface="Times New Roman" pitchFamily="18" charset="0"/>
            </a:endParaRPr>
          </a:p>
          <a:p>
            <a:pPr marL="342900" indent="-342900">
              <a:buFont typeface="+mj-lt"/>
              <a:buAutoNum type="arabicPeriod"/>
            </a:pPr>
            <a:r>
              <a:rPr lang="en-US" sz="2000" dirty="0" smtClean="0">
                <a:latin typeface="Times New Roman" pitchFamily="18" charset="0"/>
                <a:cs typeface="Times New Roman" pitchFamily="18" charset="0"/>
              </a:rPr>
              <a:t>It should be </a:t>
            </a:r>
            <a:r>
              <a:rPr lang="en-US" sz="2000" i="1" dirty="0" smtClean="0">
                <a:solidFill>
                  <a:srgbClr val="FF0000"/>
                </a:solidFill>
                <a:latin typeface="Times New Roman" pitchFamily="18" charset="0"/>
                <a:cs typeface="Times New Roman" pitchFamily="18" charset="0"/>
              </a:rPr>
              <a:t>non-irritant</a:t>
            </a:r>
            <a:r>
              <a:rPr lang="en-US" sz="2000" i="1"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to the mucus membrane.</a:t>
            </a:r>
          </a:p>
          <a:p>
            <a:pPr marL="342900" indent="-342900">
              <a:buFont typeface="+mj-lt"/>
              <a:buAutoNum type="arabicPeriod"/>
            </a:pPr>
            <a:endParaRPr lang="en-US" sz="2000" dirty="0" smtClean="0">
              <a:latin typeface="Times New Roman" pitchFamily="18" charset="0"/>
              <a:cs typeface="Times New Roman" pitchFamily="18" charset="0"/>
            </a:endParaRPr>
          </a:p>
          <a:p>
            <a:pPr marL="342900" indent="-342900">
              <a:buFont typeface="+mj-lt"/>
              <a:buAutoNum type="arabicPeriod"/>
            </a:pPr>
            <a:r>
              <a:rPr lang="en-US" sz="2000" dirty="0" smtClean="0">
                <a:latin typeface="Times New Roman" pitchFamily="18" charset="0"/>
                <a:cs typeface="Times New Roman" pitchFamily="18" charset="0"/>
              </a:rPr>
              <a:t>It should be preferably </a:t>
            </a:r>
            <a:r>
              <a:rPr lang="en-US" sz="2000" i="1" dirty="0" smtClean="0">
                <a:latin typeface="Times New Roman" pitchFamily="18" charset="0"/>
                <a:cs typeface="Times New Roman" pitchFamily="18" charset="0"/>
              </a:rPr>
              <a:t>form </a:t>
            </a:r>
            <a:r>
              <a:rPr lang="en-US" sz="2000" i="1" dirty="0" smtClean="0">
                <a:solidFill>
                  <a:srgbClr val="FF0000"/>
                </a:solidFill>
                <a:latin typeface="Times New Roman" pitchFamily="18" charset="0"/>
                <a:cs typeface="Times New Roman" pitchFamily="18" charset="0"/>
              </a:rPr>
              <a:t>a strong covalent bond </a:t>
            </a:r>
            <a:r>
              <a:rPr lang="en-US" sz="2000" dirty="0" smtClean="0">
                <a:latin typeface="Times New Roman" pitchFamily="18" charset="0"/>
                <a:cs typeface="Times New Roman" pitchFamily="18" charset="0"/>
              </a:rPr>
              <a:t>with the mucin epithelial cell surfaces.</a:t>
            </a:r>
          </a:p>
          <a:p>
            <a:pPr marL="342900" indent="-342900">
              <a:buFont typeface="+mj-lt"/>
              <a:buAutoNum type="arabicPeriod"/>
            </a:pPr>
            <a:endParaRPr lang="en-US" sz="2000" dirty="0" smtClean="0">
              <a:latin typeface="Times New Roman" pitchFamily="18" charset="0"/>
              <a:cs typeface="Times New Roman" pitchFamily="18" charset="0"/>
            </a:endParaRPr>
          </a:p>
          <a:p>
            <a:pPr marL="342900" indent="-342900">
              <a:buFont typeface="+mj-lt"/>
              <a:buAutoNum type="arabicPeriod"/>
            </a:pPr>
            <a:r>
              <a:rPr lang="en-US" sz="2000" dirty="0" smtClean="0">
                <a:latin typeface="Times New Roman" pitchFamily="18" charset="0"/>
                <a:cs typeface="Times New Roman" pitchFamily="18" charset="0"/>
              </a:rPr>
              <a:t>It should </a:t>
            </a:r>
            <a:r>
              <a:rPr lang="en-US" sz="2000" dirty="0" smtClean="0">
                <a:solidFill>
                  <a:srgbClr val="FF0000"/>
                </a:solidFill>
                <a:latin typeface="Times New Roman" pitchFamily="18" charset="0"/>
                <a:cs typeface="Times New Roman" pitchFamily="18" charset="0"/>
              </a:rPr>
              <a:t>adhere quickly </a:t>
            </a:r>
            <a:r>
              <a:rPr lang="en-US" sz="2000" dirty="0" smtClean="0">
                <a:latin typeface="Times New Roman" pitchFamily="18" charset="0"/>
                <a:cs typeface="Times New Roman" pitchFamily="18" charset="0"/>
              </a:rPr>
              <a:t>to the moist tissue and should </a:t>
            </a:r>
            <a:r>
              <a:rPr lang="en-US" sz="2000" dirty="0" smtClean="0">
                <a:solidFill>
                  <a:srgbClr val="FF0000"/>
                </a:solidFill>
                <a:latin typeface="Times New Roman" pitchFamily="18" charset="0"/>
                <a:cs typeface="Times New Roman" pitchFamily="18" charset="0"/>
              </a:rPr>
              <a:t>possess some site specificity.</a:t>
            </a:r>
          </a:p>
          <a:p>
            <a:pPr marL="342900" indent="-342900">
              <a:buFont typeface="+mj-lt"/>
              <a:buAutoNum type="arabicPeriod"/>
            </a:pPr>
            <a:endParaRPr lang="en-US" sz="2000" dirty="0" smtClean="0">
              <a:latin typeface="Times New Roman" pitchFamily="18" charset="0"/>
              <a:cs typeface="Times New Roman" pitchFamily="18" charset="0"/>
            </a:endParaRPr>
          </a:p>
          <a:p>
            <a:pPr marL="342900" indent="-342900">
              <a:buFont typeface="+mj-lt"/>
              <a:buAutoNum type="arabicPeriod"/>
            </a:pPr>
            <a:r>
              <a:rPr lang="en-US" sz="2000" dirty="0" smtClean="0">
                <a:latin typeface="Times New Roman" pitchFamily="18" charset="0"/>
                <a:cs typeface="Times New Roman" pitchFamily="18" charset="0"/>
              </a:rPr>
              <a:t>It should allow </a:t>
            </a:r>
            <a:r>
              <a:rPr lang="en-US" sz="2000" i="1" dirty="0" smtClean="0">
                <a:solidFill>
                  <a:srgbClr val="FF0000"/>
                </a:solidFill>
                <a:latin typeface="Times New Roman" pitchFamily="18" charset="0"/>
                <a:cs typeface="Times New Roman" pitchFamily="18" charset="0"/>
              </a:rPr>
              <a:t>easy incorporation </a:t>
            </a:r>
            <a:r>
              <a:rPr lang="en-US" sz="2000" dirty="0" smtClean="0">
                <a:latin typeface="Times New Roman" pitchFamily="18" charset="0"/>
                <a:cs typeface="Times New Roman" pitchFamily="18" charset="0"/>
              </a:rPr>
              <a:t>of the drug</a:t>
            </a:r>
            <a:r>
              <a:rPr lang="en-US" sz="2000" i="1" dirty="0" smtClean="0">
                <a:latin typeface="Times New Roman" pitchFamily="18" charset="0"/>
                <a:cs typeface="Times New Roman" pitchFamily="18" charset="0"/>
              </a:rPr>
              <a:t>.</a:t>
            </a:r>
          </a:p>
          <a:p>
            <a:pPr marL="342900" indent="-342900">
              <a:buFont typeface="+mj-lt"/>
              <a:buAutoNum type="arabicPeriod"/>
            </a:pPr>
            <a:endParaRPr lang="en-US" sz="2000" dirty="0" smtClean="0">
              <a:latin typeface="Times New Roman" pitchFamily="18" charset="0"/>
              <a:cs typeface="Times New Roman" pitchFamily="18" charset="0"/>
            </a:endParaRPr>
          </a:p>
          <a:p>
            <a:pPr marL="342900" indent="-342900">
              <a:buFont typeface="+mj-lt"/>
              <a:buAutoNum type="arabicPeriod"/>
            </a:pPr>
            <a:r>
              <a:rPr lang="en-US" sz="2000" dirty="0" smtClean="0">
                <a:latin typeface="Times New Roman" pitchFamily="18" charset="0"/>
                <a:cs typeface="Times New Roman" pitchFamily="18" charset="0"/>
              </a:rPr>
              <a:t>The polymer </a:t>
            </a:r>
            <a:r>
              <a:rPr lang="en-US" sz="2000" i="1" dirty="0" smtClean="0">
                <a:latin typeface="Times New Roman" pitchFamily="18" charset="0"/>
                <a:cs typeface="Times New Roman" pitchFamily="18" charset="0"/>
              </a:rPr>
              <a:t>must </a:t>
            </a:r>
            <a:r>
              <a:rPr lang="en-US" sz="2000" i="1" dirty="0" smtClean="0">
                <a:solidFill>
                  <a:srgbClr val="FF0000"/>
                </a:solidFill>
                <a:latin typeface="Times New Roman" pitchFamily="18" charset="0"/>
                <a:cs typeface="Times New Roman" pitchFamily="18" charset="0"/>
              </a:rPr>
              <a:t>not decompose on storage </a:t>
            </a:r>
            <a:r>
              <a:rPr lang="en-US" sz="2000" dirty="0" smtClean="0">
                <a:latin typeface="Times New Roman" pitchFamily="18" charset="0"/>
                <a:cs typeface="Times New Roman" pitchFamily="18" charset="0"/>
              </a:rPr>
              <a:t>or during the shelf life of the dosage form.</a:t>
            </a:r>
          </a:p>
          <a:p>
            <a:pPr marL="342900" indent="-342900">
              <a:buFont typeface="+mj-lt"/>
              <a:buAutoNum type="arabicPeriod"/>
            </a:pPr>
            <a:endParaRPr lang="en-US" sz="2000" dirty="0" smtClean="0">
              <a:latin typeface="Times New Roman" pitchFamily="18" charset="0"/>
              <a:cs typeface="Times New Roman" pitchFamily="18" charset="0"/>
            </a:endParaRPr>
          </a:p>
          <a:p>
            <a:pPr marL="342900" indent="-342900">
              <a:buFont typeface="+mj-lt"/>
              <a:buAutoNum type="arabicPeriod"/>
            </a:pPr>
            <a:r>
              <a:rPr lang="en-US" sz="2000" dirty="0" smtClean="0">
                <a:solidFill>
                  <a:srgbClr val="FF0000"/>
                </a:solidFill>
                <a:latin typeface="Times New Roman" pitchFamily="18" charset="0"/>
                <a:cs typeface="Times New Roman" pitchFamily="18" charset="0"/>
              </a:rPr>
              <a:t>The cost </a:t>
            </a:r>
            <a:r>
              <a:rPr lang="en-US" sz="2000" dirty="0" smtClean="0">
                <a:latin typeface="Times New Roman" pitchFamily="18" charset="0"/>
                <a:cs typeface="Times New Roman" pitchFamily="18" charset="0"/>
              </a:rPr>
              <a:t>of the polymer should not be so high so that the prepared dosage form remains competitive.</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endParaRPr lang="en-US" sz="2000" dirty="0">
              <a:latin typeface="Times New Roman" pitchFamily="18" charset="0"/>
              <a:cs typeface="Times New Roman" pitchFamily="18" charset="0"/>
            </a:endParaRPr>
          </a:p>
        </p:txBody>
      </p:sp>
    </p:spTree>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228600" y="152401"/>
            <a:ext cx="8610600" cy="761999"/>
          </a:xfrm>
        </p:spPr>
        <p:txBody>
          <a:bodyPr>
            <a:normAutofit fontScale="90000"/>
          </a:bodyPr>
          <a:lstStyle/>
          <a:p>
            <a:r>
              <a:rPr lang="en-GB" sz="3100" dirty="0" smtClean="0">
                <a:latin typeface="Times New Roman" pitchFamily="18" charset="0"/>
                <a:cs typeface="Times New Roman" pitchFamily="18" charset="0"/>
              </a:rPr>
              <a:t/>
            </a:r>
            <a:br>
              <a:rPr lang="en-GB" sz="3100" dirty="0" smtClean="0">
                <a:latin typeface="Times New Roman" pitchFamily="18" charset="0"/>
                <a:cs typeface="Times New Roman" pitchFamily="18" charset="0"/>
              </a:rPr>
            </a:br>
            <a:r>
              <a:rPr lang="en-GB" sz="3100" dirty="0" smtClean="0">
                <a:latin typeface="Times New Roman" pitchFamily="18" charset="0"/>
                <a:cs typeface="Times New Roman" pitchFamily="18" charset="0"/>
              </a:rPr>
              <a:t>Characteristics of Bioadhesive polymers</a:t>
            </a:r>
            <a:r>
              <a:rPr lang="en-GB" sz="4000" dirty="0" smtClean="0">
                <a:solidFill>
                  <a:srgbClr val="002060"/>
                </a:solidFill>
                <a:latin typeface="Times New Roman" pitchFamily="18" charset="0"/>
                <a:cs typeface="Times New Roman" pitchFamily="18" charset="0"/>
              </a:rPr>
              <a:t/>
            </a:r>
            <a:br>
              <a:rPr lang="en-GB" sz="4000" dirty="0" smtClean="0">
                <a:solidFill>
                  <a:srgbClr val="002060"/>
                </a:solidFill>
                <a:latin typeface="Times New Roman" pitchFamily="18" charset="0"/>
                <a:cs typeface="Times New Roman" pitchFamily="18" charset="0"/>
              </a:rPr>
            </a:br>
            <a:endParaRPr lang="en-US" sz="4000" dirty="0"/>
          </a:p>
        </p:txBody>
      </p:sp>
      <p:sp>
        <p:nvSpPr>
          <p:cNvPr id="4" name="Subtitle 3"/>
          <p:cNvSpPr>
            <a:spLocks noGrp="1"/>
          </p:cNvSpPr>
          <p:nvPr>
            <p:ph type="subTitle" idx="1"/>
          </p:nvPr>
        </p:nvSpPr>
        <p:spPr>
          <a:xfrm>
            <a:off x="304800" y="1066800"/>
            <a:ext cx="8610600" cy="5562600"/>
          </a:xfrm>
        </p:spPr>
        <p:txBody>
          <a:bodyPr>
            <a:normAutofit fontScale="70000" lnSpcReduction="20000"/>
          </a:bodyPr>
          <a:lstStyle/>
          <a:p>
            <a:pPr algn="l"/>
            <a:r>
              <a:rPr lang="en-GB" b="1" dirty="0" smtClean="0">
                <a:solidFill>
                  <a:schemeClr val="tx1"/>
                </a:solidFill>
                <a:latin typeface="Times New Roman" pitchFamily="18" charset="0"/>
                <a:cs typeface="Times New Roman" pitchFamily="18" charset="0"/>
              </a:rPr>
              <a:t>Flexibility</a:t>
            </a:r>
            <a:r>
              <a:rPr lang="en-GB" dirty="0" smtClean="0">
                <a:solidFill>
                  <a:schemeClr val="tx1"/>
                </a:solidFill>
                <a:effectLst>
                  <a:outerShdw blurRad="38100" dist="38100" dir="2700000" algn="tl">
                    <a:srgbClr val="C0C0C0"/>
                  </a:outerShdw>
                </a:effectLst>
                <a:latin typeface="Times New Roman" pitchFamily="18" charset="0"/>
                <a:cs typeface="Times New Roman" pitchFamily="18" charset="0"/>
              </a:rPr>
              <a:t>- </a:t>
            </a:r>
            <a:r>
              <a:rPr lang="en-GB" dirty="0" smtClean="0">
                <a:solidFill>
                  <a:schemeClr val="tx1"/>
                </a:solidFill>
                <a:latin typeface="Times New Roman" pitchFamily="18" charset="0"/>
                <a:cs typeface="Times New Roman" pitchFamily="18" charset="0"/>
              </a:rPr>
              <a:t>The flexibility of </a:t>
            </a:r>
            <a:r>
              <a:rPr lang="en-GB" dirty="0" err="1" smtClean="0">
                <a:solidFill>
                  <a:schemeClr val="tx1"/>
                </a:solidFill>
                <a:latin typeface="Times New Roman" pitchFamily="18" charset="0"/>
                <a:cs typeface="Times New Roman" pitchFamily="18" charset="0"/>
              </a:rPr>
              <a:t>bioadhesive</a:t>
            </a:r>
            <a:r>
              <a:rPr lang="en-GB" dirty="0" smtClean="0">
                <a:solidFill>
                  <a:schemeClr val="tx1"/>
                </a:solidFill>
                <a:latin typeface="Times New Roman" pitchFamily="18" charset="0"/>
                <a:cs typeface="Times New Roman" pitchFamily="18" charset="0"/>
              </a:rPr>
              <a:t> polymers is important because it </a:t>
            </a:r>
            <a:r>
              <a:rPr lang="en-GB" dirty="0" smtClean="0">
                <a:solidFill>
                  <a:srgbClr val="FF0000"/>
                </a:solidFill>
                <a:latin typeface="Times New Roman" pitchFamily="18" charset="0"/>
                <a:cs typeface="Times New Roman" pitchFamily="18" charset="0"/>
              </a:rPr>
              <a:t>controls the extent of the interpenetration </a:t>
            </a:r>
            <a:r>
              <a:rPr lang="en-GB" dirty="0" smtClean="0">
                <a:solidFill>
                  <a:schemeClr val="tx1"/>
                </a:solidFill>
                <a:latin typeface="Times New Roman" pitchFamily="18" charset="0"/>
                <a:cs typeface="Times New Roman" pitchFamily="18" charset="0"/>
              </a:rPr>
              <a:t>between the polymers and mucosal/epithelial surfaces. Ex: </a:t>
            </a:r>
            <a:r>
              <a:rPr lang="en-IN" dirty="0" smtClean="0">
                <a:solidFill>
                  <a:srgbClr val="FF0000"/>
                </a:solidFill>
              </a:rPr>
              <a:t>Acrylic-based </a:t>
            </a:r>
            <a:r>
              <a:rPr lang="en-IN" dirty="0">
                <a:solidFill>
                  <a:srgbClr val="FF0000"/>
                </a:solidFill>
              </a:rPr>
              <a:t>hydrogels</a:t>
            </a:r>
            <a:r>
              <a:rPr lang="en-GB" dirty="0" smtClean="0">
                <a:solidFill>
                  <a:schemeClr val="tx1"/>
                </a:solidFill>
                <a:latin typeface="Times New Roman" pitchFamily="18" charset="0"/>
                <a:cs typeface="Times New Roman" pitchFamily="18" charset="0"/>
              </a:rPr>
              <a:t/>
            </a:r>
            <a:br>
              <a:rPr lang="en-GB" dirty="0" smtClean="0">
                <a:solidFill>
                  <a:schemeClr val="tx1"/>
                </a:solidFill>
                <a:latin typeface="Times New Roman" pitchFamily="18" charset="0"/>
                <a:cs typeface="Times New Roman" pitchFamily="18" charset="0"/>
              </a:rPr>
            </a:br>
            <a:r>
              <a:rPr lang="en-GB" dirty="0" smtClean="0">
                <a:solidFill>
                  <a:schemeClr val="tx1"/>
                </a:solidFill>
                <a:latin typeface="Times New Roman" pitchFamily="18" charset="0"/>
                <a:cs typeface="Times New Roman" pitchFamily="18" charset="0"/>
              </a:rPr>
              <a:t/>
            </a:r>
            <a:br>
              <a:rPr lang="en-GB" dirty="0" smtClean="0">
                <a:solidFill>
                  <a:schemeClr val="tx1"/>
                </a:solidFill>
                <a:latin typeface="Times New Roman" pitchFamily="18" charset="0"/>
                <a:cs typeface="Times New Roman" pitchFamily="18" charset="0"/>
              </a:rPr>
            </a:br>
            <a:r>
              <a:rPr lang="en-GB" b="1" dirty="0" err="1" smtClean="0">
                <a:solidFill>
                  <a:schemeClr val="tx1"/>
                </a:solidFill>
                <a:latin typeface="Times New Roman" pitchFamily="18" charset="0"/>
                <a:cs typeface="Times New Roman" pitchFamily="18" charset="0"/>
              </a:rPr>
              <a:t>Hydrophilicity</a:t>
            </a:r>
            <a:r>
              <a:rPr lang="en-GB" dirty="0" smtClean="0">
                <a:solidFill>
                  <a:schemeClr val="tx1"/>
                </a:solidFill>
                <a:latin typeface="Times New Roman" pitchFamily="18" charset="0"/>
                <a:cs typeface="Times New Roman" pitchFamily="18" charset="0"/>
              </a:rPr>
              <a:t>- Polymers that are </a:t>
            </a:r>
            <a:r>
              <a:rPr lang="en-GB" dirty="0" smtClean="0">
                <a:solidFill>
                  <a:srgbClr val="FF0000"/>
                </a:solidFill>
                <a:latin typeface="Times New Roman" pitchFamily="18" charset="0"/>
                <a:cs typeface="Times New Roman" pitchFamily="18" charset="0"/>
              </a:rPr>
              <a:t>hydrophilic in nature </a:t>
            </a:r>
            <a:r>
              <a:rPr lang="en-GB" dirty="0" smtClean="0">
                <a:solidFill>
                  <a:schemeClr val="tx1"/>
                </a:solidFill>
                <a:latin typeface="Times New Roman" pitchFamily="18" charset="0"/>
                <a:cs typeface="Times New Roman" pitchFamily="18" charset="0"/>
              </a:rPr>
              <a:t>are able to form </a:t>
            </a:r>
            <a:r>
              <a:rPr lang="en-GB" dirty="0" smtClean="0">
                <a:solidFill>
                  <a:srgbClr val="FF0000"/>
                </a:solidFill>
                <a:latin typeface="Times New Roman" pitchFamily="18" charset="0"/>
                <a:cs typeface="Times New Roman" pitchFamily="18" charset="0"/>
              </a:rPr>
              <a:t>strong adhesive bonds </a:t>
            </a:r>
            <a:r>
              <a:rPr lang="en-GB" dirty="0" smtClean="0">
                <a:solidFill>
                  <a:schemeClr val="tx1"/>
                </a:solidFill>
                <a:latin typeface="Times New Roman" pitchFamily="18" charset="0"/>
                <a:cs typeface="Times New Roman" pitchFamily="18" charset="0"/>
              </a:rPr>
              <a:t>with mucosal membranes because the mucus layer contains large amounts of water.</a:t>
            </a:r>
            <a:br>
              <a:rPr lang="en-GB" dirty="0" smtClean="0">
                <a:solidFill>
                  <a:schemeClr val="tx1"/>
                </a:solidFill>
                <a:latin typeface="Times New Roman" pitchFamily="18" charset="0"/>
                <a:cs typeface="Times New Roman" pitchFamily="18" charset="0"/>
              </a:rPr>
            </a:br>
            <a:r>
              <a:rPr lang="en-GB" dirty="0" smtClean="0">
                <a:solidFill>
                  <a:schemeClr val="tx1"/>
                </a:solidFill>
                <a:latin typeface="Times New Roman" pitchFamily="18" charset="0"/>
                <a:cs typeface="Times New Roman" pitchFamily="18" charset="0"/>
              </a:rPr>
              <a:t/>
            </a:r>
            <a:br>
              <a:rPr lang="en-GB" dirty="0" smtClean="0">
                <a:solidFill>
                  <a:schemeClr val="tx1"/>
                </a:solidFill>
                <a:latin typeface="Times New Roman" pitchFamily="18" charset="0"/>
                <a:cs typeface="Times New Roman" pitchFamily="18" charset="0"/>
              </a:rPr>
            </a:br>
            <a:r>
              <a:rPr lang="en-GB" b="1" dirty="0" smtClean="0">
                <a:solidFill>
                  <a:schemeClr val="tx1"/>
                </a:solidFill>
                <a:latin typeface="Times New Roman" pitchFamily="18" charset="0"/>
                <a:cs typeface="Times New Roman" pitchFamily="18" charset="0"/>
              </a:rPr>
              <a:t>Hydrogen bonding </a:t>
            </a:r>
            <a:r>
              <a:rPr lang="en-GB" dirty="0" smtClean="0">
                <a:solidFill>
                  <a:schemeClr val="tx1"/>
                </a:solidFill>
                <a:effectLst>
                  <a:outerShdw blurRad="38100" dist="38100" dir="2700000" algn="tl">
                    <a:srgbClr val="C0C0C0"/>
                  </a:outerShdw>
                </a:effectLst>
                <a:latin typeface="Times New Roman" pitchFamily="18" charset="0"/>
                <a:cs typeface="Times New Roman" pitchFamily="18" charset="0"/>
              </a:rPr>
              <a:t>– </a:t>
            </a:r>
            <a:r>
              <a:rPr lang="en-GB" dirty="0" smtClean="0">
                <a:solidFill>
                  <a:schemeClr val="tx1"/>
                </a:solidFill>
                <a:latin typeface="Times New Roman" pitchFamily="18" charset="0"/>
                <a:cs typeface="Times New Roman" pitchFamily="18" charset="0"/>
              </a:rPr>
              <a:t>Hydrogen bonding between polymer chains forms </a:t>
            </a:r>
            <a:r>
              <a:rPr lang="en-GB" dirty="0" smtClean="0">
                <a:solidFill>
                  <a:srgbClr val="FF0000"/>
                </a:solidFill>
                <a:latin typeface="Times New Roman" pitchFamily="18" charset="0"/>
                <a:cs typeface="Times New Roman" pitchFamily="18" charset="0"/>
              </a:rPr>
              <a:t>strong adhesive bonds</a:t>
            </a:r>
            <a:r>
              <a:rPr lang="en-GB" dirty="0" smtClean="0">
                <a:solidFill>
                  <a:schemeClr val="tx1"/>
                </a:solidFill>
                <a:latin typeface="Times New Roman" pitchFamily="18" charset="0"/>
                <a:cs typeface="Times New Roman" pitchFamily="18" charset="0"/>
              </a:rPr>
              <a:t>, therefore the presence of hydrogen bond – forming groups such as </a:t>
            </a:r>
            <a:r>
              <a:rPr lang="en-GB" dirty="0" smtClean="0">
                <a:solidFill>
                  <a:srgbClr val="FF0000"/>
                </a:solidFill>
                <a:latin typeface="Times New Roman" pitchFamily="18" charset="0"/>
                <a:cs typeface="Times New Roman" pitchFamily="18" charset="0"/>
              </a:rPr>
              <a:t>OH and COOH </a:t>
            </a:r>
            <a:r>
              <a:rPr lang="en-GB" dirty="0" smtClean="0">
                <a:solidFill>
                  <a:schemeClr val="tx1"/>
                </a:solidFill>
                <a:latin typeface="Times New Roman" pitchFamily="18" charset="0"/>
                <a:cs typeface="Times New Roman" pitchFamily="18" charset="0"/>
              </a:rPr>
              <a:t>groups are vital in large quantities.</a:t>
            </a:r>
            <a:br>
              <a:rPr lang="en-GB" dirty="0" smtClean="0">
                <a:solidFill>
                  <a:schemeClr val="tx1"/>
                </a:solidFill>
                <a:latin typeface="Times New Roman" pitchFamily="18" charset="0"/>
                <a:cs typeface="Times New Roman" pitchFamily="18" charset="0"/>
              </a:rPr>
            </a:br>
            <a:r>
              <a:rPr lang="en-GB" b="1" dirty="0" smtClean="0">
                <a:solidFill>
                  <a:schemeClr val="tx1"/>
                </a:solidFill>
                <a:effectLst>
                  <a:outerShdw blurRad="38100" dist="38100" dir="2700000" algn="tl">
                    <a:srgbClr val="C0C0C0"/>
                  </a:outerShdw>
                </a:effectLst>
                <a:latin typeface="Times New Roman" pitchFamily="18" charset="0"/>
                <a:cs typeface="Times New Roman" pitchFamily="18" charset="0"/>
              </a:rPr>
              <a:t/>
            </a:r>
            <a:br>
              <a:rPr lang="en-GB" b="1" dirty="0" smtClean="0">
                <a:solidFill>
                  <a:schemeClr val="tx1"/>
                </a:solidFill>
                <a:effectLst>
                  <a:outerShdw blurRad="38100" dist="38100" dir="2700000" algn="tl">
                    <a:srgbClr val="C0C0C0"/>
                  </a:outerShdw>
                </a:effectLst>
                <a:latin typeface="Times New Roman" pitchFamily="18" charset="0"/>
                <a:cs typeface="Times New Roman" pitchFamily="18" charset="0"/>
              </a:rPr>
            </a:br>
            <a:r>
              <a:rPr lang="en-GB" b="1" dirty="0" smtClean="0">
                <a:solidFill>
                  <a:schemeClr val="tx1"/>
                </a:solidFill>
                <a:latin typeface="Times New Roman" pitchFamily="18" charset="0"/>
                <a:cs typeface="Times New Roman" pitchFamily="18" charset="0"/>
              </a:rPr>
              <a:t>High molecular weight </a:t>
            </a:r>
            <a:r>
              <a:rPr lang="en-GB" dirty="0" smtClean="0">
                <a:solidFill>
                  <a:schemeClr val="tx1"/>
                </a:solidFill>
                <a:effectLst>
                  <a:outerShdw blurRad="38100" dist="38100" dir="2700000" algn="tl">
                    <a:srgbClr val="C0C0C0"/>
                  </a:outerShdw>
                </a:effectLst>
                <a:latin typeface="Times New Roman" pitchFamily="18" charset="0"/>
                <a:cs typeface="Times New Roman" pitchFamily="18" charset="0"/>
              </a:rPr>
              <a:t>– </a:t>
            </a:r>
            <a:r>
              <a:rPr lang="en-GB" dirty="0" smtClean="0">
                <a:solidFill>
                  <a:schemeClr val="tx1"/>
                </a:solidFill>
                <a:latin typeface="Times New Roman" pitchFamily="18" charset="0"/>
                <a:cs typeface="Times New Roman" pitchFamily="18" charset="0"/>
              </a:rPr>
              <a:t>Polymers with a high molecular weight are desirable because they provide more </a:t>
            </a:r>
            <a:r>
              <a:rPr lang="en-GB" dirty="0" smtClean="0">
                <a:solidFill>
                  <a:srgbClr val="FF0000"/>
                </a:solidFill>
                <a:latin typeface="Times New Roman" pitchFamily="18" charset="0"/>
                <a:cs typeface="Times New Roman" pitchFamily="18" charset="0"/>
              </a:rPr>
              <a:t>available bonding sites.</a:t>
            </a:r>
            <a:r>
              <a:rPr lang="en-GB" b="1" dirty="0" smtClean="0">
                <a:solidFill>
                  <a:srgbClr val="FF0000"/>
                </a:solidFill>
                <a:effectLst>
                  <a:outerShdw blurRad="38100" dist="38100" dir="2700000" algn="tl">
                    <a:srgbClr val="C0C0C0"/>
                  </a:outerShdw>
                </a:effectLst>
                <a:latin typeface="Times New Roman" pitchFamily="18" charset="0"/>
                <a:cs typeface="Times New Roman" pitchFamily="18" charset="0"/>
              </a:rPr>
              <a:t/>
            </a:r>
            <a:br>
              <a:rPr lang="en-GB" b="1" dirty="0" smtClean="0">
                <a:solidFill>
                  <a:srgbClr val="FF0000"/>
                </a:solidFill>
                <a:effectLst>
                  <a:outerShdw blurRad="38100" dist="38100" dir="2700000" algn="tl">
                    <a:srgbClr val="C0C0C0"/>
                  </a:outerShdw>
                </a:effectLst>
                <a:latin typeface="Times New Roman" pitchFamily="18" charset="0"/>
                <a:cs typeface="Times New Roman" pitchFamily="18" charset="0"/>
              </a:rPr>
            </a:br>
            <a:r>
              <a:rPr lang="en-GB" dirty="0" smtClean="0">
                <a:solidFill>
                  <a:schemeClr val="tx1"/>
                </a:solidFill>
                <a:latin typeface="Times New Roman" pitchFamily="18" charset="0"/>
                <a:cs typeface="Times New Roman" pitchFamily="18" charset="0"/>
              </a:rPr>
              <a:t/>
            </a:r>
            <a:br>
              <a:rPr lang="en-GB" dirty="0" smtClean="0">
                <a:solidFill>
                  <a:schemeClr val="tx1"/>
                </a:solidFill>
                <a:latin typeface="Times New Roman" pitchFamily="18" charset="0"/>
                <a:cs typeface="Times New Roman" pitchFamily="18" charset="0"/>
              </a:rPr>
            </a:br>
            <a:r>
              <a:rPr lang="en-GB" b="1" dirty="0" smtClean="0">
                <a:solidFill>
                  <a:schemeClr val="tx1"/>
                </a:solidFill>
                <a:latin typeface="Times New Roman" pitchFamily="18" charset="0"/>
                <a:cs typeface="Times New Roman" pitchFamily="18" charset="0"/>
              </a:rPr>
              <a:t>Surface tensions </a:t>
            </a:r>
            <a:r>
              <a:rPr lang="en-GB" dirty="0" smtClean="0">
                <a:solidFill>
                  <a:schemeClr val="tx1"/>
                </a:solidFill>
                <a:effectLst>
                  <a:outerShdw blurRad="38100" dist="38100" dir="2700000" algn="tl">
                    <a:srgbClr val="C0C0C0"/>
                  </a:outerShdw>
                </a:effectLst>
                <a:latin typeface="Times New Roman" pitchFamily="18" charset="0"/>
                <a:cs typeface="Times New Roman" pitchFamily="18" charset="0"/>
              </a:rPr>
              <a:t>– </a:t>
            </a:r>
            <a:r>
              <a:rPr lang="en-GB" dirty="0" smtClean="0">
                <a:solidFill>
                  <a:schemeClr val="tx1"/>
                </a:solidFill>
                <a:latin typeface="Times New Roman" pitchFamily="18" charset="0"/>
                <a:cs typeface="Times New Roman" pitchFamily="18" charset="0"/>
              </a:rPr>
              <a:t>Surface tensions are </a:t>
            </a:r>
            <a:r>
              <a:rPr lang="en-GB" dirty="0" smtClean="0">
                <a:solidFill>
                  <a:srgbClr val="FF0000"/>
                </a:solidFill>
                <a:latin typeface="Times New Roman" pitchFamily="18" charset="0"/>
                <a:cs typeface="Times New Roman" pitchFamily="18" charset="0"/>
              </a:rPr>
              <a:t>needed to spread </a:t>
            </a:r>
            <a:r>
              <a:rPr lang="en-GB" dirty="0" smtClean="0">
                <a:solidFill>
                  <a:schemeClr val="tx1"/>
                </a:solidFill>
                <a:latin typeface="Times New Roman" pitchFamily="18" charset="0"/>
                <a:cs typeface="Times New Roman" pitchFamily="18" charset="0"/>
              </a:rPr>
              <a:t>the </a:t>
            </a:r>
            <a:r>
              <a:rPr lang="en-GB" dirty="0" err="1" smtClean="0">
                <a:solidFill>
                  <a:schemeClr val="tx1"/>
                </a:solidFill>
                <a:latin typeface="Times New Roman" pitchFamily="18" charset="0"/>
                <a:cs typeface="Times New Roman" pitchFamily="18" charset="0"/>
              </a:rPr>
              <a:t>bioadhesive</a:t>
            </a:r>
            <a:r>
              <a:rPr lang="en-GB" dirty="0" smtClean="0">
                <a:solidFill>
                  <a:schemeClr val="tx1"/>
                </a:solidFill>
                <a:latin typeface="Times New Roman" pitchFamily="18" charset="0"/>
                <a:cs typeface="Times New Roman" pitchFamily="18" charset="0"/>
              </a:rPr>
              <a:t> polymer into the mucosal layer epithelial surface.</a:t>
            </a:r>
            <a:r>
              <a:rPr lang="en-GB" b="1" dirty="0" smtClean="0">
                <a:solidFill>
                  <a:schemeClr val="tx1"/>
                </a:solidFill>
                <a:effectLst>
                  <a:outerShdw blurRad="38100" dist="38100" dir="2700000" algn="tl">
                    <a:srgbClr val="C0C0C0"/>
                  </a:outerShdw>
                </a:effectLst>
                <a:latin typeface="Times New Roman" pitchFamily="18" charset="0"/>
                <a:cs typeface="Times New Roman" pitchFamily="18" charset="0"/>
              </a:rPr>
              <a:t/>
            </a:r>
            <a:br>
              <a:rPr lang="en-GB" b="1" dirty="0" smtClean="0">
                <a:solidFill>
                  <a:schemeClr val="tx1"/>
                </a:solidFill>
                <a:effectLst>
                  <a:outerShdw blurRad="38100" dist="38100" dir="2700000" algn="tl">
                    <a:srgbClr val="C0C0C0"/>
                  </a:outerShdw>
                </a:effectLst>
                <a:latin typeface="Times New Roman" pitchFamily="18" charset="0"/>
                <a:cs typeface="Times New Roman" pitchFamily="18" charset="0"/>
              </a:rPr>
            </a:br>
            <a:endParaRPr lang="en-US" dirty="0">
              <a:solidFill>
                <a:schemeClr val="tx1"/>
              </a:solidFill>
            </a:endParaRPr>
          </a:p>
        </p:txBody>
      </p:sp>
    </p:spTree>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sz="2800" dirty="0" smtClean="0"/>
              <a:t>METHODS TO STUDY MUCOADHESION</a:t>
            </a:r>
            <a:endParaRPr lang="en-IN" sz="2800" dirty="0"/>
          </a:p>
        </p:txBody>
      </p:sp>
      <p:pic>
        <p:nvPicPr>
          <p:cNvPr id="2055" name="Picture 7"/>
          <p:cNvPicPr>
            <a:picLocks noGrp="1" noChangeAspect="1" noChangeArrowheads="1"/>
          </p:cNvPicPr>
          <p:nvPr>
            <p:ph idx="1"/>
          </p:nvPr>
        </p:nvPicPr>
        <p:blipFill>
          <a:blip r:embed="rId3" cstate="print">
            <a:extLst>
              <a:ext uri="{28A0092B-C50C-407E-A947-70E740481C1C}">
                <a14:useLocalDpi xmlns="" xmlns:a14="http://schemas.microsoft.com/office/drawing/2010/main" val="0"/>
              </a:ext>
            </a:extLst>
          </a:blip>
          <a:srcRect/>
          <a:stretch>
            <a:fillRect/>
          </a:stretch>
        </p:blipFill>
        <p:spPr bwMode="auto">
          <a:xfrm>
            <a:off x="152400" y="1371601"/>
            <a:ext cx="8991600" cy="4953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4000536440"/>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763000" cy="6629400"/>
          </a:xfrm>
        </p:spPr>
        <p:txBody>
          <a:bodyPr>
            <a:normAutofit fontScale="90000"/>
          </a:bodyPr>
          <a:lstStyle/>
          <a:p>
            <a:pPr algn="l" eaLnBrk="0" hangingPunct="0">
              <a:defRPr/>
            </a:pPr>
            <a:r>
              <a:rPr lang="en-US" sz="2200" b="1" dirty="0">
                <a:latin typeface="Times New Roman" pitchFamily="18" charset="0"/>
                <a:ea typeface="Times New Roman" pitchFamily="18" charset="0"/>
                <a:cs typeface="Times New Roman" pitchFamily="18" charset="0"/>
              </a:rPr>
              <a:t/>
            </a:r>
            <a:br>
              <a:rPr lang="en-US" sz="2200" b="1" dirty="0">
                <a:latin typeface="Times New Roman" pitchFamily="18" charset="0"/>
                <a:ea typeface="Times New Roman" pitchFamily="18" charset="0"/>
                <a:cs typeface="Times New Roman" pitchFamily="18" charset="0"/>
              </a:rPr>
            </a:br>
            <a:r>
              <a:rPr lang="en-US" sz="2200" b="1" dirty="0" smtClean="0">
                <a:latin typeface="Times New Roman" pitchFamily="18" charset="0"/>
                <a:ea typeface="Times New Roman" pitchFamily="18" charset="0"/>
                <a:cs typeface="Times New Roman" pitchFamily="18" charset="0"/>
              </a:rPr>
              <a:t/>
            </a:r>
            <a:br>
              <a:rPr lang="en-US" sz="2200" b="1" dirty="0" smtClean="0">
                <a:latin typeface="Times New Roman" pitchFamily="18" charset="0"/>
                <a:ea typeface="Times New Roman" pitchFamily="18" charset="0"/>
                <a:cs typeface="Times New Roman" pitchFamily="18" charset="0"/>
              </a:rPr>
            </a:br>
            <a:r>
              <a:rPr lang="en-US" sz="2200" b="1" dirty="0" smtClean="0">
                <a:latin typeface="Times New Roman" pitchFamily="18" charset="0"/>
                <a:ea typeface="Times New Roman" pitchFamily="18" charset="0"/>
                <a:cs typeface="Times New Roman" pitchFamily="18" charset="0"/>
              </a:rPr>
              <a:t>1. Methods Based On Measurement Of Shear Strength:</a:t>
            </a:r>
            <a:r>
              <a:rPr lang="en-US" sz="2200" b="1" u="sng" dirty="0" smtClean="0">
                <a:solidFill>
                  <a:srgbClr val="000066"/>
                </a:solidFill>
                <a:latin typeface="Times New Roman" pitchFamily="18" charset="0"/>
                <a:ea typeface="Times New Roman" pitchFamily="18" charset="0"/>
                <a:cs typeface="Times New Roman" pitchFamily="18" charset="0"/>
              </a:rPr>
              <a:t/>
            </a:r>
            <a:br>
              <a:rPr lang="en-US" sz="2200" b="1" u="sng" dirty="0" smtClean="0">
                <a:solidFill>
                  <a:srgbClr val="000066"/>
                </a:solidFill>
                <a:latin typeface="Times New Roman" pitchFamily="18" charset="0"/>
                <a:ea typeface="Times New Roman" pitchFamily="18" charset="0"/>
                <a:cs typeface="Times New Roman" pitchFamily="18" charset="0"/>
              </a:rPr>
            </a:br>
            <a:r>
              <a:rPr lang="en-US" sz="2200" dirty="0" smtClean="0">
                <a:latin typeface="Times New Roman" pitchFamily="18" charset="0"/>
                <a:ea typeface="Times New Roman" pitchFamily="18" charset="0"/>
                <a:cs typeface="Times New Roman" pitchFamily="18" charset="0"/>
              </a:rPr>
              <a:t>The shear stress measures </a:t>
            </a:r>
            <a:r>
              <a:rPr lang="en-US" sz="2200" dirty="0" smtClean="0">
                <a:solidFill>
                  <a:srgbClr val="FF0000"/>
                </a:solidFill>
                <a:latin typeface="Times New Roman" pitchFamily="18" charset="0"/>
                <a:ea typeface="Times New Roman" pitchFamily="18" charset="0"/>
                <a:cs typeface="Times New Roman" pitchFamily="18" charset="0"/>
              </a:rPr>
              <a:t>the force that causes the Bioadhesive </a:t>
            </a:r>
            <a:r>
              <a:rPr lang="en-US" sz="2200" dirty="0" smtClean="0">
                <a:latin typeface="Times New Roman" pitchFamily="18" charset="0"/>
                <a:ea typeface="Times New Roman" pitchFamily="18" charset="0"/>
                <a:cs typeface="Times New Roman" pitchFamily="18" charset="0"/>
              </a:rPr>
              <a:t>to </a:t>
            </a:r>
            <a:r>
              <a:rPr lang="en-US" sz="2200" dirty="0" smtClean="0">
                <a:solidFill>
                  <a:srgbClr val="FF0000"/>
                </a:solidFill>
                <a:latin typeface="Times New Roman" pitchFamily="18" charset="0"/>
                <a:ea typeface="Times New Roman" pitchFamily="18" charset="0"/>
                <a:cs typeface="Times New Roman" pitchFamily="18" charset="0"/>
              </a:rPr>
              <a:t>slide  with respect to the mucus layer </a:t>
            </a:r>
            <a:r>
              <a:rPr lang="en-US" sz="2200" dirty="0" smtClean="0">
                <a:latin typeface="Times New Roman" pitchFamily="18" charset="0"/>
                <a:ea typeface="Times New Roman" pitchFamily="18" charset="0"/>
                <a:cs typeface="Times New Roman" pitchFamily="18" charset="0"/>
              </a:rPr>
              <a:t>in a direction parallel to their plane to contact. </a:t>
            </a:r>
            <a:br>
              <a:rPr lang="en-US" sz="2200" dirty="0" smtClean="0">
                <a:latin typeface="Times New Roman" pitchFamily="18" charset="0"/>
                <a:ea typeface="Times New Roman" pitchFamily="18" charset="0"/>
                <a:cs typeface="Times New Roman" pitchFamily="18" charset="0"/>
              </a:rPr>
            </a:br>
            <a:r>
              <a:rPr lang="en-US" sz="2200" dirty="0" smtClean="0">
                <a:latin typeface="Times New Roman" pitchFamily="18" charset="0"/>
                <a:ea typeface="Times New Roman" pitchFamily="18" charset="0"/>
                <a:cs typeface="Times New Roman" pitchFamily="18" charset="0"/>
              </a:rPr>
              <a:t/>
            </a:r>
            <a:br>
              <a:rPr lang="en-US" sz="2200" dirty="0" smtClean="0">
                <a:latin typeface="Times New Roman" pitchFamily="18" charset="0"/>
                <a:ea typeface="Times New Roman" pitchFamily="18" charset="0"/>
                <a:cs typeface="Times New Roman" pitchFamily="18" charset="0"/>
              </a:rPr>
            </a:br>
            <a:r>
              <a:rPr lang="en-US" sz="2200" dirty="0" smtClean="0">
                <a:latin typeface="Times New Roman" pitchFamily="18" charset="0"/>
                <a:ea typeface="Times New Roman" pitchFamily="18" charset="0"/>
                <a:cs typeface="Times New Roman" pitchFamily="18" charset="0"/>
              </a:rPr>
              <a:t>Ex</a:t>
            </a:r>
            <a:r>
              <a:rPr lang="en-US" sz="2200" dirty="0" smtClean="0">
                <a:solidFill>
                  <a:srgbClr val="FF0000"/>
                </a:solidFill>
                <a:latin typeface="Times New Roman" pitchFamily="18" charset="0"/>
                <a:ea typeface="Times New Roman" pitchFamily="18" charset="0"/>
                <a:cs typeface="Times New Roman" pitchFamily="18" charset="0"/>
              </a:rPr>
              <a:t>: </a:t>
            </a:r>
            <a:r>
              <a:rPr lang="en-US" sz="2200" dirty="0" err="1" smtClean="0">
                <a:solidFill>
                  <a:srgbClr val="FF0000"/>
                </a:solidFill>
                <a:latin typeface="Times New Roman" pitchFamily="18" charset="0"/>
                <a:ea typeface="Times New Roman" pitchFamily="18" charset="0"/>
                <a:cs typeface="Times New Roman" pitchFamily="18" charset="0"/>
              </a:rPr>
              <a:t>Whilhelmy</a:t>
            </a:r>
            <a:r>
              <a:rPr lang="en-US" sz="2200" dirty="0" smtClean="0">
                <a:solidFill>
                  <a:srgbClr val="FF0000"/>
                </a:solidFill>
                <a:latin typeface="Times New Roman" pitchFamily="18" charset="0"/>
                <a:ea typeface="Times New Roman" pitchFamily="18" charset="0"/>
                <a:cs typeface="Times New Roman" pitchFamily="18" charset="0"/>
              </a:rPr>
              <a:t> plate method</a:t>
            </a:r>
            <a:r>
              <a:rPr lang="en-US" sz="2200" dirty="0" smtClean="0">
                <a:latin typeface="Times New Roman" pitchFamily="18" charset="0"/>
                <a:ea typeface="Times New Roman" pitchFamily="18" charset="0"/>
                <a:cs typeface="Times New Roman" pitchFamily="18" charset="0"/>
              </a:rPr>
              <a:t/>
            </a:r>
            <a:br>
              <a:rPr lang="en-US" sz="2200" dirty="0" smtClean="0">
                <a:latin typeface="Times New Roman" pitchFamily="18" charset="0"/>
                <a:ea typeface="Times New Roman" pitchFamily="18" charset="0"/>
                <a:cs typeface="Times New Roman" pitchFamily="18" charset="0"/>
              </a:rPr>
            </a:br>
            <a:r>
              <a:rPr lang="en-US" sz="2200" dirty="0" smtClean="0">
                <a:latin typeface="Times New Roman" pitchFamily="18" charset="0"/>
                <a:ea typeface="Times New Roman" pitchFamily="18" charset="0"/>
                <a:cs typeface="Times New Roman" pitchFamily="18" charset="0"/>
              </a:rPr>
              <a:t/>
            </a:r>
            <a:br>
              <a:rPr lang="en-US" sz="2200" dirty="0" smtClean="0">
                <a:latin typeface="Times New Roman" pitchFamily="18" charset="0"/>
                <a:ea typeface="Times New Roman" pitchFamily="18" charset="0"/>
                <a:cs typeface="Times New Roman" pitchFamily="18" charset="0"/>
              </a:rPr>
            </a:br>
            <a:r>
              <a:rPr lang="en-US" sz="2200" dirty="0" smtClean="0">
                <a:latin typeface="Times New Roman" pitchFamily="18" charset="0"/>
                <a:ea typeface="Times New Roman" pitchFamily="18" charset="0"/>
                <a:cs typeface="Times New Roman" pitchFamily="18" charset="0"/>
              </a:rPr>
              <a:t>The method uses </a:t>
            </a:r>
            <a:r>
              <a:rPr lang="en-US" sz="2200" dirty="0" smtClean="0">
                <a:solidFill>
                  <a:srgbClr val="FF0000"/>
                </a:solidFill>
                <a:latin typeface="Times New Roman" pitchFamily="18" charset="0"/>
                <a:ea typeface="Times New Roman" pitchFamily="18" charset="0"/>
                <a:cs typeface="Times New Roman" pitchFamily="18" charset="0"/>
              </a:rPr>
              <a:t>a glass slide suspended from a microbalance </a:t>
            </a:r>
            <a:r>
              <a:rPr lang="en-US" sz="2200" dirty="0" smtClean="0">
                <a:latin typeface="Times New Roman" pitchFamily="18" charset="0"/>
                <a:ea typeface="Times New Roman" pitchFamily="18" charset="0"/>
                <a:cs typeface="Times New Roman" pitchFamily="18" charset="0"/>
              </a:rPr>
              <a:t>which is dipped in a temperature controlled </a:t>
            </a:r>
            <a:r>
              <a:rPr lang="en-US" sz="2200" dirty="0" smtClean="0">
                <a:solidFill>
                  <a:srgbClr val="FF0000"/>
                </a:solidFill>
                <a:latin typeface="Times New Roman" pitchFamily="18" charset="0"/>
                <a:ea typeface="Times New Roman" pitchFamily="18" charset="0"/>
                <a:cs typeface="Times New Roman" pitchFamily="18" charset="0"/>
              </a:rPr>
              <a:t>mucus </a:t>
            </a:r>
            <a:r>
              <a:rPr lang="en-US" sz="2200" dirty="0" smtClean="0">
                <a:latin typeface="Times New Roman" pitchFamily="18" charset="0"/>
                <a:ea typeface="Times New Roman" pitchFamily="18" charset="0"/>
                <a:cs typeface="Times New Roman" pitchFamily="18" charset="0"/>
              </a:rPr>
              <a:t>sample and the </a:t>
            </a:r>
            <a:r>
              <a:rPr lang="en-US" sz="2200" dirty="0" smtClean="0">
                <a:solidFill>
                  <a:srgbClr val="FF0000"/>
                </a:solidFill>
                <a:latin typeface="Times New Roman" pitchFamily="18" charset="0"/>
                <a:ea typeface="Times New Roman" pitchFamily="18" charset="0"/>
                <a:cs typeface="Times New Roman" pitchFamily="18" charset="0"/>
              </a:rPr>
              <a:t>force required to pull the plate </a:t>
            </a:r>
            <a:r>
              <a:rPr lang="en-US" sz="2200" dirty="0" smtClean="0">
                <a:latin typeface="Times New Roman" pitchFamily="18" charset="0"/>
                <a:ea typeface="Times New Roman" pitchFamily="18" charset="0"/>
                <a:cs typeface="Times New Roman" pitchFamily="18" charset="0"/>
              </a:rPr>
              <a:t>out of the solution is determined under constant experimental conditions.</a:t>
            </a:r>
            <a:br>
              <a:rPr lang="en-US" sz="2200" dirty="0" smtClean="0">
                <a:latin typeface="Times New Roman" pitchFamily="18" charset="0"/>
                <a:ea typeface="Times New Roman" pitchFamily="18" charset="0"/>
                <a:cs typeface="Times New Roman" pitchFamily="18" charset="0"/>
              </a:rPr>
            </a:br>
            <a:r>
              <a:rPr lang="en-US" sz="2200" dirty="0" smtClean="0">
                <a:latin typeface="Times New Roman" pitchFamily="18" charset="0"/>
                <a:ea typeface="Times New Roman" pitchFamily="18" charset="0"/>
                <a:cs typeface="Times New Roman" pitchFamily="18" charset="0"/>
              </a:rPr>
              <a:t/>
            </a:r>
            <a:br>
              <a:rPr lang="en-US" sz="2200" dirty="0" smtClean="0">
                <a:latin typeface="Times New Roman" pitchFamily="18" charset="0"/>
                <a:ea typeface="Times New Roman" pitchFamily="18" charset="0"/>
                <a:cs typeface="Times New Roman" pitchFamily="18" charset="0"/>
              </a:rPr>
            </a:br>
            <a:r>
              <a:rPr lang="en-US" sz="2200" dirty="0" smtClean="0">
                <a:latin typeface="Times New Roman" pitchFamily="18" charset="0"/>
                <a:ea typeface="Times New Roman" pitchFamily="18" charset="0"/>
                <a:cs typeface="Times New Roman" pitchFamily="18" charset="0"/>
              </a:rPr>
              <a:t/>
            </a:r>
            <a:br>
              <a:rPr lang="en-US" sz="2200" dirty="0" smtClean="0">
                <a:latin typeface="Times New Roman" pitchFamily="18" charset="0"/>
                <a:ea typeface="Times New Roman" pitchFamily="18" charset="0"/>
                <a:cs typeface="Times New Roman" pitchFamily="18" charset="0"/>
              </a:rPr>
            </a:br>
            <a:r>
              <a:rPr lang="en-US" sz="2200" dirty="0" smtClean="0">
                <a:latin typeface="Times New Roman" pitchFamily="18" charset="0"/>
                <a:ea typeface="Times New Roman" pitchFamily="18" charset="0"/>
                <a:cs typeface="Times New Roman" pitchFamily="18" charset="0"/>
              </a:rPr>
              <a:t/>
            </a:r>
            <a:br>
              <a:rPr lang="en-US" sz="2200" dirty="0" smtClean="0">
                <a:latin typeface="Times New Roman" pitchFamily="18" charset="0"/>
                <a:ea typeface="Times New Roman" pitchFamily="18" charset="0"/>
                <a:cs typeface="Times New Roman" pitchFamily="18" charset="0"/>
              </a:rPr>
            </a:br>
            <a:r>
              <a:rPr lang="en-US" sz="2200" dirty="0" smtClean="0">
                <a:latin typeface="Times New Roman" pitchFamily="18" charset="0"/>
                <a:ea typeface="Times New Roman" pitchFamily="18" charset="0"/>
                <a:cs typeface="Times New Roman" pitchFamily="18" charset="0"/>
              </a:rPr>
              <a:t/>
            </a:r>
            <a:br>
              <a:rPr lang="en-US" sz="2200" dirty="0" smtClean="0">
                <a:latin typeface="Times New Roman" pitchFamily="18" charset="0"/>
                <a:ea typeface="Times New Roman" pitchFamily="18" charset="0"/>
                <a:cs typeface="Times New Roman" pitchFamily="18" charset="0"/>
              </a:rPr>
            </a:br>
            <a:r>
              <a:rPr lang="en-US" sz="2200" dirty="0" smtClean="0">
                <a:latin typeface="Times New Roman" pitchFamily="18" charset="0"/>
                <a:ea typeface="Times New Roman" pitchFamily="18" charset="0"/>
                <a:cs typeface="Times New Roman" pitchFamily="18" charset="0"/>
              </a:rPr>
              <a:t/>
            </a:r>
            <a:br>
              <a:rPr lang="en-US" sz="2200" dirty="0" smtClean="0">
                <a:latin typeface="Times New Roman" pitchFamily="18" charset="0"/>
                <a:ea typeface="Times New Roman" pitchFamily="18" charset="0"/>
                <a:cs typeface="Times New Roman" pitchFamily="18" charset="0"/>
              </a:rPr>
            </a:br>
            <a:r>
              <a:rPr lang="en-US" sz="2200" dirty="0" smtClean="0">
                <a:latin typeface="Times New Roman" pitchFamily="18" charset="0"/>
                <a:ea typeface="Times New Roman" pitchFamily="18" charset="0"/>
                <a:cs typeface="Times New Roman" pitchFamily="18" charset="0"/>
              </a:rPr>
              <a:t/>
            </a:r>
            <a:br>
              <a:rPr lang="en-US" sz="2200" dirty="0" smtClean="0">
                <a:latin typeface="Times New Roman" pitchFamily="18" charset="0"/>
                <a:ea typeface="Times New Roman" pitchFamily="18" charset="0"/>
                <a:cs typeface="Times New Roman" pitchFamily="18" charset="0"/>
              </a:rPr>
            </a:br>
            <a:r>
              <a:rPr lang="en-US" sz="2200" dirty="0" smtClean="0">
                <a:latin typeface="Times New Roman" pitchFamily="18" charset="0"/>
                <a:ea typeface="Times New Roman" pitchFamily="18" charset="0"/>
                <a:cs typeface="Times New Roman" pitchFamily="18" charset="0"/>
              </a:rPr>
              <a:t/>
            </a:r>
            <a:br>
              <a:rPr lang="en-US" sz="2200" dirty="0" smtClean="0">
                <a:latin typeface="Times New Roman" pitchFamily="18" charset="0"/>
                <a:ea typeface="Times New Roman" pitchFamily="18" charset="0"/>
                <a:cs typeface="Times New Roman" pitchFamily="18" charset="0"/>
              </a:rPr>
            </a:br>
            <a:r>
              <a:rPr lang="en-US" sz="2200" dirty="0" smtClean="0">
                <a:latin typeface="Times New Roman" pitchFamily="18" charset="0"/>
                <a:ea typeface="Times New Roman" pitchFamily="18" charset="0"/>
                <a:cs typeface="Times New Roman" pitchFamily="18" charset="0"/>
              </a:rPr>
              <a:t/>
            </a:r>
            <a:br>
              <a:rPr lang="en-US" sz="2200" dirty="0" smtClean="0">
                <a:latin typeface="Times New Roman" pitchFamily="18" charset="0"/>
                <a:ea typeface="Times New Roman" pitchFamily="18" charset="0"/>
                <a:cs typeface="Times New Roman" pitchFamily="18" charset="0"/>
              </a:rPr>
            </a:br>
            <a:r>
              <a:rPr lang="en-US" sz="2200" dirty="0" smtClean="0">
                <a:latin typeface="Times New Roman" pitchFamily="18" charset="0"/>
                <a:ea typeface="Times New Roman" pitchFamily="18" charset="0"/>
                <a:cs typeface="Times New Roman" pitchFamily="18" charset="0"/>
              </a:rPr>
              <a:t/>
            </a:r>
            <a:br>
              <a:rPr lang="en-US" sz="2200" dirty="0" smtClean="0">
                <a:latin typeface="Times New Roman" pitchFamily="18" charset="0"/>
                <a:ea typeface="Times New Roman" pitchFamily="18" charset="0"/>
                <a:cs typeface="Times New Roman" pitchFamily="18" charset="0"/>
              </a:rPr>
            </a:br>
            <a:r>
              <a:rPr lang="en-US" sz="2200" dirty="0" smtClean="0">
                <a:latin typeface="Times New Roman" pitchFamily="18" charset="0"/>
                <a:cs typeface="Times New Roman" pitchFamily="18" charset="0"/>
              </a:rPr>
              <a:t/>
            </a:r>
            <a:br>
              <a:rPr lang="en-US" sz="2200" dirty="0" smtClean="0">
                <a:latin typeface="Times New Roman" pitchFamily="18" charset="0"/>
                <a:cs typeface="Times New Roman" pitchFamily="18" charset="0"/>
              </a:rPr>
            </a:br>
            <a:endParaRPr lang="en-US" sz="2200" dirty="0">
              <a:latin typeface="Times New Roman" pitchFamily="18" charset="0"/>
              <a:cs typeface="Times New Roman" pitchFamily="18" charset="0"/>
            </a:endParaRPr>
          </a:p>
        </p:txBody>
      </p:sp>
      <p:pic>
        <p:nvPicPr>
          <p:cNvPr id="3" name="Picture 6" descr="C:\Documents and Settings\deep\My Documents\mucoadh\Wilhelmy_plate.png"/>
          <p:cNvPicPr>
            <a:picLocks noChangeAspect="1" noChangeArrowheads="1"/>
          </p:cNvPicPr>
          <p:nvPr/>
        </p:nvPicPr>
        <p:blipFill>
          <a:blip r:embed="rId3" cstate="print"/>
          <a:srcRect/>
          <a:stretch>
            <a:fillRect/>
          </a:stretch>
        </p:blipFill>
        <p:spPr>
          <a:xfrm>
            <a:off x="2971800" y="3962400"/>
            <a:ext cx="5791200" cy="2757488"/>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686800" cy="6400800"/>
          </a:xfrm>
        </p:spPr>
        <p:txBody>
          <a:bodyPr>
            <a:normAutofit fontScale="90000"/>
          </a:bodyPr>
          <a:lstStyle/>
          <a:p>
            <a:pPr algn="l" eaLnBrk="0" hangingPunct="0">
              <a:defRPr/>
            </a:pPr>
            <a:r>
              <a:rPr lang="en-US" sz="2200" b="1" dirty="0">
                <a:latin typeface="Times New Roman" pitchFamily="18" charset="0"/>
                <a:ea typeface="Times New Roman" pitchFamily="18" charset="0"/>
                <a:cs typeface="Times New Roman" pitchFamily="18" charset="0"/>
              </a:rPr>
              <a:t>2</a:t>
            </a:r>
            <a:r>
              <a:rPr lang="en-US" sz="2200" b="1" dirty="0" smtClean="0">
                <a:latin typeface="Times New Roman" pitchFamily="18" charset="0"/>
                <a:ea typeface="Times New Roman" pitchFamily="18" charset="0"/>
                <a:cs typeface="Times New Roman" pitchFamily="18" charset="0"/>
              </a:rPr>
              <a:t>. Mechanical Spectroscopic Method</a:t>
            </a:r>
            <a:r>
              <a:rPr lang="en-US" sz="2200" b="1" dirty="0" smtClean="0">
                <a:solidFill>
                  <a:srgbClr val="000066"/>
                </a:solidFill>
                <a:latin typeface="Times New Roman" pitchFamily="18" charset="0"/>
                <a:ea typeface="Times New Roman" pitchFamily="18" charset="0"/>
                <a:cs typeface="Times New Roman" pitchFamily="18" charset="0"/>
              </a:rPr>
              <a:t>:</a:t>
            </a:r>
            <a:r>
              <a:rPr lang="en-US" sz="2200" b="1" dirty="0" smtClean="0">
                <a:solidFill>
                  <a:srgbClr val="000066"/>
                </a:solidFill>
                <a:ea typeface="Times New Roman" pitchFamily="18" charset="0"/>
              </a:rPr>
              <a:t/>
            </a:r>
            <a:br>
              <a:rPr lang="en-US" sz="2200" b="1" dirty="0" smtClean="0">
                <a:solidFill>
                  <a:srgbClr val="000066"/>
                </a:solidFill>
                <a:ea typeface="Times New Roman" pitchFamily="18" charset="0"/>
              </a:rPr>
            </a:br>
            <a:r>
              <a:rPr lang="en-US" sz="2200" dirty="0" smtClean="0">
                <a:solidFill>
                  <a:srgbClr val="000066"/>
                </a:solidFill>
              </a:rPr>
              <a:t/>
            </a:r>
            <a:br>
              <a:rPr lang="en-US" sz="2200" dirty="0" smtClean="0">
                <a:solidFill>
                  <a:srgbClr val="000066"/>
                </a:solidFill>
              </a:rPr>
            </a:br>
            <a:r>
              <a:rPr lang="en-US" sz="2700" dirty="0">
                <a:latin typeface="Times New Roman" pitchFamily="18" charset="0"/>
                <a:cs typeface="Times New Roman" pitchFamily="18" charset="0"/>
              </a:rPr>
              <a:t>M</a:t>
            </a:r>
            <a:r>
              <a:rPr lang="en-US" sz="2200" dirty="0" smtClean="0">
                <a:latin typeface="Times New Roman" pitchFamily="18" charset="0"/>
                <a:ea typeface="Times New Roman" pitchFamily="18" charset="0"/>
                <a:cs typeface="Times New Roman" pitchFamily="18" charset="0"/>
              </a:rPr>
              <a:t>echanical spectroscopic method is used to investigate the </a:t>
            </a:r>
            <a:r>
              <a:rPr lang="en-US" sz="2200" dirty="0" smtClean="0">
                <a:solidFill>
                  <a:srgbClr val="FF0000"/>
                </a:solidFill>
                <a:latin typeface="Times New Roman" pitchFamily="18" charset="0"/>
                <a:ea typeface="Times New Roman" pitchFamily="18" charset="0"/>
                <a:cs typeface="Times New Roman" pitchFamily="18" charset="0"/>
              </a:rPr>
              <a:t>interaction  between glycoprotein gels and Polyacrylic acid </a:t>
            </a:r>
            <a:r>
              <a:rPr lang="en-US" sz="2200" dirty="0" smtClean="0">
                <a:latin typeface="Times New Roman" pitchFamily="18" charset="0"/>
                <a:ea typeface="Times New Roman" pitchFamily="18" charset="0"/>
                <a:cs typeface="Times New Roman" pitchFamily="18" charset="0"/>
              </a:rPr>
              <a:t>and the </a:t>
            </a:r>
            <a:r>
              <a:rPr lang="en-US" sz="2200" dirty="0" smtClean="0">
                <a:solidFill>
                  <a:srgbClr val="FF0000"/>
                </a:solidFill>
                <a:latin typeface="Times New Roman" pitchFamily="18" charset="0"/>
                <a:ea typeface="Times New Roman" pitchFamily="18" charset="0"/>
                <a:cs typeface="Times New Roman" pitchFamily="18" charset="0"/>
              </a:rPr>
              <a:t>effect of pH and polymer chain length. </a:t>
            </a:r>
            <a:r>
              <a:rPr lang="en-US" sz="2200" dirty="0" smtClean="0">
                <a:latin typeface="Times New Roman" pitchFamily="18" charset="0"/>
                <a:ea typeface="Times New Roman" pitchFamily="18" charset="0"/>
                <a:cs typeface="Times New Roman" pitchFamily="18" charset="0"/>
              </a:rPr>
              <a:t/>
            </a:r>
            <a:br>
              <a:rPr lang="en-US" sz="2200" dirty="0" smtClean="0">
                <a:latin typeface="Times New Roman" pitchFamily="18" charset="0"/>
                <a:ea typeface="Times New Roman" pitchFamily="18" charset="0"/>
                <a:cs typeface="Times New Roman" pitchFamily="18" charset="0"/>
              </a:rPr>
            </a:br>
            <a:r>
              <a:rPr lang="en-US" sz="2200" dirty="0" smtClean="0">
                <a:ea typeface="Times New Roman" pitchFamily="18" charset="0"/>
              </a:rPr>
              <a:t/>
            </a:r>
            <a:br>
              <a:rPr lang="en-US" sz="2200" dirty="0" smtClean="0">
                <a:ea typeface="Times New Roman" pitchFamily="18" charset="0"/>
              </a:rPr>
            </a:br>
            <a:r>
              <a:rPr lang="en-US" sz="2200" dirty="0" smtClean="0">
                <a:ea typeface="Times New Roman" pitchFamily="18" charset="0"/>
              </a:rPr>
              <a:t/>
            </a:r>
            <a:br>
              <a:rPr lang="en-US" sz="2200" dirty="0" smtClean="0">
                <a:ea typeface="Times New Roman" pitchFamily="18" charset="0"/>
              </a:rPr>
            </a:br>
            <a:r>
              <a:rPr lang="en-US" sz="2200" dirty="0" smtClean="0">
                <a:ea typeface="Times New Roman" pitchFamily="18" charset="0"/>
              </a:rPr>
              <a:t/>
            </a:r>
            <a:br>
              <a:rPr lang="en-US" sz="2200" dirty="0" smtClean="0">
                <a:ea typeface="Times New Roman" pitchFamily="18" charset="0"/>
              </a:rPr>
            </a:br>
            <a:r>
              <a:rPr lang="en-US" sz="2200" dirty="0" smtClean="0">
                <a:ea typeface="Times New Roman" pitchFamily="18" charset="0"/>
              </a:rPr>
              <a:t/>
            </a:r>
            <a:br>
              <a:rPr lang="en-US" sz="2200" dirty="0" smtClean="0">
                <a:ea typeface="Times New Roman" pitchFamily="18" charset="0"/>
              </a:rPr>
            </a:br>
            <a:r>
              <a:rPr lang="en-US" sz="2200" dirty="0" smtClean="0">
                <a:ea typeface="Times New Roman" pitchFamily="18" charset="0"/>
              </a:rPr>
              <a:t/>
            </a:r>
            <a:br>
              <a:rPr lang="en-US" sz="2200" dirty="0" smtClean="0">
                <a:ea typeface="Times New Roman" pitchFamily="18" charset="0"/>
              </a:rPr>
            </a:br>
            <a:r>
              <a:rPr lang="en-US" sz="2200" dirty="0" smtClean="0">
                <a:ea typeface="Times New Roman" pitchFamily="18" charset="0"/>
              </a:rPr>
              <a:t/>
            </a:r>
            <a:br>
              <a:rPr lang="en-US" sz="2200" dirty="0" smtClean="0">
                <a:ea typeface="Times New Roman" pitchFamily="18" charset="0"/>
              </a:rPr>
            </a:br>
            <a:r>
              <a:rPr lang="en-US" sz="2200" dirty="0" smtClean="0">
                <a:ea typeface="Times New Roman" pitchFamily="18" charset="0"/>
              </a:rPr>
              <a:t/>
            </a:r>
            <a:br>
              <a:rPr lang="en-US" sz="2200" dirty="0" smtClean="0">
                <a:ea typeface="Times New Roman" pitchFamily="18" charset="0"/>
              </a:rPr>
            </a:br>
            <a:r>
              <a:rPr lang="en-US" sz="2200" dirty="0" smtClean="0">
                <a:ea typeface="Times New Roman" pitchFamily="18" charset="0"/>
              </a:rPr>
              <a:t/>
            </a:r>
            <a:br>
              <a:rPr lang="en-US" sz="2200" dirty="0" smtClean="0">
                <a:ea typeface="Times New Roman" pitchFamily="18" charset="0"/>
              </a:rPr>
            </a:br>
            <a:r>
              <a:rPr lang="en-US" sz="2200" dirty="0" smtClean="0">
                <a:ea typeface="Times New Roman" pitchFamily="18" charset="0"/>
              </a:rPr>
              <a:t/>
            </a:r>
            <a:br>
              <a:rPr lang="en-US" sz="2200" dirty="0" smtClean="0">
                <a:ea typeface="Times New Roman" pitchFamily="18" charset="0"/>
              </a:rPr>
            </a:br>
            <a:r>
              <a:rPr lang="en-US" sz="2200" dirty="0" smtClean="0">
                <a:ea typeface="Times New Roman" pitchFamily="18" charset="0"/>
              </a:rPr>
              <a:t/>
            </a:r>
            <a:br>
              <a:rPr lang="en-US" sz="2200" dirty="0" smtClean="0">
                <a:ea typeface="Times New Roman" pitchFamily="18" charset="0"/>
              </a:rPr>
            </a:br>
            <a:r>
              <a:rPr lang="en-US" sz="2200" dirty="0" smtClean="0"/>
              <a:t/>
            </a:r>
            <a:br>
              <a:rPr lang="en-US" sz="2200" dirty="0" smtClean="0"/>
            </a:br>
            <a:r>
              <a:rPr lang="en-US" sz="2200" dirty="0" smtClean="0"/>
              <a:t/>
            </a:r>
            <a:br>
              <a:rPr lang="en-US" sz="2200" dirty="0" smtClean="0"/>
            </a:br>
            <a:r>
              <a:rPr lang="en-US" sz="2200" dirty="0" smtClean="0"/>
              <a:t> </a:t>
            </a:r>
            <a:br>
              <a:rPr lang="en-US" sz="2200" dirty="0" smtClean="0"/>
            </a:br>
            <a:endParaRPr lang="en-US" sz="2200" dirty="0"/>
          </a:p>
        </p:txBody>
      </p:sp>
      <p:pic>
        <p:nvPicPr>
          <p:cNvPr id="3" name="Picture 8" descr="C:\Documents and Settings\deep\My Documents\mucoadh\index_image036.jpg"/>
          <p:cNvPicPr>
            <a:picLocks noChangeAspect="1" noChangeArrowheads="1"/>
          </p:cNvPicPr>
          <p:nvPr/>
        </p:nvPicPr>
        <p:blipFill>
          <a:blip r:embed="rId3" cstate="print"/>
          <a:srcRect/>
          <a:stretch>
            <a:fillRect/>
          </a:stretch>
        </p:blipFill>
        <p:spPr>
          <a:xfrm>
            <a:off x="914400" y="2743200"/>
            <a:ext cx="7391400" cy="3543300"/>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0"/>
            <a:ext cx="8915400" cy="5795282"/>
          </a:xfrm>
        </p:spPr>
        <p:txBody>
          <a:bodyPr>
            <a:normAutofit fontScale="90000"/>
          </a:bodyPr>
          <a:lstStyle/>
          <a:p>
            <a:pPr algn="l"/>
            <a:r>
              <a:rPr lang="en-US" sz="2200" b="1" dirty="0" smtClean="0">
                <a:latin typeface="Times New Roman" pitchFamily="18" charset="0"/>
                <a:cs typeface="Times New Roman" pitchFamily="18" charset="0"/>
              </a:rPr>
              <a:t/>
            </a:r>
            <a:br>
              <a:rPr lang="en-US" sz="2200" b="1" dirty="0" smtClean="0">
                <a:latin typeface="Times New Roman" pitchFamily="18" charset="0"/>
                <a:cs typeface="Times New Roman" pitchFamily="18" charset="0"/>
              </a:rPr>
            </a:br>
            <a:r>
              <a:rPr lang="en-US" sz="2200" b="1" dirty="0" smtClean="0">
                <a:latin typeface="Times New Roman" pitchFamily="18" charset="0"/>
                <a:cs typeface="Times New Roman" pitchFamily="18" charset="0"/>
              </a:rPr>
              <a:t/>
            </a:r>
            <a:br>
              <a:rPr lang="en-US" sz="2200" b="1" dirty="0" smtClean="0">
                <a:latin typeface="Times New Roman" pitchFamily="18" charset="0"/>
                <a:cs typeface="Times New Roman" pitchFamily="18" charset="0"/>
              </a:rPr>
            </a:br>
            <a:r>
              <a:rPr lang="en-US" sz="2200" b="1" dirty="0">
                <a:latin typeface="Times New Roman" pitchFamily="18" charset="0"/>
                <a:cs typeface="Times New Roman" pitchFamily="18" charset="0"/>
              </a:rPr>
              <a:t/>
            </a:r>
            <a:br>
              <a:rPr lang="en-US" sz="2200" b="1" dirty="0">
                <a:latin typeface="Times New Roman" pitchFamily="18" charset="0"/>
                <a:cs typeface="Times New Roman" pitchFamily="18" charset="0"/>
              </a:rPr>
            </a:br>
            <a:r>
              <a:rPr lang="en-US" sz="2200" b="1" dirty="0">
                <a:latin typeface="Times New Roman" pitchFamily="18" charset="0"/>
                <a:cs typeface="Times New Roman" pitchFamily="18" charset="0"/>
              </a:rPr>
              <a:t>3</a:t>
            </a:r>
            <a:r>
              <a:rPr lang="en-US" sz="2200" b="1" dirty="0" smtClean="0">
                <a:latin typeface="Times New Roman" pitchFamily="18" charset="0"/>
                <a:cs typeface="Times New Roman" pitchFamily="18" charset="0"/>
              </a:rPr>
              <a:t>. Colloidal Gold Staining Method:</a:t>
            </a:r>
            <a:r>
              <a:rPr lang="en-US" sz="2200" dirty="0" smtClean="0">
                <a:solidFill>
                  <a:srgbClr val="000066"/>
                </a:solidFill>
                <a:latin typeface="Times New Roman" pitchFamily="18" charset="0"/>
                <a:cs typeface="Times New Roman" pitchFamily="18" charset="0"/>
              </a:rPr>
              <a:t/>
            </a:r>
            <a:br>
              <a:rPr lang="en-US" sz="2200" dirty="0" smtClean="0">
                <a:solidFill>
                  <a:srgbClr val="000066"/>
                </a:solidFill>
                <a:latin typeface="Times New Roman" pitchFamily="18" charset="0"/>
                <a:cs typeface="Times New Roman" pitchFamily="18" charset="0"/>
              </a:rPr>
            </a:br>
            <a:r>
              <a:rPr lang="en-US" sz="2200" dirty="0" smtClean="0">
                <a:solidFill>
                  <a:srgbClr val="000066"/>
                </a:solidFill>
                <a:latin typeface="Times New Roman" pitchFamily="18" charset="0"/>
                <a:cs typeface="Times New Roman" pitchFamily="18" charset="0"/>
              </a:rPr>
              <a:t/>
            </a:r>
            <a:br>
              <a:rPr lang="en-US" sz="2200" dirty="0" smtClean="0">
                <a:solidFill>
                  <a:srgbClr val="000066"/>
                </a:solidFill>
                <a:latin typeface="Times New Roman" pitchFamily="18" charset="0"/>
                <a:cs typeface="Times New Roman" pitchFamily="18" charset="0"/>
              </a:rPr>
            </a:br>
            <a:r>
              <a:rPr lang="en-IN" sz="2200" dirty="0" smtClean="0">
                <a:latin typeface="Times New Roman" pitchFamily="18" charset="0"/>
                <a:cs typeface="Times New Roman" pitchFamily="18" charset="0"/>
              </a:rPr>
              <a:t>Colloidal </a:t>
            </a:r>
            <a:r>
              <a:rPr lang="en-IN" sz="2200" dirty="0">
                <a:latin typeface="Times New Roman" pitchFamily="18" charset="0"/>
                <a:cs typeface="Times New Roman" pitchFamily="18" charset="0"/>
              </a:rPr>
              <a:t>gold staining has been introduced by </a:t>
            </a:r>
            <a:r>
              <a:rPr lang="en-IN" sz="2200" dirty="0" smtClean="0">
                <a:latin typeface="Times New Roman" pitchFamily="18" charset="0"/>
                <a:cs typeface="Times New Roman" pitchFamily="18" charset="0"/>
              </a:rPr>
              <a:t>Park</a:t>
            </a:r>
            <a:r>
              <a:rPr lang="en-IN" sz="2200" dirty="0">
                <a:latin typeface="Times New Roman" pitchFamily="18" charset="0"/>
                <a:cs typeface="Times New Roman" pitchFamily="18" charset="0"/>
              </a:rPr>
              <a:t> </a:t>
            </a:r>
            <a:r>
              <a:rPr lang="en-IN" sz="2200" dirty="0" smtClean="0">
                <a:latin typeface="Times New Roman" pitchFamily="18" charset="0"/>
                <a:cs typeface="Times New Roman" pitchFamily="18" charset="0"/>
              </a:rPr>
              <a:t>for </a:t>
            </a:r>
            <a:r>
              <a:rPr lang="en-IN" sz="2200" dirty="0">
                <a:latin typeface="Times New Roman" pitchFamily="18" charset="0"/>
                <a:cs typeface="Times New Roman" pitchFamily="18" charset="0"/>
              </a:rPr>
              <a:t>studying the </a:t>
            </a:r>
            <a:r>
              <a:rPr lang="en-IN" sz="2200" dirty="0">
                <a:solidFill>
                  <a:srgbClr val="FF0000"/>
                </a:solidFill>
                <a:latin typeface="Times New Roman" pitchFamily="18" charset="0"/>
                <a:cs typeface="Times New Roman" pitchFamily="18" charset="0"/>
              </a:rPr>
              <a:t>‘‘adhesion number.’’ </a:t>
            </a:r>
            <a:r>
              <a:rPr lang="en-IN" sz="2200" dirty="0" smtClean="0">
                <a:latin typeface="Times New Roman" pitchFamily="18" charset="0"/>
                <a:cs typeface="Times New Roman" pitchFamily="18" charset="0"/>
              </a:rPr>
              <a:t/>
            </a:r>
            <a:br>
              <a:rPr lang="en-IN" sz="2200" dirty="0" smtClean="0">
                <a:latin typeface="Times New Roman" pitchFamily="18" charset="0"/>
                <a:cs typeface="Times New Roman" pitchFamily="18" charset="0"/>
              </a:rPr>
            </a:br>
            <a:r>
              <a:rPr lang="en-IN" sz="2200" dirty="0" smtClean="0">
                <a:latin typeface="Times New Roman" pitchFamily="18" charset="0"/>
                <a:cs typeface="Times New Roman" pitchFamily="18" charset="0"/>
              </a:rPr>
              <a:t>The </a:t>
            </a:r>
            <a:r>
              <a:rPr lang="en-IN" sz="2200" dirty="0">
                <a:latin typeface="Times New Roman" pitchFamily="18" charset="0"/>
                <a:cs typeface="Times New Roman" pitchFamily="18" charset="0"/>
              </a:rPr>
              <a:t>polymer in </a:t>
            </a:r>
            <a:r>
              <a:rPr lang="en-IN" sz="2200" dirty="0" smtClean="0">
                <a:latin typeface="Times New Roman" pitchFamily="18" charset="0"/>
                <a:cs typeface="Times New Roman" pitchFamily="18" charset="0"/>
              </a:rPr>
              <a:t>a form </a:t>
            </a:r>
            <a:r>
              <a:rPr lang="en-IN" sz="2200" dirty="0">
                <a:latin typeface="Times New Roman" pitchFamily="18" charset="0"/>
                <a:cs typeface="Times New Roman" pitchFamily="18" charset="0"/>
              </a:rPr>
              <a:t>of </a:t>
            </a:r>
            <a:r>
              <a:rPr lang="en-IN" sz="2200" dirty="0">
                <a:solidFill>
                  <a:srgbClr val="FF0000"/>
                </a:solidFill>
                <a:latin typeface="Times New Roman" pitchFamily="18" charset="0"/>
                <a:cs typeface="Times New Roman" pitchFamily="18" charset="0"/>
              </a:rPr>
              <a:t>strips</a:t>
            </a:r>
            <a:r>
              <a:rPr lang="en-IN" sz="2200" dirty="0">
                <a:latin typeface="Times New Roman" pitchFamily="18" charset="0"/>
                <a:cs typeface="Times New Roman" pitchFamily="18" charset="0"/>
              </a:rPr>
              <a:t> is incubated with </a:t>
            </a:r>
            <a:r>
              <a:rPr lang="en-IN" sz="2200" dirty="0">
                <a:solidFill>
                  <a:srgbClr val="FF0000"/>
                </a:solidFill>
                <a:latin typeface="Times New Roman" pitchFamily="18" charset="0"/>
                <a:cs typeface="Times New Roman" pitchFamily="18" charset="0"/>
              </a:rPr>
              <a:t>colloidal </a:t>
            </a:r>
            <a:r>
              <a:rPr lang="en-IN" sz="2200" dirty="0" smtClean="0">
                <a:solidFill>
                  <a:srgbClr val="FF0000"/>
                </a:solidFill>
                <a:latin typeface="Times New Roman" pitchFamily="18" charset="0"/>
                <a:cs typeface="Times New Roman" pitchFamily="18" charset="0"/>
              </a:rPr>
              <a:t>gold–</a:t>
            </a:r>
            <a:r>
              <a:rPr lang="en-IN" sz="2200" dirty="0" err="1" smtClean="0">
                <a:solidFill>
                  <a:srgbClr val="FF0000"/>
                </a:solidFill>
                <a:latin typeface="Times New Roman" pitchFamily="18" charset="0"/>
                <a:cs typeface="Times New Roman" pitchFamily="18" charset="0"/>
              </a:rPr>
              <a:t>mucin</a:t>
            </a:r>
            <a:r>
              <a:rPr lang="en-IN" sz="2200" dirty="0">
                <a:solidFill>
                  <a:srgbClr val="FF0000"/>
                </a:solidFill>
                <a:latin typeface="Times New Roman" pitchFamily="18" charset="0"/>
                <a:cs typeface="Times New Roman" pitchFamily="18" charset="0"/>
              </a:rPr>
              <a:t> </a:t>
            </a:r>
            <a:r>
              <a:rPr lang="en-IN" sz="2200" dirty="0" smtClean="0">
                <a:solidFill>
                  <a:srgbClr val="FF0000"/>
                </a:solidFill>
                <a:latin typeface="Times New Roman" pitchFamily="18" charset="0"/>
                <a:cs typeface="Times New Roman" pitchFamily="18" charset="0"/>
              </a:rPr>
              <a:t>conjugates</a:t>
            </a:r>
            <a:r>
              <a:rPr lang="en-IN" sz="2200" dirty="0">
                <a:solidFill>
                  <a:srgbClr val="FF0000"/>
                </a:solidFill>
                <a:latin typeface="Times New Roman" pitchFamily="18" charset="0"/>
                <a:cs typeface="Times New Roman" pitchFamily="18" charset="0"/>
              </a:rPr>
              <a:t>, </a:t>
            </a:r>
            <a:r>
              <a:rPr lang="en-IN" sz="2200" dirty="0">
                <a:latin typeface="Times New Roman" pitchFamily="18" charset="0"/>
                <a:cs typeface="Times New Roman" pitchFamily="18" charset="0"/>
              </a:rPr>
              <a:t>and after a </a:t>
            </a:r>
            <a:r>
              <a:rPr lang="en-IN" sz="2200" dirty="0">
                <a:solidFill>
                  <a:srgbClr val="FF0000"/>
                </a:solidFill>
                <a:latin typeface="Times New Roman" pitchFamily="18" charset="0"/>
                <a:cs typeface="Times New Roman" pitchFamily="18" charset="0"/>
              </a:rPr>
              <a:t>rinsing</a:t>
            </a:r>
            <a:r>
              <a:rPr lang="en-IN" sz="2200" dirty="0">
                <a:latin typeface="Times New Roman" pitchFamily="18" charset="0"/>
                <a:cs typeface="Times New Roman" pitchFamily="18" charset="0"/>
              </a:rPr>
              <a:t> procedure the </a:t>
            </a:r>
            <a:r>
              <a:rPr lang="en-IN" sz="2200" dirty="0" smtClean="0">
                <a:solidFill>
                  <a:srgbClr val="FF0000"/>
                </a:solidFill>
                <a:latin typeface="Times New Roman" pitchFamily="18" charset="0"/>
                <a:cs typeface="Times New Roman" pitchFamily="18" charset="0"/>
              </a:rPr>
              <a:t>absorbance</a:t>
            </a:r>
            <a:r>
              <a:rPr lang="en-IN" sz="2200" dirty="0" smtClean="0">
                <a:latin typeface="Times New Roman" pitchFamily="18" charset="0"/>
                <a:cs typeface="Times New Roman" pitchFamily="18" charset="0"/>
              </a:rPr>
              <a:t> (</a:t>
            </a:r>
            <a:r>
              <a:rPr lang="en-IN" sz="2200" dirty="0" smtClean="0">
                <a:solidFill>
                  <a:srgbClr val="FF0000"/>
                </a:solidFill>
                <a:latin typeface="Times New Roman" pitchFamily="18" charset="0"/>
                <a:cs typeface="Times New Roman" pitchFamily="18" charset="0"/>
              </a:rPr>
              <a:t>525nm)</a:t>
            </a:r>
            <a:r>
              <a:rPr lang="en-IN" sz="2200" dirty="0" smtClean="0">
                <a:latin typeface="Times New Roman" pitchFamily="18" charset="0"/>
                <a:cs typeface="Times New Roman" pitchFamily="18" charset="0"/>
              </a:rPr>
              <a:t/>
            </a:r>
            <a:br>
              <a:rPr lang="en-IN" sz="2200" dirty="0" smtClean="0">
                <a:latin typeface="Times New Roman" pitchFamily="18" charset="0"/>
                <a:cs typeface="Times New Roman" pitchFamily="18" charset="0"/>
              </a:rPr>
            </a:br>
            <a:r>
              <a:rPr lang="en-IN" sz="2200" dirty="0" smtClean="0">
                <a:latin typeface="Times New Roman" pitchFamily="18" charset="0"/>
                <a:cs typeface="Times New Roman" pitchFamily="18" charset="0"/>
              </a:rPr>
              <a:t>of </a:t>
            </a:r>
            <a:r>
              <a:rPr lang="en-IN" sz="2200" dirty="0">
                <a:latin typeface="Times New Roman" pitchFamily="18" charset="0"/>
                <a:cs typeface="Times New Roman" pitchFamily="18" charset="0"/>
              </a:rPr>
              <a:t>strips is measured</a:t>
            </a:r>
            <a:r>
              <a:rPr lang="en-IN" sz="2200" dirty="0" smtClean="0">
                <a:latin typeface="Times New Roman" pitchFamily="18" charset="0"/>
                <a:cs typeface="Times New Roman" pitchFamily="18" charset="0"/>
              </a:rPr>
              <a:t>.</a:t>
            </a:r>
            <a:br>
              <a:rPr lang="en-IN" sz="2200" dirty="0" smtClean="0">
                <a:latin typeface="Times New Roman" pitchFamily="18" charset="0"/>
                <a:cs typeface="Times New Roman" pitchFamily="18" charset="0"/>
              </a:rPr>
            </a:br>
            <a:r>
              <a:rPr lang="en-IN" sz="2200" dirty="0" smtClean="0">
                <a:latin typeface="Times New Roman" pitchFamily="18" charset="0"/>
                <a:cs typeface="Times New Roman" pitchFamily="18" charset="0"/>
              </a:rPr>
              <a:t/>
            </a:r>
            <a:br>
              <a:rPr lang="en-IN" sz="2200" dirty="0" smtClean="0">
                <a:latin typeface="Times New Roman" pitchFamily="18" charset="0"/>
                <a:cs typeface="Times New Roman" pitchFamily="18" charset="0"/>
              </a:rPr>
            </a:br>
            <a:r>
              <a:rPr lang="en-US" sz="2200" dirty="0">
                <a:latin typeface="Times New Roman" pitchFamily="18" charset="0"/>
                <a:cs typeface="Times New Roman" pitchFamily="18" charset="0"/>
              </a:rPr>
              <a:t>Upon interaction with mucin gold conjugates, Bioadhesive hydro gels developed a </a:t>
            </a:r>
            <a:r>
              <a:rPr lang="en-US" sz="2200" dirty="0">
                <a:solidFill>
                  <a:srgbClr val="FF0000"/>
                </a:solidFill>
                <a:latin typeface="Times New Roman" pitchFamily="18" charset="0"/>
                <a:cs typeface="Times New Roman" pitchFamily="18" charset="0"/>
              </a:rPr>
              <a:t>red color </a:t>
            </a:r>
            <a:r>
              <a:rPr lang="en-US" sz="2200" dirty="0">
                <a:latin typeface="Times New Roman" pitchFamily="18" charset="0"/>
                <a:cs typeface="Times New Roman" pitchFamily="18" charset="0"/>
              </a:rPr>
              <a:t>on the surface.</a:t>
            </a:r>
            <a:r>
              <a:rPr lang="en-IN" sz="2200" dirty="0" smtClean="0">
                <a:latin typeface="Times New Roman" pitchFamily="18" charset="0"/>
                <a:cs typeface="Times New Roman" pitchFamily="18" charset="0"/>
              </a:rPr>
              <a:t/>
            </a:r>
            <a:br>
              <a:rPr lang="en-IN" sz="2200" dirty="0" smtClean="0">
                <a:latin typeface="Times New Roman" pitchFamily="18" charset="0"/>
                <a:cs typeface="Times New Roman" pitchFamily="18" charset="0"/>
              </a:rPr>
            </a:br>
            <a:r>
              <a:rPr lang="en-IN" sz="2200" dirty="0" smtClean="0">
                <a:latin typeface="Times New Roman" pitchFamily="18" charset="0"/>
                <a:cs typeface="Times New Roman" pitchFamily="18" charset="0"/>
              </a:rPr>
              <a:t/>
            </a:r>
            <a:br>
              <a:rPr lang="en-IN" sz="2200" dirty="0" smtClean="0">
                <a:latin typeface="Times New Roman" pitchFamily="18" charset="0"/>
                <a:cs typeface="Times New Roman" pitchFamily="18" charset="0"/>
              </a:rPr>
            </a:br>
            <a:r>
              <a:rPr lang="en-IN" sz="2200" dirty="0" smtClean="0">
                <a:latin typeface="Times New Roman" pitchFamily="18" charset="0"/>
                <a:cs typeface="Times New Roman" pitchFamily="18" charset="0"/>
              </a:rPr>
              <a:t> </a:t>
            </a:r>
            <a:r>
              <a:rPr lang="en-IN" sz="2200" dirty="0">
                <a:latin typeface="Times New Roman" pitchFamily="18" charset="0"/>
                <a:cs typeface="Times New Roman" pitchFamily="18" charset="0"/>
              </a:rPr>
              <a:t>Colloidal gold staining has </a:t>
            </a:r>
            <a:r>
              <a:rPr lang="en-IN" sz="2200" dirty="0" smtClean="0">
                <a:latin typeface="Times New Roman" pitchFamily="18" charset="0"/>
                <a:cs typeface="Times New Roman" pitchFamily="18" charset="0"/>
              </a:rPr>
              <a:t>also been </a:t>
            </a:r>
            <a:r>
              <a:rPr lang="en-IN" sz="2200" dirty="0">
                <a:latin typeface="Times New Roman" pitchFamily="18" charset="0"/>
                <a:cs typeface="Times New Roman" pitchFamily="18" charset="0"/>
              </a:rPr>
              <a:t>used to </a:t>
            </a:r>
            <a:r>
              <a:rPr lang="en-IN" sz="2200" dirty="0" smtClean="0">
                <a:latin typeface="Times New Roman" pitchFamily="18" charset="0"/>
                <a:cs typeface="Times New Roman" pitchFamily="18" charset="0"/>
              </a:rPr>
              <a:t>investigate </a:t>
            </a:r>
            <a:r>
              <a:rPr lang="en-IN" sz="2200" dirty="0" err="1">
                <a:solidFill>
                  <a:srgbClr val="FF0000"/>
                </a:solidFill>
                <a:latin typeface="Times New Roman" pitchFamily="18" charset="0"/>
                <a:cs typeface="Times New Roman" pitchFamily="18" charset="0"/>
              </a:rPr>
              <a:t>mucin</a:t>
            </a:r>
            <a:r>
              <a:rPr lang="en-IN" sz="2200" dirty="0">
                <a:solidFill>
                  <a:srgbClr val="FF0000"/>
                </a:solidFill>
                <a:latin typeface="Times New Roman" pitchFamily="18" charset="0"/>
                <a:cs typeface="Times New Roman" pitchFamily="18" charset="0"/>
              </a:rPr>
              <a:t>–chitosan </a:t>
            </a:r>
            <a:r>
              <a:rPr lang="en-IN" sz="2200" dirty="0" smtClean="0">
                <a:solidFill>
                  <a:srgbClr val="FF0000"/>
                </a:solidFill>
                <a:latin typeface="Times New Roman" pitchFamily="18" charset="0"/>
                <a:cs typeface="Times New Roman" pitchFamily="18" charset="0"/>
              </a:rPr>
              <a:t>interactions.</a:t>
            </a:r>
            <a:r>
              <a:rPr lang="en-US" sz="2200" dirty="0" smtClean="0">
                <a:solidFill>
                  <a:srgbClr val="FF0000"/>
                </a:solidFill>
                <a:latin typeface="Times New Roman" pitchFamily="18" charset="0"/>
                <a:cs typeface="Times New Roman" pitchFamily="18" charset="0"/>
              </a:rPr>
              <a:t/>
            </a:r>
            <a:br>
              <a:rPr lang="en-US" sz="2200" dirty="0" smtClean="0">
                <a:solidFill>
                  <a:srgbClr val="FF0000"/>
                </a:solidFill>
                <a:latin typeface="Times New Roman" pitchFamily="18" charset="0"/>
                <a:cs typeface="Times New Roman" pitchFamily="18" charset="0"/>
              </a:rPr>
            </a:br>
            <a:r>
              <a:rPr lang="en-US" sz="2200" dirty="0" smtClean="0">
                <a:latin typeface="Times New Roman" pitchFamily="18" charset="0"/>
                <a:cs typeface="Times New Roman" pitchFamily="18" charset="0"/>
              </a:rPr>
              <a:t/>
            </a:r>
            <a:br>
              <a:rPr lang="en-US" sz="2200" dirty="0" smtClean="0">
                <a:latin typeface="Times New Roman" pitchFamily="18" charset="0"/>
                <a:cs typeface="Times New Roman" pitchFamily="18" charset="0"/>
              </a:rPr>
            </a:br>
            <a:r>
              <a:rPr lang="en-US" sz="2200" dirty="0" smtClean="0">
                <a:latin typeface="Times New Roman" pitchFamily="18" charset="0"/>
                <a:cs typeface="Times New Roman" pitchFamily="18" charset="0"/>
              </a:rPr>
              <a:t/>
            </a:r>
            <a:br>
              <a:rPr lang="en-US" sz="2200" dirty="0" smtClean="0">
                <a:latin typeface="Times New Roman" pitchFamily="18" charset="0"/>
                <a:cs typeface="Times New Roman" pitchFamily="18" charset="0"/>
              </a:rPr>
            </a:br>
            <a:r>
              <a:rPr lang="en-US" sz="2200" dirty="0" smtClean="0">
                <a:latin typeface="Times New Roman" pitchFamily="18" charset="0"/>
                <a:cs typeface="Times New Roman" pitchFamily="18" charset="0"/>
              </a:rPr>
              <a:t> </a:t>
            </a:r>
            <a:br>
              <a:rPr lang="en-US" sz="2200" dirty="0" smtClean="0">
                <a:latin typeface="Times New Roman" pitchFamily="18" charset="0"/>
                <a:cs typeface="Times New Roman" pitchFamily="18" charset="0"/>
              </a:rPr>
            </a:br>
            <a:r>
              <a:rPr lang="en-US" sz="2200" dirty="0" smtClean="0">
                <a:latin typeface="Times New Roman" pitchFamily="18" charset="0"/>
                <a:cs typeface="Times New Roman" pitchFamily="18" charset="0"/>
              </a:rPr>
              <a:t/>
            </a:r>
            <a:br>
              <a:rPr lang="en-US" sz="2200" dirty="0" smtClean="0">
                <a:latin typeface="Times New Roman" pitchFamily="18" charset="0"/>
                <a:cs typeface="Times New Roman" pitchFamily="18" charset="0"/>
              </a:rPr>
            </a:br>
            <a:r>
              <a:rPr lang="en-US" sz="2200" dirty="0" smtClean="0">
                <a:latin typeface="Times New Roman" pitchFamily="18" charset="0"/>
                <a:cs typeface="Times New Roman" pitchFamily="18" charset="0"/>
              </a:rPr>
              <a:t/>
            </a:r>
            <a:br>
              <a:rPr lang="en-US" sz="2200" dirty="0" smtClean="0">
                <a:latin typeface="Times New Roman" pitchFamily="18" charset="0"/>
                <a:cs typeface="Times New Roman" pitchFamily="18" charset="0"/>
              </a:rPr>
            </a:br>
            <a:r>
              <a:rPr lang="en-US" sz="2200" dirty="0" smtClean="0">
                <a:latin typeface="Times New Roman" pitchFamily="18" charset="0"/>
                <a:cs typeface="Times New Roman" pitchFamily="18" charset="0"/>
              </a:rPr>
              <a:t/>
            </a:r>
            <a:br>
              <a:rPr lang="en-US" sz="2200" dirty="0" smtClean="0">
                <a:latin typeface="Times New Roman" pitchFamily="18" charset="0"/>
                <a:cs typeface="Times New Roman" pitchFamily="18" charset="0"/>
              </a:rPr>
            </a:br>
            <a:r>
              <a:rPr lang="en-US" sz="2200" dirty="0" smtClean="0">
                <a:latin typeface="Times New Roman" pitchFamily="18" charset="0"/>
                <a:cs typeface="Times New Roman" pitchFamily="18" charset="0"/>
              </a:rPr>
              <a:t/>
            </a:r>
            <a:br>
              <a:rPr lang="en-US" sz="2200" dirty="0" smtClean="0">
                <a:latin typeface="Times New Roman" pitchFamily="18" charset="0"/>
                <a:cs typeface="Times New Roman" pitchFamily="18" charset="0"/>
              </a:rPr>
            </a:br>
            <a:r>
              <a:rPr lang="en-US" sz="2200" dirty="0" smtClean="0">
                <a:latin typeface="Times New Roman" pitchFamily="18" charset="0"/>
                <a:cs typeface="Times New Roman" pitchFamily="18" charset="0"/>
              </a:rPr>
              <a:t/>
            </a:r>
            <a:br>
              <a:rPr lang="en-US" sz="2200" dirty="0" smtClean="0">
                <a:latin typeface="Times New Roman" pitchFamily="18" charset="0"/>
                <a:cs typeface="Times New Roman" pitchFamily="18" charset="0"/>
              </a:rPr>
            </a:br>
            <a:r>
              <a:rPr lang="en-US" sz="2200" dirty="0" smtClean="0">
                <a:latin typeface="Times New Roman" pitchFamily="18" charset="0"/>
                <a:cs typeface="Times New Roman" pitchFamily="18" charset="0"/>
              </a:rPr>
              <a:t/>
            </a:r>
            <a:br>
              <a:rPr lang="en-US" sz="2200" dirty="0" smtClean="0">
                <a:latin typeface="Times New Roman" pitchFamily="18" charset="0"/>
                <a:cs typeface="Times New Roman" pitchFamily="18" charset="0"/>
              </a:rPr>
            </a:br>
            <a:r>
              <a:rPr lang="en-US" sz="2200" dirty="0" smtClean="0">
                <a:latin typeface="Times New Roman" pitchFamily="18" charset="0"/>
                <a:cs typeface="Times New Roman" pitchFamily="18" charset="0"/>
              </a:rPr>
              <a:t/>
            </a:r>
            <a:br>
              <a:rPr lang="en-US" sz="2200" dirty="0" smtClean="0">
                <a:latin typeface="Times New Roman" pitchFamily="18" charset="0"/>
                <a:cs typeface="Times New Roman" pitchFamily="18" charset="0"/>
              </a:rPr>
            </a:br>
            <a:r>
              <a:rPr lang="en-US" sz="2200" dirty="0" smtClean="0">
                <a:latin typeface="Times New Roman" pitchFamily="18" charset="0"/>
                <a:cs typeface="Times New Roman" pitchFamily="18" charset="0"/>
              </a:rPr>
              <a:t/>
            </a:r>
            <a:br>
              <a:rPr lang="en-US" sz="2200" dirty="0" smtClean="0">
                <a:latin typeface="Times New Roman" pitchFamily="18" charset="0"/>
                <a:cs typeface="Times New Roman" pitchFamily="18" charset="0"/>
              </a:rPr>
            </a:br>
            <a:r>
              <a:rPr lang="en-US" sz="2200" dirty="0" smtClean="0">
                <a:latin typeface="Times New Roman" pitchFamily="18" charset="0"/>
                <a:cs typeface="Times New Roman" pitchFamily="18" charset="0"/>
              </a:rPr>
              <a:t>                          </a:t>
            </a:r>
            <a:r>
              <a:rPr lang="en-US" sz="2200" dirty="0" smtClean="0">
                <a:solidFill>
                  <a:srgbClr val="0066CC"/>
                </a:solidFill>
                <a:latin typeface="Times New Roman" pitchFamily="18" charset="0"/>
                <a:cs typeface="Times New Roman" pitchFamily="18" charset="0"/>
              </a:rPr>
              <a:t> </a:t>
            </a:r>
            <a:r>
              <a:rPr lang="en-US" sz="2200" dirty="0" smtClean="0">
                <a:latin typeface="Times New Roman" pitchFamily="18" charset="0"/>
                <a:cs typeface="Times New Roman" pitchFamily="18" charset="0"/>
              </a:rPr>
              <a:t/>
            </a:r>
            <a:br>
              <a:rPr lang="en-US" sz="2200" dirty="0" smtClean="0">
                <a:latin typeface="Times New Roman" pitchFamily="18" charset="0"/>
                <a:cs typeface="Times New Roman" pitchFamily="18" charset="0"/>
              </a:rPr>
            </a:br>
            <a:endParaRPr lang="en-US" sz="2200" dirty="0">
              <a:latin typeface="Times New Roman" pitchFamily="18" charset="0"/>
              <a:cs typeface="Times New Roman" pitchFamily="18" charset="0"/>
            </a:endParaRPr>
          </a:p>
        </p:txBody>
      </p:sp>
      <p:pic>
        <p:nvPicPr>
          <p:cNvPr id="3" name="Picture 9" descr="C:\Documents and Settings\deep\My Documents\mucoadh\figure79.jpg"/>
          <p:cNvPicPr>
            <a:picLocks noChangeAspect="1" noChangeArrowheads="1"/>
          </p:cNvPicPr>
          <p:nvPr/>
        </p:nvPicPr>
        <p:blipFill>
          <a:blip r:embed="rId3" cstate="print"/>
          <a:srcRect/>
          <a:stretch>
            <a:fillRect/>
          </a:stretch>
        </p:blipFill>
        <p:spPr bwMode="auto">
          <a:xfrm>
            <a:off x="381000" y="3985532"/>
            <a:ext cx="7772400" cy="2571750"/>
          </a:xfrm>
          <a:prstGeom prst="rect">
            <a:avLst/>
          </a:prstGeom>
          <a:noFill/>
          <a:ln w="9525">
            <a:noFill/>
            <a:miter lim="800000"/>
            <a:headEnd/>
            <a:tailEnd/>
          </a:ln>
        </p:spPr>
      </p:pic>
    </p:spTree>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73162"/>
          </a:xfrm>
        </p:spPr>
        <p:txBody>
          <a:bodyPr>
            <a:noAutofit/>
          </a:bodyPr>
          <a:lstStyle/>
          <a:p>
            <a:r>
              <a:rPr lang="en-US" sz="3200" b="1" dirty="0" smtClean="0">
                <a:latin typeface="Times New Roman" pitchFamily="18" charset="0"/>
                <a:cs typeface="Times New Roman" pitchFamily="18" charset="0"/>
              </a:rPr>
              <a:t/>
            </a:r>
            <a:br>
              <a:rPr lang="en-US" sz="3200" b="1" dirty="0" smtClean="0">
                <a:latin typeface="Times New Roman" pitchFamily="18" charset="0"/>
                <a:cs typeface="Times New Roman" pitchFamily="18" charset="0"/>
              </a:rPr>
            </a:br>
            <a:r>
              <a:rPr lang="en-US" sz="2800" b="1" dirty="0" smtClean="0">
                <a:latin typeface="Times New Roman" pitchFamily="18" charset="0"/>
                <a:cs typeface="Times New Roman" pitchFamily="18" charset="0"/>
              </a:rPr>
              <a:t>Gastrointestinal Drug Delivery System</a:t>
            </a:r>
            <a:r>
              <a:rPr lang="en-US" sz="3200" b="1" dirty="0" smtClean="0">
                <a:latin typeface="Times New Roman" pitchFamily="18" charset="0"/>
                <a:cs typeface="Times New Roman" pitchFamily="18" charset="0"/>
              </a:rPr>
              <a:t/>
            </a:r>
            <a:br>
              <a:rPr lang="en-US" sz="3200" b="1" dirty="0" smtClean="0">
                <a:latin typeface="Times New Roman" pitchFamily="18" charset="0"/>
                <a:cs typeface="Times New Roman" pitchFamily="18" charset="0"/>
              </a:rPr>
            </a:br>
            <a:endParaRPr lang="en-US" sz="3200" b="1" dirty="0">
              <a:latin typeface="Times New Roman" pitchFamily="18" charset="0"/>
              <a:cs typeface="Times New Roman" pitchFamily="18" charset="0"/>
            </a:endParaRPr>
          </a:p>
        </p:txBody>
      </p:sp>
      <p:sp>
        <p:nvSpPr>
          <p:cNvPr id="3" name="Content Placeholder 2"/>
          <p:cNvSpPr>
            <a:spLocks noGrp="1"/>
          </p:cNvSpPr>
          <p:nvPr>
            <p:ph idx="1"/>
          </p:nvPr>
        </p:nvSpPr>
        <p:spPr>
          <a:xfrm>
            <a:off x="228600" y="1447800"/>
            <a:ext cx="8458200" cy="4876800"/>
          </a:xfrm>
        </p:spPr>
        <p:txBody>
          <a:bodyPr>
            <a:normAutofit/>
          </a:bodyPr>
          <a:lstStyle/>
          <a:p>
            <a:pPr>
              <a:lnSpc>
                <a:spcPct val="80000"/>
              </a:lnSpc>
              <a:buFont typeface="Wingdings" pitchFamily="2" charset="2"/>
              <a:buChar char="§"/>
            </a:pPr>
            <a:r>
              <a:rPr lang="en-US" sz="2200" dirty="0" smtClean="0">
                <a:latin typeface="Times New Roman" pitchFamily="18" charset="0"/>
                <a:cs typeface="Times New Roman" pitchFamily="18" charset="0"/>
              </a:rPr>
              <a:t>A primary objective of using </a:t>
            </a:r>
            <a:r>
              <a:rPr lang="en-US" sz="2200" dirty="0" err="1" smtClean="0">
                <a:latin typeface="Times New Roman" pitchFamily="18" charset="0"/>
                <a:cs typeface="Times New Roman" pitchFamily="18" charset="0"/>
              </a:rPr>
              <a:t>mucoadhesive</a:t>
            </a:r>
            <a:r>
              <a:rPr lang="en-US" sz="2200" dirty="0" smtClean="0">
                <a:latin typeface="Times New Roman" pitchFamily="18" charset="0"/>
                <a:cs typeface="Times New Roman" pitchFamily="18" charset="0"/>
              </a:rPr>
              <a:t> formulations orally would be to achieve </a:t>
            </a:r>
            <a:r>
              <a:rPr lang="en-US" sz="2200" dirty="0" smtClean="0">
                <a:solidFill>
                  <a:srgbClr val="FF0000"/>
                </a:solidFill>
                <a:latin typeface="Times New Roman" pitchFamily="18" charset="0"/>
                <a:cs typeface="Times New Roman" pitchFamily="18" charset="0"/>
              </a:rPr>
              <a:t>a substantial increase in length of stay of the drug in the GI tract.</a:t>
            </a:r>
          </a:p>
          <a:p>
            <a:pPr>
              <a:lnSpc>
                <a:spcPct val="80000"/>
              </a:lnSpc>
              <a:buFont typeface="Wingdings" pitchFamily="2" charset="2"/>
              <a:buChar char="§"/>
            </a:pPr>
            <a:endParaRPr lang="en-US" sz="2200" dirty="0" smtClean="0">
              <a:latin typeface="Times New Roman" pitchFamily="18" charset="0"/>
              <a:cs typeface="Times New Roman" pitchFamily="18" charset="0"/>
            </a:endParaRPr>
          </a:p>
          <a:p>
            <a:pPr>
              <a:lnSpc>
                <a:spcPct val="80000"/>
              </a:lnSpc>
              <a:buFont typeface="Wingdings" pitchFamily="2" charset="2"/>
              <a:buChar char="§"/>
            </a:pPr>
            <a:r>
              <a:rPr lang="en-US" sz="2200" dirty="0" smtClean="0">
                <a:solidFill>
                  <a:srgbClr val="FF0000"/>
                </a:solidFill>
                <a:latin typeface="Times New Roman" pitchFamily="18" charset="0"/>
                <a:cs typeface="Times New Roman" pitchFamily="18" charset="0"/>
              </a:rPr>
              <a:t>Stability problems </a:t>
            </a:r>
            <a:r>
              <a:rPr lang="en-US" sz="2200" dirty="0" smtClean="0">
                <a:latin typeface="Times New Roman" pitchFamily="18" charset="0"/>
                <a:cs typeface="Times New Roman" pitchFamily="18" charset="0"/>
              </a:rPr>
              <a:t>in the intestinal fluids can be overcome.</a:t>
            </a:r>
          </a:p>
          <a:p>
            <a:pPr>
              <a:lnSpc>
                <a:spcPct val="80000"/>
              </a:lnSpc>
              <a:buFont typeface="Wingdings" pitchFamily="2" charset="2"/>
              <a:buChar char="§"/>
            </a:pPr>
            <a:endParaRPr lang="en-US" sz="2200" dirty="0" smtClean="0">
              <a:latin typeface="Times New Roman" pitchFamily="18" charset="0"/>
              <a:cs typeface="Times New Roman" pitchFamily="18" charset="0"/>
            </a:endParaRPr>
          </a:p>
          <a:p>
            <a:pPr>
              <a:lnSpc>
                <a:spcPct val="80000"/>
              </a:lnSpc>
              <a:buFont typeface="Wingdings" pitchFamily="2" charset="2"/>
              <a:buChar char="§"/>
            </a:pPr>
            <a:r>
              <a:rPr lang="en-US" sz="2200" dirty="0" smtClean="0">
                <a:latin typeface="Times New Roman" pitchFamily="18" charset="0"/>
                <a:cs typeface="Times New Roman" pitchFamily="18" charset="0"/>
              </a:rPr>
              <a:t>Therapeutic effect of drugs </a:t>
            </a:r>
            <a:r>
              <a:rPr lang="en-US" sz="2200" dirty="0" smtClean="0">
                <a:solidFill>
                  <a:srgbClr val="FF0000"/>
                </a:solidFill>
                <a:latin typeface="Times New Roman" pitchFamily="18" charset="0"/>
                <a:cs typeface="Times New Roman" pitchFamily="18" charset="0"/>
              </a:rPr>
              <a:t>insoluble in the intestinal fluids </a:t>
            </a:r>
            <a:r>
              <a:rPr lang="en-US" sz="2200" dirty="0" smtClean="0">
                <a:latin typeface="Times New Roman" pitchFamily="18" charset="0"/>
                <a:cs typeface="Times New Roman" pitchFamily="18" charset="0"/>
              </a:rPr>
              <a:t>can be improved, especially in the case of </a:t>
            </a:r>
            <a:r>
              <a:rPr lang="en-US" sz="2200" dirty="0" smtClean="0">
                <a:solidFill>
                  <a:srgbClr val="FF0000"/>
                </a:solidFill>
                <a:latin typeface="Times New Roman" pitchFamily="18" charset="0"/>
                <a:cs typeface="Times New Roman" pitchFamily="18" charset="0"/>
              </a:rPr>
              <a:t>drugs acting locally. </a:t>
            </a:r>
          </a:p>
          <a:p>
            <a:pPr>
              <a:lnSpc>
                <a:spcPct val="80000"/>
              </a:lnSpc>
              <a:buFont typeface="Wingdings" pitchFamily="2" charset="2"/>
              <a:buChar char="§"/>
            </a:pPr>
            <a:endParaRPr lang="en-US" sz="2200" dirty="0" smtClean="0">
              <a:latin typeface="Times New Roman" pitchFamily="18" charset="0"/>
              <a:cs typeface="Times New Roman" pitchFamily="18" charset="0"/>
            </a:endParaRPr>
          </a:p>
          <a:p>
            <a:pPr>
              <a:lnSpc>
                <a:spcPct val="80000"/>
              </a:lnSpc>
              <a:buFont typeface="Wingdings" pitchFamily="2" charset="2"/>
              <a:buChar char="§"/>
            </a:pPr>
            <a:r>
              <a:rPr lang="en-US" sz="2200" dirty="0" smtClean="0">
                <a:latin typeface="Times New Roman" pitchFamily="18" charset="0"/>
                <a:cs typeface="Times New Roman" pitchFamily="18" charset="0"/>
              </a:rPr>
              <a:t>Use of </a:t>
            </a:r>
            <a:r>
              <a:rPr lang="en-US" sz="2200" dirty="0" smtClean="0">
                <a:solidFill>
                  <a:srgbClr val="FF0000"/>
                </a:solidFill>
                <a:latin typeface="Times New Roman" pitchFamily="18" charset="0"/>
                <a:cs typeface="Times New Roman" pitchFamily="18" charset="0"/>
              </a:rPr>
              <a:t>carbopol 934P </a:t>
            </a:r>
            <a:r>
              <a:rPr lang="en-US" sz="2200" dirty="0" smtClean="0">
                <a:latin typeface="Times New Roman" pitchFamily="18" charset="0"/>
                <a:cs typeface="Times New Roman" pitchFamily="18" charset="0"/>
              </a:rPr>
              <a:t>as </a:t>
            </a:r>
            <a:r>
              <a:rPr lang="en-US" sz="2200" dirty="0" err="1" smtClean="0">
                <a:latin typeface="Times New Roman" pitchFamily="18" charset="0"/>
                <a:cs typeface="Times New Roman" pitchFamily="18" charset="0"/>
              </a:rPr>
              <a:t>mucoadhesive</a:t>
            </a:r>
            <a:r>
              <a:rPr lang="en-US" sz="2200" dirty="0" smtClean="0">
                <a:latin typeface="Times New Roman" pitchFamily="18" charset="0"/>
                <a:cs typeface="Times New Roman" pitchFamily="18" charset="0"/>
              </a:rPr>
              <a:t> substance to prepare </a:t>
            </a:r>
            <a:r>
              <a:rPr lang="en-US" sz="2200" dirty="0" smtClean="0">
                <a:solidFill>
                  <a:srgbClr val="FF0000"/>
                </a:solidFill>
                <a:latin typeface="Times New Roman" pitchFamily="18" charset="0"/>
                <a:cs typeface="Times New Roman" pitchFamily="18" charset="0"/>
              </a:rPr>
              <a:t>captopril sustained release tablets. </a:t>
            </a:r>
          </a:p>
          <a:p>
            <a:pPr>
              <a:lnSpc>
                <a:spcPct val="80000"/>
              </a:lnSpc>
              <a:buFont typeface="Wingdings" pitchFamily="2" charset="2"/>
              <a:buChar char="§"/>
            </a:pPr>
            <a:endParaRPr lang="en-US" sz="2200" dirty="0" smtClean="0">
              <a:latin typeface="Times New Roman" pitchFamily="18" charset="0"/>
              <a:cs typeface="Times New Roman" pitchFamily="18" charset="0"/>
            </a:endParaRPr>
          </a:p>
          <a:p>
            <a:pPr>
              <a:lnSpc>
                <a:spcPct val="80000"/>
              </a:lnSpc>
              <a:buFont typeface="Wingdings" pitchFamily="2" charset="2"/>
              <a:buChar char="§"/>
            </a:pPr>
            <a:r>
              <a:rPr lang="en-US" sz="2200" dirty="0" err="1" smtClean="0">
                <a:latin typeface="Times New Roman" pitchFamily="18" charset="0"/>
                <a:cs typeface="Times New Roman" pitchFamily="18" charset="0"/>
              </a:rPr>
              <a:t>Captopril</a:t>
            </a:r>
            <a:r>
              <a:rPr lang="en-US" sz="2200" dirty="0" smtClean="0">
                <a:latin typeface="Times New Roman" pitchFamily="18" charset="0"/>
                <a:cs typeface="Times New Roman" pitchFamily="18" charset="0"/>
              </a:rPr>
              <a:t> mixed with carbopol 934P and </a:t>
            </a:r>
            <a:r>
              <a:rPr lang="en-US" sz="2200" dirty="0" smtClean="0">
                <a:solidFill>
                  <a:srgbClr val="FF0000"/>
                </a:solidFill>
                <a:latin typeface="Times New Roman" pitchFamily="18" charset="0"/>
                <a:cs typeface="Times New Roman" pitchFamily="18" charset="0"/>
              </a:rPr>
              <a:t>stearic acid (as lubricant</a:t>
            </a:r>
            <a:r>
              <a:rPr lang="en-US" sz="2200" dirty="0" smtClean="0">
                <a:latin typeface="Times New Roman" pitchFamily="18" charset="0"/>
                <a:cs typeface="Times New Roman" pitchFamily="18" charset="0"/>
              </a:rPr>
              <a:t>) and tableted, could sustain the release of the drug for up to </a:t>
            </a:r>
            <a:r>
              <a:rPr lang="en-US" sz="2200" dirty="0" smtClean="0">
                <a:solidFill>
                  <a:srgbClr val="FF0000"/>
                </a:solidFill>
                <a:latin typeface="Times New Roman" pitchFamily="18" charset="0"/>
                <a:cs typeface="Times New Roman" pitchFamily="18" charset="0"/>
              </a:rPr>
              <a:t>16 hr or more.</a:t>
            </a:r>
          </a:p>
          <a:p>
            <a:pPr>
              <a:lnSpc>
                <a:spcPct val="80000"/>
              </a:lnSpc>
            </a:pPr>
            <a:endParaRPr lang="en-US" sz="2600" dirty="0" smtClean="0">
              <a:latin typeface="Times New Roman" pitchFamily="18" charset="0"/>
              <a:cs typeface="Times New Roman" pitchFamily="18" charset="0"/>
            </a:endParaRPr>
          </a:p>
          <a:p>
            <a:endParaRPr lang="en-US" dirty="0"/>
          </a:p>
        </p:txBody>
      </p:sp>
    </p:spTree>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381000" y="152400"/>
            <a:ext cx="8382000" cy="761999"/>
          </a:xfrm>
        </p:spPr>
        <p:txBody>
          <a:bodyPr>
            <a:noAutofit/>
          </a:bodyPr>
          <a:lstStyle/>
          <a:p>
            <a:pPr lvl="1" algn="ctr" rtl="0">
              <a:spcBef>
                <a:spcPct val="0"/>
              </a:spcBef>
            </a:pPr>
            <a:r>
              <a:rPr lang="en-US" sz="2800" b="1" dirty="0" smtClean="0"/>
              <a:t/>
            </a:r>
            <a:br>
              <a:rPr lang="en-US" sz="2800" b="1" dirty="0" smtClean="0"/>
            </a:br>
            <a:r>
              <a:rPr lang="en-US" sz="2800" b="1" dirty="0" smtClean="0">
                <a:latin typeface="Times New Roman" pitchFamily="18" charset="0"/>
                <a:cs typeface="Times New Roman" pitchFamily="18" charset="0"/>
              </a:rPr>
              <a:t>Buccal </a:t>
            </a:r>
            <a:r>
              <a:rPr lang="en-US" sz="2800" b="1" dirty="0">
                <a:latin typeface="Times New Roman" pitchFamily="18" charset="0"/>
                <a:cs typeface="Times New Roman" pitchFamily="18" charset="0"/>
              </a:rPr>
              <a:t>Bioadhesive Drug Delivery System:</a:t>
            </a:r>
            <a:br>
              <a:rPr lang="en-US" sz="2800" b="1" dirty="0">
                <a:latin typeface="Times New Roman" pitchFamily="18" charset="0"/>
                <a:cs typeface="Times New Roman" pitchFamily="18" charset="0"/>
              </a:rPr>
            </a:br>
            <a:endParaRPr lang="en-US" sz="2800" b="1" dirty="0">
              <a:latin typeface="Times New Roman" pitchFamily="18" charset="0"/>
              <a:cs typeface="Times New Roman" pitchFamily="18" charset="0"/>
            </a:endParaRPr>
          </a:p>
        </p:txBody>
      </p:sp>
      <p:sp>
        <p:nvSpPr>
          <p:cNvPr id="7" name="Subtitle 6"/>
          <p:cNvSpPr>
            <a:spLocks noGrp="1"/>
          </p:cNvSpPr>
          <p:nvPr>
            <p:ph type="subTitle" idx="1"/>
          </p:nvPr>
        </p:nvSpPr>
        <p:spPr>
          <a:xfrm>
            <a:off x="381000" y="838200"/>
            <a:ext cx="8382000" cy="5738446"/>
          </a:xfrm>
        </p:spPr>
        <p:txBody>
          <a:bodyPr>
            <a:normAutofit/>
          </a:bodyPr>
          <a:lstStyle/>
          <a:p>
            <a:pPr marL="342900" indent="-342900" algn="l">
              <a:buFont typeface="Wingdings" pitchFamily="2" charset="2"/>
              <a:buChar char="§"/>
            </a:pPr>
            <a:r>
              <a:rPr lang="en-US" sz="2100" dirty="0" smtClean="0">
                <a:solidFill>
                  <a:schemeClr val="tx1"/>
                </a:solidFill>
                <a:latin typeface="Times New Roman" pitchFamily="18" charset="0"/>
                <a:cs typeface="Times New Roman" pitchFamily="18" charset="0"/>
              </a:rPr>
              <a:t>The presence of a </a:t>
            </a:r>
            <a:r>
              <a:rPr lang="en-US" sz="2100" dirty="0" smtClean="0">
                <a:solidFill>
                  <a:srgbClr val="FF0000"/>
                </a:solidFill>
                <a:latin typeface="Times New Roman" pitchFamily="18" charset="0"/>
                <a:cs typeface="Times New Roman" pitchFamily="18" charset="0"/>
              </a:rPr>
              <a:t>smooth and relatively immobile surface </a:t>
            </a:r>
            <a:r>
              <a:rPr lang="en-US" sz="2100" dirty="0" smtClean="0">
                <a:solidFill>
                  <a:schemeClr val="tx1"/>
                </a:solidFill>
                <a:latin typeface="Times New Roman" pitchFamily="18" charset="0"/>
                <a:cs typeface="Times New Roman" pitchFamily="18" charset="0"/>
              </a:rPr>
              <a:t>for placement of a Bioadhesive dosage form, the buccal region appears to be more suitable for sustained delivery of therapeutic agents using a Bioadhesive system .Any drug with a daily requirement of </a:t>
            </a:r>
            <a:r>
              <a:rPr lang="en-US" sz="2100" dirty="0" smtClean="0">
                <a:solidFill>
                  <a:srgbClr val="FF0000"/>
                </a:solidFill>
                <a:latin typeface="Times New Roman" pitchFamily="18" charset="0"/>
                <a:cs typeface="Times New Roman" pitchFamily="18" charset="0"/>
              </a:rPr>
              <a:t>25mg or less </a:t>
            </a:r>
            <a:r>
              <a:rPr lang="en-US" sz="2100" dirty="0" smtClean="0">
                <a:solidFill>
                  <a:schemeClr val="tx1"/>
                </a:solidFill>
                <a:latin typeface="Times New Roman" pitchFamily="18" charset="0"/>
                <a:cs typeface="Times New Roman" pitchFamily="18" charset="0"/>
              </a:rPr>
              <a:t>is suitable for buccal delivery. </a:t>
            </a:r>
          </a:p>
          <a:p>
            <a:pPr marL="342900" indent="-342900" algn="l">
              <a:buFont typeface="Wingdings" pitchFamily="2" charset="2"/>
              <a:buChar char="§"/>
            </a:pPr>
            <a:r>
              <a:rPr lang="en-US" sz="2100" dirty="0" smtClean="0">
                <a:solidFill>
                  <a:schemeClr val="tx1"/>
                </a:solidFill>
                <a:latin typeface="Times New Roman" pitchFamily="18" charset="0"/>
                <a:cs typeface="Times New Roman" pitchFamily="18" charset="0"/>
              </a:rPr>
              <a:t>Drugs with </a:t>
            </a:r>
            <a:r>
              <a:rPr lang="en-US" sz="2100" dirty="0" smtClean="0">
                <a:solidFill>
                  <a:srgbClr val="FF0000"/>
                </a:solidFill>
                <a:latin typeface="Times New Roman" pitchFamily="18" charset="0"/>
                <a:cs typeface="Times New Roman" pitchFamily="18" charset="0"/>
              </a:rPr>
              <a:t>short biological half lives</a:t>
            </a:r>
            <a:r>
              <a:rPr lang="en-US" sz="2100" dirty="0" smtClean="0">
                <a:solidFill>
                  <a:schemeClr val="tx1"/>
                </a:solidFill>
                <a:latin typeface="Times New Roman" pitchFamily="18" charset="0"/>
                <a:cs typeface="Times New Roman" pitchFamily="18" charset="0"/>
              </a:rPr>
              <a:t> requiring a sustained effect</a:t>
            </a:r>
            <a:r>
              <a:rPr lang="en-US" sz="2100" dirty="0" smtClean="0">
                <a:solidFill>
                  <a:srgbClr val="FF0000"/>
                </a:solidFill>
                <a:latin typeface="Times New Roman" pitchFamily="18" charset="0"/>
                <a:cs typeface="Times New Roman" pitchFamily="18" charset="0"/>
              </a:rPr>
              <a:t>, poor permeability, sensitivity to enzymatic degradation and poor solubility </a:t>
            </a:r>
            <a:r>
              <a:rPr lang="en-US" sz="2100" dirty="0" smtClean="0">
                <a:solidFill>
                  <a:schemeClr val="tx1"/>
                </a:solidFill>
                <a:latin typeface="Times New Roman" pitchFamily="18" charset="0"/>
                <a:cs typeface="Times New Roman" pitchFamily="18" charset="0"/>
              </a:rPr>
              <a:t>may be successfully delivered via a Bioadhesive oral delivery system. </a:t>
            </a:r>
          </a:p>
          <a:p>
            <a:pPr marL="342900" indent="-342900" algn="l">
              <a:buFont typeface="Wingdings" pitchFamily="2" charset="2"/>
              <a:buChar char="§"/>
            </a:pPr>
            <a:r>
              <a:rPr lang="en-US" sz="2100" dirty="0" smtClean="0">
                <a:solidFill>
                  <a:schemeClr val="tx1"/>
                </a:solidFill>
                <a:latin typeface="Times New Roman" pitchFamily="18" charset="0"/>
                <a:cs typeface="Times New Roman" pitchFamily="18" charset="0"/>
              </a:rPr>
              <a:t>Bioadhesive dosage forms in the buccal cavity include </a:t>
            </a:r>
            <a:r>
              <a:rPr lang="en-US" sz="2100" dirty="0" smtClean="0">
                <a:solidFill>
                  <a:srgbClr val="FF0000"/>
                </a:solidFill>
                <a:latin typeface="Times New Roman" pitchFamily="18" charset="0"/>
                <a:cs typeface="Times New Roman" pitchFamily="18" charset="0"/>
              </a:rPr>
              <a:t>adhesive tablets, adhesive gels, adhesive patches and adhesive ointments.</a:t>
            </a:r>
          </a:p>
          <a:p>
            <a:pPr algn="l"/>
            <a:r>
              <a:rPr lang="en-US" sz="2200" dirty="0" smtClean="0">
                <a:solidFill>
                  <a:schemeClr val="tx1"/>
                </a:solidFill>
                <a:latin typeface="Times New Roman" pitchFamily="18" charset="0"/>
                <a:cs typeface="Times New Roman" pitchFamily="18" charset="0"/>
              </a:rPr>
              <a:t> </a:t>
            </a:r>
          </a:p>
          <a:p>
            <a:endParaRPr lang="en-US" dirty="0">
              <a:latin typeface="Times New Roman" pitchFamily="18" charset="0"/>
              <a:cs typeface="Times New Roman" pitchFamily="18" charset="0"/>
            </a:endParaRPr>
          </a:p>
        </p:txBody>
      </p:sp>
      <p:pic>
        <p:nvPicPr>
          <p:cNvPr id="8" name="Picture 4" descr="oral-cavity"/>
          <p:cNvPicPr>
            <a:picLocks noChangeAspect="1" noChangeArrowheads="1"/>
          </p:cNvPicPr>
          <p:nvPr/>
        </p:nvPicPr>
        <p:blipFill>
          <a:blip r:embed="rId3" cstate="print">
            <a:lum bright="-6000"/>
          </a:blip>
          <a:srcRect/>
          <a:stretch>
            <a:fillRect/>
          </a:stretch>
        </p:blipFill>
        <p:spPr bwMode="auto">
          <a:xfrm>
            <a:off x="2819400" y="4267200"/>
            <a:ext cx="3505200" cy="2157046"/>
          </a:xfrm>
          <a:prstGeom prst="rect">
            <a:avLst/>
          </a:prstGeom>
          <a:noFill/>
          <a:ln w="9525">
            <a:noFill/>
            <a:miter lim="800000"/>
            <a:headEnd/>
            <a:tailEnd/>
          </a:ln>
        </p:spPr>
      </p:pic>
    </p:spTree>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heckerboard(across)">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04800" y="304799"/>
            <a:ext cx="8610600" cy="9633406"/>
          </a:xfrm>
          <a:prstGeom prst="rect">
            <a:avLst/>
          </a:prstGeom>
        </p:spPr>
        <p:txBody>
          <a:bodyPr wrap="square">
            <a:spAutoFit/>
          </a:bodyPr>
          <a:lstStyle/>
          <a:p>
            <a:r>
              <a:rPr lang="en-US" sz="2000" b="1" dirty="0" smtClean="0">
                <a:latin typeface="Times New Roman" pitchFamily="18" charset="0"/>
                <a:cs typeface="Times New Roman" pitchFamily="18" charset="0"/>
              </a:rPr>
              <a:t>Adhesive Tablets:</a:t>
            </a:r>
            <a:r>
              <a:rPr lang="en-US" sz="2000" dirty="0" smtClean="0">
                <a:latin typeface="Times New Roman" pitchFamily="18" charset="0"/>
                <a:cs typeface="Times New Roman" pitchFamily="18" charset="0"/>
              </a:rPr>
              <a:t> </a:t>
            </a:r>
          </a:p>
          <a:p>
            <a:pPr marL="342900" indent="-342900">
              <a:buFont typeface="Wingdings" pitchFamily="2" charset="2"/>
              <a:buChar char="§"/>
            </a:pPr>
            <a:r>
              <a:rPr lang="en-US" sz="2000" dirty="0" smtClean="0">
                <a:latin typeface="Times New Roman" pitchFamily="18" charset="0"/>
                <a:cs typeface="Times New Roman" pitchFamily="18" charset="0"/>
              </a:rPr>
              <a:t>Bioadhesive tablets </a:t>
            </a:r>
            <a:r>
              <a:rPr lang="en-US" sz="2000" dirty="0" smtClean="0">
                <a:solidFill>
                  <a:srgbClr val="FF0000"/>
                </a:solidFill>
                <a:latin typeface="Times New Roman" pitchFamily="18" charset="0"/>
                <a:cs typeface="Times New Roman" pitchFamily="18" charset="0"/>
              </a:rPr>
              <a:t>allow drinking and speaking </a:t>
            </a:r>
            <a:r>
              <a:rPr lang="en-US" sz="2000" dirty="0" smtClean="0">
                <a:latin typeface="Times New Roman" pitchFamily="18" charset="0"/>
                <a:cs typeface="Times New Roman" pitchFamily="18" charset="0"/>
              </a:rPr>
              <a:t>without major discomfort.</a:t>
            </a:r>
          </a:p>
          <a:p>
            <a:pPr marL="342900" indent="-342900">
              <a:buFont typeface="Wingdings" pitchFamily="2" charset="2"/>
              <a:buChar char="§"/>
            </a:pPr>
            <a:r>
              <a:rPr lang="en-US" sz="2000" dirty="0" smtClean="0">
                <a:solidFill>
                  <a:srgbClr val="FF0000"/>
                </a:solidFill>
                <a:latin typeface="Times New Roman" pitchFamily="18" charset="0"/>
                <a:cs typeface="Times New Roman" pitchFamily="18" charset="0"/>
              </a:rPr>
              <a:t>Triamcinolone </a:t>
            </a:r>
            <a:r>
              <a:rPr lang="en-US" sz="2000" dirty="0" err="1" smtClean="0">
                <a:solidFill>
                  <a:srgbClr val="FF0000"/>
                </a:solidFill>
                <a:latin typeface="Times New Roman" pitchFamily="18" charset="0"/>
                <a:cs typeface="Times New Roman" pitchFamily="18" charset="0"/>
              </a:rPr>
              <a:t>acetonide</a:t>
            </a:r>
            <a:r>
              <a:rPr lang="en-US" sz="2000" dirty="0" smtClean="0">
                <a:solidFill>
                  <a:srgbClr val="FF0000"/>
                </a:solidFill>
                <a:latin typeface="Times New Roman" pitchFamily="18" charset="0"/>
                <a:cs typeface="Times New Roman" pitchFamily="18" charset="0"/>
              </a:rPr>
              <a:t> </a:t>
            </a:r>
            <a:r>
              <a:rPr lang="en-US" sz="2000" dirty="0" smtClean="0">
                <a:latin typeface="Times New Roman" pitchFamily="18" charset="0"/>
                <a:cs typeface="Times New Roman" pitchFamily="18" charset="0"/>
              </a:rPr>
              <a:t>has been formulated as Bioadhesive tablet for the  treatment of  </a:t>
            </a:r>
            <a:r>
              <a:rPr lang="en-US" sz="2000" dirty="0" err="1" smtClean="0">
                <a:solidFill>
                  <a:srgbClr val="FF0000"/>
                </a:solidFill>
                <a:latin typeface="Times New Roman" pitchFamily="18" charset="0"/>
                <a:cs typeface="Times New Roman" pitchFamily="18" charset="0"/>
              </a:rPr>
              <a:t>aphthous</a:t>
            </a:r>
            <a:r>
              <a:rPr lang="en-US" sz="2000" dirty="0" smtClean="0">
                <a:solidFill>
                  <a:srgbClr val="FF0000"/>
                </a:solidFill>
                <a:latin typeface="Times New Roman" pitchFamily="18" charset="0"/>
                <a:cs typeface="Times New Roman" pitchFamily="18" charset="0"/>
              </a:rPr>
              <a:t> stomatitis</a:t>
            </a:r>
            <a:r>
              <a:rPr lang="en-US" sz="2000" dirty="0" smtClean="0">
                <a:latin typeface="Times New Roman" pitchFamily="18" charset="0"/>
                <a:cs typeface="Times New Roman" pitchFamily="18" charset="0"/>
              </a:rPr>
              <a:t>.</a:t>
            </a:r>
          </a:p>
          <a:p>
            <a:pPr marL="342900" indent="-342900">
              <a:buFont typeface="Wingdings" pitchFamily="2" charset="2"/>
              <a:buChar char="§"/>
            </a:pP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Schor</a:t>
            </a:r>
            <a:r>
              <a:rPr lang="en-US" sz="2000" dirty="0" smtClean="0">
                <a:latin typeface="Times New Roman" pitchFamily="18" charset="0"/>
                <a:cs typeface="Times New Roman" pitchFamily="18" charset="0"/>
              </a:rPr>
              <a:t> et al..(1983) developed  </a:t>
            </a:r>
            <a:r>
              <a:rPr lang="en-US" sz="2000" dirty="0" smtClean="0">
                <a:solidFill>
                  <a:srgbClr val="FF0000"/>
                </a:solidFill>
                <a:latin typeface="Times New Roman" pitchFamily="18" charset="0"/>
                <a:cs typeface="Times New Roman" pitchFamily="18" charset="0"/>
              </a:rPr>
              <a:t>nitroglycerin  Bioadhesive tablet</a:t>
            </a:r>
            <a:r>
              <a:rPr lang="en-US" sz="2000" dirty="0" smtClean="0">
                <a:latin typeface="Times New Roman" pitchFamily="18" charset="0"/>
                <a:cs typeface="Times New Roman" pitchFamily="18" charset="0"/>
              </a:rPr>
              <a:t>, </a:t>
            </a:r>
            <a:r>
              <a:rPr lang="en-US" sz="2000" dirty="0" err="1" smtClean="0">
                <a:solidFill>
                  <a:srgbClr val="FF0000"/>
                </a:solidFill>
                <a:latin typeface="Times New Roman" pitchFamily="18" charset="0"/>
                <a:cs typeface="Times New Roman" pitchFamily="18" charset="0"/>
              </a:rPr>
              <a:t>Susadrin</a:t>
            </a:r>
            <a:r>
              <a:rPr lang="en-US" sz="2000" dirty="0" smtClean="0">
                <a:solidFill>
                  <a:srgbClr val="FF0000"/>
                </a:solidFill>
                <a:latin typeface="Times New Roman" pitchFamily="18" charset="0"/>
                <a:cs typeface="Times New Roman" pitchFamily="18" charset="0"/>
              </a:rPr>
              <a:t> </a:t>
            </a:r>
            <a:r>
              <a:rPr lang="en-US" sz="2000" dirty="0" smtClean="0">
                <a:latin typeface="Times New Roman" pitchFamily="18" charset="0"/>
                <a:cs typeface="Times New Roman" pitchFamily="18" charset="0"/>
              </a:rPr>
              <a:t>for angina pectoris.</a:t>
            </a:r>
          </a:p>
          <a:p>
            <a:pPr>
              <a:buFont typeface="Arial" pitchFamily="34" charset="0"/>
              <a:buChar char="•"/>
            </a:pPr>
            <a:endParaRPr lang="en-US" sz="2000" dirty="0" smtClean="0">
              <a:latin typeface="Times New Roman" pitchFamily="18" charset="0"/>
              <a:cs typeface="Times New Roman" pitchFamily="18" charset="0"/>
            </a:endParaRPr>
          </a:p>
          <a:p>
            <a:pPr>
              <a:buFont typeface="Arial" pitchFamily="34" charset="0"/>
              <a:buChar char="•"/>
            </a:pPr>
            <a:endParaRPr lang="en-US" sz="2000" dirty="0" smtClean="0">
              <a:latin typeface="Times New Roman" pitchFamily="18" charset="0"/>
              <a:cs typeface="Times New Roman" pitchFamily="18" charset="0"/>
            </a:endParaRPr>
          </a:p>
          <a:p>
            <a:r>
              <a:rPr lang="en-US" sz="2000" b="1" dirty="0" smtClean="0">
                <a:latin typeface="Times New Roman" pitchFamily="18" charset="0"/>
                <a:cs typeface="Times New Roman" pitchFamily="18" charset="0"/>
              </a:rPr>
              <a:t>Adhesive Gels:</a:t>
            </a:r>
            <a:endParaRPr lang="en-US" sz="2000" dirty="0" smtClean="0">
              <a:latin typeface="Times New Roman" pitchFamily="18" charset="0"/>
              <a:cs typeface="Times New Roman" pitchFamily="18" charset="0"/>
            </a:endParaRPr>
          </a:p>
          <a:p>
            <a:pPr marL="342900" indent="-342900">
              <a:buFont typeface="Wingdings" pitchFamily="2" charset="2"/>
              <a:buChar char="§"/>
            </a:pPr>
            <a:r>
              <a:rPr lang="en-US" sz="2000" dirty="0" smtClean="0">
                <a:latin typeface="Times New Roman" pitchFamily="18" charset="0"/>
                <a:cs typeface="Times New Roman" pitchFamily="18" charset="0"/>
              </a:rPr>
              <a:t>Bioadhesive gels maybe used to deliver the drug via the </a:t>
            </a:r>
            <a:r>
              <a:rPr lang="en-US" sz="2000" dirty="0" smtClean="0">
                <a:solidFill>
                  <a:srgbClr val="FF0000"/>
                </a:solidFill>
                <a:latin typeface="Times New Roman" pitchFamily="18" charset="0"/>
                <a:cs typeface="Times New Roman" pitchFamily="18" charset="0"/>
              </a:rPr>
              <a:t>buccal mucosa </a:t>
            </a:r>
            <a:r>
              <a:rPr lang="en-US" sz="2000" dirty="0" smtClean="0">
                <a:latin typeface="Times New Roman" pitchFamily="18" charset="0"/>
                <a:cs typeface="Times New Roman" pitchFamily="18" charset="0"/>
              </a:rPr>
              <a:t>with the  possibility </a:t>
            </a:r>
            <a:r>
              <a:rPr lang="en-US" sz="2000" dirty="0" smtClean="0">
                <a:solidFill>
                  <a:srgbClr val="FF0000"/>
                </a:solidFill>
                <a:latin typeface="Times New Roman" pitchFamily="18" charset="0"/>
                <a:cs typeface="Times New Roman" pitchFamily="18" charset="0"/>
              </a:rPr>
              <a:t>of prolonging residence time and improve bioavailability</a:t>
            </a:r>
            <a:r>
              <a:rPr lang="en-US" sz="2000" dirty="0" smtClean="0">
                <a:latin typeface="Times New Roman" pitchFamily="18" charset="0"/>
                <a:cs typeface="Times New Roman" pitchFamily="18" charset="0"/>
              </a:rPr>
              <a:t>. </a:t>
            </a:r>
          </a:p>
          <a:p>
            <a:pPr marL="342900" indent="-342900">
              <a:buFont typeface="Wingdings" pitchFamily="2" charset="2"/>
              <a:buChar char="§"/>
            </a:pPr>
            <a:r>
              <a:rPr lang="en-US" sz="2000" dirty="0" err="1" smtClean="0">
                <a:solidFill>
                  <a:srgbClr val="FF0000"/>
                </a:solidFill>
                <a:latin typeface="Times New Roman" pitchFamily="18" charset="0"/>
                <a:cs typeface="Times New Roman" pitchFamily="18" charset="0"/>
              </a:rPr>
              <a:t>Polyacrylic</a:t>
            </a:r>
            <a:r>
              <a:rPr lang="en-US" sz="2000" dirty="0" smtClean="0">
                <a:solidFill>
                  <a:srgbClr val="FF0000"/>
                </a:solidFill>
                <a:latin typeface="Times New Roman" pitchFamily="18" charset="0"/>
                <a:cs typeface="Times New Roman" pitchFamily="18" charset="0"/>
              </a:rPr>
              <a:t> acid and </a:t>
            </a:r>
            <a:r>
              <a:rPr lang="en-US" sz="2000" dirty="0" err="1" smtClean="0">
                <a:solidFill>
                  <a:srgbClr val="FF0000"/>
                </a:solidFill>
                <a:latin typeface="Times New Roman" pitchFamily="18" charset="0"/>
                <a:cs typeface="Times New Roman" pitchFamily="18" charset="0"/>
              </a:rPr>
              <a:t>polymethylmetharylate</a:t>
            </a:r>
            <a:r>
              <a:rPr lang="en-US" sz="2000" dirty="0" smtClean="0">
                <a:solidFill>
                  <a:srgbClr val="FF0000"/>
                </a:solidFill>
                <a:latin typeface="Times New Roman" pitchFamily="18" charset="0"/>
                <a:cs typeface="Times New Roman" pitchFamily="18" charset="0"/>
              </a:rPr>
              <a:t> </a:t>
            </a:r>
            <a:r>
              <a:rPr lang="en-US" sz="2000" dirty="0" smtClean="0">
                <a:latin typeface="Times New Roman" pitchFamily="18" charset="0"/>
                <a:cs typeface="Times New Roman" pitchFamily="18" charset="0"/>
              </a:rPr>
              <a:t>have been used as gel forming polymers.</a:t>
            </a:r>
          </a:p>
          <a:p>
            <a:pPr>
              <a:buFont typeface="Arial" pitchFamily="34" charset="0"/>
              <a:buChar char="•"/>
            </a:pPr>
            <a:endParaRPr lang="en-US" sz="2000" dirty="0" smtClean="0">
              <a:latin typeface="Times New Roman" pitchFamily="18" charset="0"/>
              <a:cs typeface="Times New Roman" pitchFamily="18" charset="0"/>
            </a:endParaRPr>
          </a:p>
          <a:p>
            <a:pPr>
              <a:buFont typeface="Arial" pitchFamily="34" charset="0"/>
              <a:buChar char="•"/>
            </a:pPr>
            <a:endParaRPr lang="en-US" sz="2000" dirty="0" smtClean="0">
              <a:latin typeface="Times New Roman" pitchFamily="18" charset="0"/>
              <a:cs typeface="Times New Roman" pitchFamily="18" charset="0"/>
            </a:endParaRPr>
          </a:p>
          <a:p>
            <a:r>
              <a:rPr lang="en-US" sz="2000" b="1" dirty="0" smtClean="0">
                <a:latin typeface="Times New Roman" pitchFamily="18" charset="0"/>
                <a:cs typeface="Times New Roman" pitchFamily="18" charset="0"/>
              </a:rPr>
              <a:t>Bioadhesive Patches:</a:t>
            </a:r>
            <a:endParaRPr lang="en-US" sz="2000" dirty="0" smtClean="0">
              <a:latin typeface="Times New Roman" pitchFamily="18" charset="0"/>
              <a:cs typeface="Times New Roman" pitchFamily="18" charset="0"/>
            </a:endParaRPr>
          </a:p>
          <a:p>
            <a:pPr marL="342900" indent="-342900">
              <a:buFont typeface="Wingdings" pitchFamily="2" charset="2"/>
              <a:buChar char="§"/>
            </a:pPr>
            <a:r>
              <a:rPr lang="en-US" sz="2000" dirty="0" smtClean="0">
                <a:latin typeface="Times New Roman" pitchFamily="18" charset="0"/>
                <a:cs typeface="Times New Roman" pitchFamily="18" charset="0"/>
              </a:rPr>
              <a:t>Bioadhesive patches may range from </a:t>
            </a:r>
            <a:r>
              <a:rPr lang="en-US" sz="2000" dirty="0" smtClean="0">
                <a:solidFill>
                  <a:srgbClr val="FF0000"/>
                </a:solidFill>
                <a:latin typeface="Times New Roman" pitchFamily="18" charset="0"/>
                <a:cs typeface="Times New Roman" pitchFamily="18" charset="0"/>
              </a:rPr>
              <a:t>simple erodible and </a:t>
            </a:r>
            <a:r>
              <a:rPr lang="en-US" sz="2000" dirty="0" err="1" smtClean="0">
                <a:solidFill>
                  <a:srgbClr val="FF0000"/>
                </a:solidFill>
                <a:latin typeface="Times New Roman" pitchFamily="18" charset="0"/>
                <a:cs typeface="Times New Roman" pitchFamily="18" charset="0"/>
              </a:rPr>
              <a:t>nonerodible</a:t>
            </a:r>
            <a:r>
              <a:rPr lang="en-US" sz="2000" dirty="0" smtClean="0">
                <a:solidFill>
                  <a:srgbClr val="FF0000"/>
                </a:solidFill>
                <a:latin typeface="Times New Roman" pitchFamily="18" charset="0"/>
                <a:cs typeface="Times New Roman" pitchFamily="18" charset="0"/>
              </a:rPr>
              <a:t> adhesive disks</a:t>
            </a:r>
            <a:r>
              <a:rPr lang="en-US" sz="2000" dirty="0" smtClean="0">
                <a:latin typeface="Times New Roman" pitchFamily="18" charset="0"/>
                <a:cs typeface="Times New Roman" pitchFamily="18" charset="0"/>
              </a:rPr>
              <a:t> to laminated systems (Ishida et al., 1981) in the size range of </a:t>
            </a:r>
            <a:r>
              <a:rPr lang="en-US" sz="2000" dirty="0" smtClean="0">
                <a:solidFill>
                  <a:srgbClr val="FF0000"/>
                </a:solidFill>
                <a:latin typeface="Times New Roman" pitchFamily="18" charset="0"/>
                <a:cs typeface="Times New Roman" pitchFamily="18" charset="0"/>
              </a:rPr>
              <a:t>1-16cm2 </a:t>
            </a:r>
            <a:r>
              <a:rPr lang="en-US" sz="2000" dirty="0" smtClean="0">
                <a:latin typeface="Times New Roman" pitchFamily="18" charset="0"/>
                <a:cs typeface="Times New Roman" pitchFamily="18" charset="0"/>
              </a:rPr>
              <a:t>which can be designed to provide either </a:t>
            </a:r>
            <a:r>
              <a:rPr lang="en-US" sz="2000" dirty="0" smtClean="0">
                <a:solidFill>
                  <a:srgbClr val="FF0000"/>
                </a:solidFill>
                <a:latin typeface="Times New Roman" pitchFamily="18" charset="0"/>
                <a:cs typeface="Times New Roman" pitchFamily="18" charset="0"/>
              </a:rPr>
              <a:t>unidirectional or bidirectional release of the drug. </a:t>
            </a: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endParaRPr lang="en-US" sz="2000" dirty="0"/>
          </a:p>
        </p:txBody>
      </p:sp>
    </p:spTree>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153400" cy="685800"/>
          </a:xfrm>
        </p:spPr>
        <p:txBody>
          <a:bodyPr>
            <a:noAutofit/>
          </a:bodyPr>
          <a:lstStyle/>
          <a:p>
            <a:pPr lvl="1" algn="ctr" rtl="0">
              <a:spcBef>
                <a:spcPct val="0"/>
              </a:spcBef>
            </a:pPr>
            <a:r>
              <a:rPr lang="en-US" sz="2800" dirty="0" smtClean="0">
                <a:latin typeface="Times New Roman" pitchFamily="18" charset="0"/>
                <a:cs typeface="Times New Roman" pitchFamily="18" charset="0"/>
              </a:rPr>
              <a:t/>
            </a:r>
            <a:br>
              <a:rPr lang="en-US" sz="2800" dirty="0" smtClean="0">
                <a:latin typeface="Times New Roman" pitchFamily="18" charset="0"/>
                <a:cs typeface="Times New Roman" pitchFamily="18" charset="0"/>
              </a:rPr>
            </a:br>
            <a:r>
              <a:rPr lang="en-US" sz="2800" b="1" dirty="0" smtClean="0">
                <a:latin typeface="Times New Roman" pitchFamily="18" charset="0"/>
                <a:cs typeface="Times New Roman" pitchFamily="18" charset="0"/>
              </a:rPr>
              <a:t>Sublingual </a:t>
            </a:r>
            <a:r>
              <a:rPr lang="en-US" sz="2800" b="1" dirty="0">
                <a:latin typeface="Times New Roman" pitchFamily="18" charset="0"/>
                <a:cs typeface="Times New Roman" pitchFamily="18" charset="0"/>
              </a:rPr>
              <a:t>Bioadhesive Drug Delivery </a:t>
            </a:r>
            <a:r>
              <a:rPr lang="en-US" sz="2800" b="1" dirty="0" smtClean="0">
                <a:latin typeface="Times New Roman" pitchFamily="18" charset="0"/>
                <a:cs typeface="Times New Roman" pitchFamily="18" charset="0"/>
              </a:rPr>
              <a:t>Systems</a:t>
            </a:r>
            <a:r>
              <a:rPr lang="en-US" sz="2800" dirty="0">
                <a:latin typeface="Times New Roman" pitchFamily="18" charset="0"/>
                <a:cs typeface="Times New Roman" pitchFamily="18" charset="0"/>
              </a:rPr>
              <a:t/>
            </a:r>
            <a:br>
              <a:rPr lang="en-US" sz="2800" dirty="0">
                <a:latin typeface="Times New Roman" pitchFamily="18" charset="0"/>
                <a:cs typeface="Times New Roman" pitchFamily="18" charset="0"/>
              </a:rPr>
            </a:br>
            <a:endParaRPr lang="en-US" sz="28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066800"/>
            <a:ext cx="8229600" cy="4876800"/>
          </a:xfrm>
        </p:spPr>
        <p:txBody>
          <a:bodyPr>
            <a:normAutofit/>
          </a:bodyPr>
          <a:lstStyle/>
          <a:p>
            <a:pPr>
              <a:buFont typeface="Wingdings" pitchFamily="2" charset="2"/>
              <a:buChar char="§"/>
            </a:pPr>
            <a:r>
              <a:rPr lang="en-US" sz="2000" dirty="0" smtClean="0">
                <a:latin typeface="Times New Roman" pitchFamily="18" charset="0"/>
                <a:cs typeface="Times New Roman" pitchFamily="18" charset="0"/>
              </a:rPr>
              <a:t>It involves </a:t>
            </a:r>
            <a:r>
              <a:rPr lang="en-US" sz="2000" dirty="0" smtClean="0">
                <a:solidFill>
                  <a:srgbClr val="FF0000"/>
                </a:solidFill>
                <a:latin typeface="Times New Roman" pitchFamily="18" charset="0"/>
                <a:cs typeface="Times New Roman" pitchFamily="18" charset="0"/>
              </a:rPr>
              <a:t>systemic administration </a:t>
            </a:r>
            <a:r>
              <a:rPr lang="en-US" sz="2000" dirty="0" smtClean="0">
                <a:latin typeface="Times New Roman" pitchFamily="18" charset="0"/>
                <a:cs typeface="Times New Roman" pitchFamily="18" charset="0"/>
              </a:rPr>
              <a:t>of drug via membranes of the floor of the mouth or the ventral surfaces of the tongue. </a:t>
            </a:r>
          </a:p>
          <a:p>
            <a:pPr>
              <a:buFont typeface="Wingdings" pitchFamily="2" charset="2"/>
              <a:buChar char="§"/>
            </a:pPr>
            <a:endParaRPr lang="en-US" sz="2000" dirty="0" smtClean="0">
              <a:latin typeface="Times New Roman" pitchFamily="18" charset="0"/>
              <a:cs typeface="Times New Roman" pitchFamily="18" charset="0"/>
            </a:endParaRPr>
          </a:p>
          <a:p>
            <a:pPr>
              <a:buFont typeface="Wingdings" pitchFamily="2" charset="2"/>
              <a:buChar char="§"/>
            </a:pPr>
            <a:r>
              <a:rPr lang="en-US" sz="2000" dirty="0" smtClean="0">
                <a:latin typeface="Times New Roman" pitchFamily="18" charset="0"/>
                <a:cs typeface="Times New Roman" pitchFamily="18" charset="0"/>
              </a:rPr>
              <a:t>The sublingual region generally shows </a:t>
            </a:r>
            <a:r>
              <a:rPr lang="en-US" sz="2000" dirty="0" smtClean="0">
                <a:solidFill>
                  <a:srgbClr val="FF0000"/>
                </a:solidFill>
                <a:latin typeface="Times New Roman" pitchFamily="18" charset="0"/>
                <a:cs typeface="Times New Roman" pitchFamily="18" charset="0"/>
              </a:rPr>
              <a:t>higher permeability </a:t>
            </a:r>
            <a:r>
              <a:rPr lang="en-US" sz="2000" dirty="0" smtClean="0">
                <a:latin typeface="Times New Roman" pitchFamily="18" charset="0"/>
                <a:cs typeface="Times New Roman" pitchFamily="18" charset="0"/>
              </a:rPr>
              <a:t>than the buccal region.</a:t>
            </a:r>
          </a:p>
          <a:p>
            <a:pPr>
              <a:buFont typeface="Wingdings" pitchFamily="2" charset="2"/>
              <a:buChar char="§"/>
            </a:pPr>
            <a:endParaRPr lang="en-US" sz="2000" dirty="0" smtClean="0">
              <a:latin typeface="Times New Roman" pitchFamily="18" charset="0"/>
              <a:cs typeface="Times New Roman" pitchFamily="18" charset="0"/>
            </a:endParaRPr>
          </a:p>
          <a:p>
            <a:pPr>
              <a:buFont typeface="Wingdings" pitchFamily="2" charset="2"/>
              <a:buChar char="§"/>
            </a:pPr>
            <a:r>
              <a:rPr lang="en-US" sz="2000" dirty="0" smtClean="0">
                <a:latin typeface="Times New Roman" pitchFamily="18" charset="0"/>
                <a:cs typeface="Times New Roman" pitchFamily="18" charset="0"/>
              </a:rPr>
              <a:t>The sublingual mucosa is a </a:t>
            </a:r>
            <a:r>
              <a:rPr lang="en-US" sz="2000" dirty="0" smtClean="0">
                <a:solidFill>
                  <a:srgbClr val="FF0000"/>
                </a:solidFill>
                <a:latin typeface="Times New Roman" pitchFamily="18" charset="0"/>
                <a:cs typeface="Times New Roman" pitchFamily="18" charset="0"/>
              </a:rPr>
              <a:t>smooth surface and free of undigested food, </a:t>
            </a:r>
            <a:r>
              <a:rPr lang="en-US" sz="2000" dirty="0" smtClean="0">
                <a:latin typeface="Times New Roman" pitchFamily="18" charset="0"/>
                <a:cs typeface="Times New Roman" pitchFamily="18" charset="0"/>
              </a:rPr>
              <a:t>therefore it is conveniently accessible for application of dosage forms.  </a:t>
            </a:r>
          </a:p>
          <a:p>
            <a:pPr>
              <a:buFont typeface="Wingdings" pitchFamily="2" charset="2"/>
              <a:buChar char="§"/>
            </a:pPr>
            <a:endParaRPr lang="en-US" sz="2000" dirty="0" smtClean="0">
              <a:latin typeface="Times New Roman" pitchFamily="18" charset="0"/>
              <a:cs typeface="Times New Roman" pitchFamily="18" charset="0"/>
            </a:endParaRPr>
          </a:p>
          <a:p>
            <a:pPr>
              <a:buFont typeface="Wingdings" pitchFamily="2" charset="2"/>
              <a:buChar char="§"/>
            </a:pPr>
            <a:r>
              <a:rPr lang="en-US" sz="2000" dirty="0" smtClean="0">
                <a:latin typeface="Times New Roman" pitchFamily="18" charset="0"/>
                <a:cs typeface="Times New Roman" pitchFamily="18" charset="0"/>
              </a:rPr>
              <a:t>This route has been extensively used for delivery of drugs which require a </a:t>
            </a:r>
            <a:r>
              <a:rPr lang="en-US" sz="2000" dirty="0" smtClean="0">
                <a:solidFill>
                  <a:srgbClr val="FF0000"/>
                </a:solidFill>
                <a:latin typeface="Times New Roman" pitchFamily="18" charset="0"/>
                <a:cs typeface="Times New Roman" pitchFamily="18" charset="0"/>
              </a:rPr>
              <a:t>rapid onset of action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Eg</a:t>
            </a:r>
            <a:r>
              <a:rPr lang="en-US" sz="2000" dirty="0" smtClean="0">
                <a:latin typeface="Times New Roman" pitchFamily="18" charset="0"/>
                <a:cs typeface="Times New Roman" pitchFamily="18" charset="0"/>
              </a:rPr>
              <a:t>.: Nitroglycerine.      </a:t>
            </a:r>
            <a:endParaRPr lang="en-US" sz="2000" dirty="0">
              <a:latin typeface="Times New Roman" pitchFamily="18" charset="0"/>
              <a:cs typeface="Times New Roman" pitchFamily="18" charset="0"/>
            </a:endParaRPr>
          </a:p>
        </p:txBody>
      </p:sp>
    </p:spTree>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28600"/>
            <a:ext cx="5715000" cy="685800"/>
          </a:xfrm>
        </p:spPr>
        <p:txBody>
          <a:bodyPr>
            <a:normAutofit fontScale="90000"/>
          </a:bodyPr>
          <a:lstStyle/>
          <a:p>
            <a:r>
              <a:rPr lang="en-GB" dirty="0" smtClean="0">
                <a:latin typeface="Times New Roman" pitchFamily="18" charset="0"/>
                <a:cs typeface="Times New Roman" pitchFamily="18" charset="0"/>
              </a:rPr>
              <a:t>CONTENTS</a:t>
            </a:r>
            <a:endParaRPr lang="en-US" dirty="0">
              <a:latin typeface="Times New Roman" pitchFamily="18" charset="0"/>
              <a:cs typeface="Times New Roman" pitchFamily="18" charset="0"/>
            </a:endParaRPr>
          </a:p>
        </p:txBody>
      </p:sp>
      <p:sp>
        <p:nvSpPr>
          <p:cNvPr id="3" name="Subtitle 2"/>
          <p:cNvSpPr>
            <a:spLocks noGrp="1"/>
          </p:cNvSpPr>
          <p:nvPr>
            <p:ph type="subTitle" idx="1"/>
          </p:nvPr>
        </p:nvSpPr>
        <p:spPr>
          <a:xfrm>
            <a:off x="228600" y="762000"/>
            <a:ext cx="8686800" cy="5867400"/>
          </a:xfrm>
        </p:spPr>
        <p:txBody>
          <a:bodyPr>
            <a:normAutofit fontScale="25000" lnSpcReduction="20000"/>
          </a:bodyPr>
          <a:lstStyle/>
          <a:p>
            <a:pPr algn="l">
              <a:lnSpc>
                <a:spcPct val="90000"/>
              </a:lnSpc>
              <a:buFont typeface="Wingdings" pitchFamily="2" charset="2"/>
              <a:buChar char="Ø"/>
            </a:pPr>
            <a:r>
              <a:rPr lang="en-GB" sz="8000" dirty="0" smtClean="0">
                <a:solidFill>
                  <a:schemeClr val="tx1"/>
                </a:solidFill>
                <a:latin typeface="Times New Roman" pitchFamily="18" charset="0"/>
                <a:cs typeface="Times New Roman" pitchFamily="18" charset="0"/>
              </a:rPr>
              <a:t> Introduction</a:t>
            </a:r>
          </a:p>
          <a:p>
            <a:pPr algn="l">
              <a:lnSpc>
                <a:spcPct val="90000"/>
              </a:lnSpc>
              <a:buFont typeface="Wingdings" pitchFamily="2" charset="2"/>
              <a:buChar char="Ø"/>
            </a:pPr>
            <a:endParaRPr lang="en-GB" sz="8000" dirty="0" smtClean="0">
              <a:solidFill>
                <a:schemeClr val="tx1"/>
              </a:solidFill>
              <a:latin typeface="Times New Roman" pitchFamily="18" charset="0"/>
              <a:cs typeface="Times New Roman" pitchFamily="18" charset="0"/>
            </a:endParaRPr>
          </a:p>
          <a:p>
            <a:pPr algn="l">
              <a:lnSpc>
                <a:spcPct val="90000"/>
              </a:lnSpc>
              <a:buFont typeface="Wingdings" pitchFamily="2" charset="2"/>
              <a:buChar char="Ø"/>
            </a:pPr>
            <a:r>
              <a:rPr lang="en-GB" sz="8000" dirty="0" smtClean="0">
                <a:solidFill>
                  <a:schemeClr val="tx1"/>
                </a:solidFill>
                <a:latin typeface="Times New Roman" pitchFamily="18" charset="0"/>
                <a:cs typeface="Times New Roman" pitchFamily="18" charset="0"/>
              </a:rPr>
              <a:t>Mechanisms of mucoadhesion</a:t>
            </a:r>
          </a:p>
          <a:p>
            <a:pPr algn="l">
              <a:lnSpc>
                <a:spcPct val="90000"/>
              </a:lnSpc>
              <a:buFont typeface="Wingdings" pitchFamily="2" charset="2"/>
              <a:buChar char="Ø"/>
            </a:pPr>
            <a:endParaRPr lang="en-GB" sz="8000" dirty="0" smtClean="0">
              <a:solidFill>
                <a:schemeClr val="tx1"/>
              </a:solidFill>
              <a:latin typeface="Times New Roman" pitchFamily="18" charset="0"/>
              <a:cs typeface="Times New Roman" pitchFamily="18" charset="0"/>
            </a:endParaRPr>
          </a:p>
          <a:p>
            <a:pPr algn="l">
              <a:lnSpc>
                <a:spcPct val="90000"/>
              </a:lnSpc>
              <a:buFont typeface="Wingdings" pitchFamily="2" charset="2"/>
              <a:buChar char="Ø"/>
            </a:pPr>
            <a:r>
              <a:rPr lang="en-GB" sz="8000" dirty="0" smtClean="0">
                <a:solidFill>
                  <a:schemeClr val="tx1"/>
                </a:solidFill>
                <a:latin typeface="Times New Roman" pitchFamily="18" charset="0"/>
                <a:cs typeface="Times New Roman" pitchFamily="18" charset="0"/>
              </a:rPr>
              <a:t>Mucoadhesion theories </a:t>
            </a:r>
          </a:p>
          <a:p>
            <a:pPr algn="l">
              <a:lnSpc>
                <a:spcPct val="90000"/>
              </a:lnSpc>
            </a:pPr>
            <a:endParaRPr lang="en-GB" sz="8000" dirty="0" smtClean="0">
              <a:solidFill>
                <a:schemeClr val="tx1"/>
              </a:solidFill>
              <a:latin typeface="Times New Roman" pitchFamily="18" charset="0"/>
              <a:cs typeface="Times New Roman" pitchFamily="18" charset="0"/>
            </a:endParaRPr>
          </a:p>
          <a:p>
            <a:pPr algn="l">
              <a:lnSpc>
                <a:spcPct val="90000"/>
              </a:lnSpc>
              <a:buFont typeface="Wingdings" pitchFamily="2" charset="2"/>
              <a:buChar char="Ø"/>
            </a:pPr>
            <a:r>
              <a:rPr lang="en-GB" sz="8000" dirty="0" smtClean="0">
                <a:solidFill>
                  <a:schemeClr val="tx1"/>
                </a:solidFill>
                <a:latin typeface="Times New Roman" pitchFamily="18" charset="0"/>
                <a:cs typeface="Times New Roman" pitchFamily="18" charset="0"/>
              </a:rPr>
              <a:t>Bioadhesive Polymers</a:t>
            </a:r>
          </a:p>
          <a:p>
            <a:pPr algn="l">
              <a:lnSpc>
                <a:spcPct val="90000"/>
              </a:lnSpc>
              <a:buFont typeface="Wingdings" pitchFamily="2" charset="2"/>
              <a:buChar char="Ø"/>
            </a:pPr>
            <a:endParaRPr lang="en-GB" sz="8000" dirty="0" smtClean="0">
              <a:solidFill>
                <a:schemeClr val="tx1"/>
              </a:solidFill>
              <a:latin typeface="Times New Roman" pitchFamily="18" charset="0"/>
              <a:cs typeface="Times New Roman" pitchFamily="18" charset="0"/>
            </a:endParaRPr>
          </a:p>
          <a:p>
            <a:pPr algn="l">
              <a:lnSpc>
                <a:spcPct val="90000"/>
              </a:lnSpc>
              <a:buFont typeface="Wingdings" pitchFamily="2" charset="2"/>
              <a:buChar char="Ø"/>
            </a:pPr>
            <a:r>
              <a:rPr lang="en-GB" sz="8000" dirty="0" smtClean="0">
                <a:solidFill>
                  <a:schemeClr val="tx1"/>
                </a:solidFill>
                <a:latin typeface="Times New Roman" pitchFamily="18" charset="0"/>
                <a:cs typeface="Times New Roman" pitchFamily="18" charset="0"/>
              </a:rPr>
              <a:t>Characteristics of Bioadhesive polymers</a:t>
            </a:r>
          </a:p>
          <a:p>
            <a:pPr algn="l">
              <a:lnSpc>
                <a:spcPct val="90000"/>
              </a:lnSpc>
              <a:buFont typeface="Wingdings" pitchFamily="2" charset="2"/>
              <a:buChar char="Ø"/>
            </a:pPr>
            <a:endParaRPr lang="en-GB" sz="8000" dirty="0" smtClean="0">
              <a:solidFill>
                <a:schemeClr val="tx1"/>
              </a:solidFill>
              <a:latin typeface="Times New Roman" pitchFamily="18" charset="0"/>
              <a:cs typeface="Times New Roman" pitchFamily="18" charset="0"/>
            </a:endParaRPr>
          </a:p>
          <a:p>
            <a:pPr algn="l">
              <a:lnSpc>
                <a:spcPct val="90000"/>
              </a:lnSpc>
              <a:buFont typeface="Wingdings" pitchFamily="2" charset="2"/>
              <a:buChar char="Ø"/>
            </a:pPr>
            <a:r>
              <a:rPr lang="en-GB" sz="8000" dirty="0" smtClean="0">
                <a:solidFill>
                  <a:schemeClr val="tx1"/>
                </a:solidFill>
                <a:latin typeface="Times New Roman" pitchFamily="18" charset="0"/>
                <a:cs typeface="Times New Roman" pitchFamily="18" charset="0"/>
              </a:rPr>
              <a:t>Methods to study Bioadhesion</a:t>
            </a:r>
          </a:p>
          <a:p>
            <a:pPr algn="l">
              <a:lnSpc>
                <a:spcPct val="90000"/>
              </a:lnSpc>
              <a:buFont typeface="Wingdings" pitchFamily="2" charset="2"/>
              <a:buChar char="Ø"/>
            </a:pPr>
            <a:endParaRPr lang="en-GB" sz="8000" dirty="0" smtClean="0">
              <a:solidFill>
                <a:schemeClr val="tx1"/>
              </a:solidFill>
              <a:latin typeface="Times New Roman" pitchFamily="18" charset="0"/>
              <a:cs typeface="Times New Roman" pitchFamily="18" charset="0"/>
            </a:endParaRPr>
          </a:p>
          <a:p>
            <a:pPr algn="l">
              <a:lnSpc>
                <a:spcPct val="90000"/>
              </a:lnSpc>
              <a:buFont typeface="Wingdings" pitchFamily="2" charset="2"/>
              <a:buChar char="Ø"/>
            </a:pPr>
            <a:r>
              <a:rPr lang="en-GB" sz="8000" dirty="0" smtClean="0">
                <a:solidFill>
                  <a:schemeClr val="tx1"/>
                </a:solidFill>
                <a:latin typeface="Times New Roman" pitchFamily="18" charset="0"/>
                <a:cs typeface="Times New Roman" pitchFamily="18" charset="0"/>
              </a:rPr>
              <a:t>Types of  Bioadhesive Formulations</a:t>
            </a:r>
          </a:p>
          <a:p>
            <a:pPr algn="l">
              <a:lnSpc>
                <a:spcPct val="90000"/>
              </a:lnSpc>
              <a:buFont typeface="Wingdings" pitchFamily="2" charset="2"/>
              <a:buChar char="Ø"/>
            </a:pPr>
            <a:endParaRPr lang="en-GB" sz="8000" dirty="0" smtClean="0">
              <a:solidFill>
                <a:schemeClr val="tx1"/>
              </a:solidFill>
              <a:latin typeface="Times New Roman" pitchFamily="18" charset="0"/>
              <a:cs typeface="Times New Roman" pitchFamily="18" charset="0"/>
            </a:endParaRPr>
          </a:p>
          <a:p>
            <a:pPr algn="l">
              <a:lnSpc>
                <a:spcPct val="90000"/>
              </a:lnSpc>
              <a:buFont typeface="Wingdings" pitchFamily="2" charset="2"/>
              <a:buChar char="Ø"/>
            </a:pPr>
            <a:r>
              <a:rPr lang="en-GB" sz="8000" dirty="0" smtClean="0">
                <a:solidFill>
                  <a:schemeClr val="tx1"/>
                </a:solidFill>
                <a:latin typeface="Times New Roman" pitchFamily="18" charset="0"/>
                <a:cs typeface="Times New Roman" pitchFamily="18" charset="0"/>
              </a:rPr>
              <a:t>Drug Delivery Systems</a:t>
            </a:r>
          </a:p>
          <a:p>
            <a:pPr algn="l">
              <a:lnSpc>
                <a:spcPct val="90000"/>
              </a:lnSpc>
              <a:buFont typeface="Wingdings" pitchFamily="2" charset="2"/>
              <a:buChar char="Ø"/>
            </a:pPr>
            <a:endParaRPr lang="en-GB" sz="8000" dirty="0" smtClean="0">
              <a:solidFill>
                <a:schemeClr val="tx1"/>
              </a:solidFill>
              <a:latin typeface="Times New Roman" pitchFamily="18" charset="0"/>
              <a:cs typeface="Times New Roman" pitchFamily="18" charset="0"/>
            </a:endParaRPr>
          </a:p>
          <a:p>
            <a:pPr algn="l">
              <a:lnSpc>
                <a:spcPct val="90000"/>
              </a:lnSpc>
              <a:buFont typeface="Wingdings" pitchFamily="2" charset="2"/>
              <a:buChar char="Ø"/>
            </a:pPr>
            <a:r>
              <a:rPr lang="en-GB" sz="8000" dirty="0" smtClean="0">
                <a:solidFill>
                  <a:schemeClr val="tx1"/>
                </a:solidFill>
                <a:latin typeface="Times New Roman" pitchFamily="18" charset="0"/>
                <a:cs typeface="Times New Roman" pitchFamily="18" charset="0"/>
              </a:rPr>
              <a:t>Conclusion</a:t>
            </a:r>
          </a:p>
          <a:p>
            <a:pPr algn="l">
              <a:lnSpc>
                <a:spcPct val="90000"/>
              </a:lnSpc>
              <a:buFont typeface="Wingdings" pitchFamily="2" charset="2"/>
              <a:buChar char="Ø"/>
            </a:pPr>
            <a:endParaRPr lang="en-GB" sz="8000" dirty="0" smtClean="0">
              <a:solidFill>
                <a:schemeClr val="tx1"/>
              </a:solidFill>
              <a:latin typeface="Times New Roman" pitchFamily="18" charset="0"/>
              <a:cs typeface="Times New Roman" pitchFamily="18" charset="0"/>
            </a:endParaRPr>
          </a:p>
          <a:p>
            <a:pPr algn="l">
              <a:lnSpc>
                <a:spcPct val="90000"/>
              </a:lnSpc>
              <a:buFont typeface="Wingdings" pitchFamily="2" charset="2"/>
              <a:buChar char="Ø"/>
            </a:pPr>
            <a:r>
              <a:rPr lang="en-GB" sz="8000" dirty="0" smtClean="0">
                <a:solidFill>
                  <a:schemeClr val="tx1"/>
                </a:solidFill>
                <a:latin typeface="Times New Roman" pitchFamily="18" charset="0"/>
                <a:cs typeface="Times New Roman" pitchFamily="18" charset="0"/>
              </a:rPr>
              <a:t>References</a:t>
            </a:r>
            <a:r>
              <a:rPr lang="en-GB" sz="2800" dirty="0" smtClean="0">
                <a:solidFill>
                  <a:schemeClr val="tx1"/>
                </a:solidFill>
                <a:latin typeface="Times New Roman" pitchFamily="18" charset="0"/>
                <a:cs typeface="Times New Roman" pitchFamily="18" charset="0"/>
              </a:rPr>
              <a:t/>
            </a:r>
            <a:br>
              <a:rPr lang="en-GB" sz="2800" dirty="0" smtClean="0">
                <a:solidFill>
                  <a:schemeClr val="tx1"/>
                </a:solidFill>
                <a:latin typeface="Times New Roman" pitchFamily="18" charset="0"/>
                <a:cs typeface="Times New Roman" pitchFamily="18" charset="0"/>
              </a:rPr>
            </a:br>
            <a:endParaRPr lang="en-US" dirty="0">
              <a:solidFill>
                <a:schemeClr val="tx1"/>
              </a:solidFill>
            </a:endParaRPr>
          </a:p>
        </p:txBody>
      </p:sp>
    </p:spTree>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3" cstate="print">
            <a:extLst>
              <a:ext uri="{28A0092B-C50C-407E-A947-70E740481C1C}">
                <a14:useLocalDpi xmlns="" xmlns:a14="http://schemas.microsoft.com/office/drawing/2010/main" val="0"/>
              </a:ext>
            </a:extLst>
          </a:blip>
          <a:srcRect/>
          <a:stretch>
            <a:fillRect/>
          </a:stretch>
        </p:blipFill>
        <p:spPr bwMode="auto">
          <a:xfrm>
            <a:off x="266700" y="1600200"/>
            <a:ext cx="8686800" cy="3276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457200" y="533400"/>
            <a:ext cx="8305800" cy="707886"/>
          </a:xfrm>
          <a:prstGeom prst="rect">
            <a:avLst/>
          </a:prstGeom>
        </p:spPr>
        <p:txBody>
          <a:bodyPr wrap="square">
            <a:spAutoFit/>
          </a:bodyPr>
          <a:lstStyle/>
          <a:p>
            <a:r>
              <a:rPr lang="en-IN" sz="2000" dirty="0">
                <a:solidFill>
                  <a:srgbClr val="002060"/>
                </a:solidFill>
              </a:rPr>
              <a:t>Drug products available for buccal &amp; sublingual application using </a:t>
            </a:r>
            <a:r>
              <a:rPr lang="en-IN" sz="2000" dirty="0" smtClean="0">
                <a:solidFill>
                  <a:srgbClr val="002060"/>
                </a:solidFill>
              </a:rPr>
              <a:t>mucoadhesive </a:t>
            </a:r>
            <a:r>
              <a:rPr lang="en-IN" sz="2000" dirty="0">
                <a:solidFill>
                  <a:srgbClr val="002060"/>
                </a:solidFill>
              </a:rPr>
              <a:t>dosage forms</a:t>
            </a:r>
          </a:p>
        </p:txBody>
      </p:sp>
    </p:spTree>
    <p:extLst>
      <p:ext uri="{BB962C8B-B14F-4D97-AF65-F5344CB8AC3E}">
        <p14:creationId xmlns="" xmlns:p14="http://schemas.microsoft.com/office/powerpoint/2010/main" val="3363811002"/>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228600" y="228601"/>
            <a:ext cx="8686800" cy="533399"/>
          </a:xfrm>
        </p:spPr>
        <p:txBody>
          <a:bodyPr>
            <a:noAutofit/>
          </a:bodyPr>
          <a:lstStyle/>
          <a:p>
            <a:r>
              <a:rPr lang="en-US" sz="2800" b="1" dirty="0" smtClean="0">
                <a:latin typeface="Times New Roman" pitchFamily="18" charset="0"/>
                <a:cs typeface="Times New Roman" pitchFamily="18" charset="0"/>
              </a:rPr>
              <a:t>Ocular Drug Delivery Systems</a:t>
            </a:r>
            <a:endParaRPr lang="en-US" sz="2800" b="1" dirty="0">
              <a:latin typeface="Times New Roman" pitchFamily="18" charset="0"/>
              <a:cs typeface="Times New Roman" pitchFamily="18" charset="0"/>
            </a:endParaRPr>
          </a:p>
        </p:txBody>
      </p:sp>
      <p:sp>
        <p:nvSpPr>
          <p:cNvPr id="4" name="Subtitle 3"/>
          <p:cNvSpPr>
            <a:spLocks noGrp="1"/>
          </p:cNvSpPr>
          <p:nvPr>
            <p:ph type="subTitle" idx="1"/>
          </p:nvPr>
        </p:nvSpPr>
        <p:spPr>
          <a:xfrm>
            <a:off x="381000" y="914400"/>
            <a:ext cx="8458200" cy="5562600"/>
          </a:xfrm>
        </p:spPr>
        <p:txBody>
          <a:bodyPr>
            <a:noAutofit/>
          </a:bodyPr>
          <a:lstStyle/>
          <a:p>
            <a:pPr marL="342900" indent="-342900" algn="l">
              <a:buFont typeface="Wingdings" pitchFamily="2" charset="2"/>
              <a:buChar char="§"/>
              <a:defRPr/>
            </a:pPr>
            <a:r>
              <a:rPr lang="en-GB" sz="2200" dirty="0" smtClean="0">
                <a:solidFill>
                  <a:schemeClr val="tx1"/>
                </a:solidFill>
                <a:latin typeface="Times New Roman" pitchFamily="18" charset="0"/>
                <a:cs typeface="Times New Roman" pitchFamily="18" charset="0"/>
              </a:rPr>
              <a:t>The eye is one of the most important and complex organs of the body. An effective ocular drug delivery system </a:t>
            </a:r>
            <a:r>
              <a:rPr lang="en-GB" sz="2200" dirty="0" smtClean="0">
                <a:solidFill>
                  <a:srgbClr val="FF0000"/>
                </a:solidFill>
                <a:latin typeface="Times New Roman" pitchFamily="18" charset="0"/>
                <a:cs typeface="Times New Roman" pitchFamily="18" charset="0"/>
              </a:rPr>
              <a:t>must be easy to use, comfortable to the patient.</a:t>
            </a:r>
          </a:p>
          <a:p>
            <a:pPr marL="342900" indent="-342900" algn="l">
              <a:buFont typeface="Wingdings" pitchFamily="2" charset="2"/>
              <a:buChar char="§"/>
              <a:defRPr/>
            </a:pPr>
            <a:endParaRPr lang="en-GB" sz="2200" dirty="0" smtClean="0">
              <a:solidFill>
                <a:schemeClr val="tx1"/>
              </a:solidFill>
              <a:latin typeface="Times New Roman" pitchFamily="18" charset="0"/>
              <a:cs typeface="Times New Roman" pitchFamily="18" charset="0"/>
            </a:endParaRPr>
          </a:p>
          <a:p>
            <a:pPr marL="342900" lvl="0" indent="-342900" algn="l">
              <a:buFont typeface="Wingdings" pitchFamily="2" charset="2"/>
              <a:buChar char="§"/>
              <a:defRPr/>
            </a:pPr>
            <a:r>
              <a:rPr lang="en-GB" sz="2200" dirty="0" smtClean="0">
                <a:solidFill>
                  <a:schemeClr val="tx1"/>
                </a:solidFill>
                <a:latin typeface="Times New Roman" pitchFamily="18" charset="0"/>
                <a:cs typeface="Times New Roman" pitchFamily="18" charset="0"/>
              </a:rPr>
              <a:t>The major reason for failure</a:t>
            </a:r>
            <a:r>
              <a:rPr lang="en-US" sz="2200" dirty="0" smtClean="0">
                <a:solidFill>
                  <a:schemeClr val="tx1"/>
                </a:solidFill>
                <a:latin typeface="Times New Roman" pitchFamily="18" charset="0"/>
                <a:cs typeface="Times New Roman" pitchFamily="18" charset="0"/>
              </a:rPr>
              <a:t> of </a:t>
            </a:r>
            <a:r>
              <a:rPr lang="en-US" sz="2200" dirty="0" smtClean="0">
                <a:solidFill>
                  <a:srgbClr val="FF0000"/>
                </a:solidFill>
                <a:latin typeface="Times New Roman" pitchFamily="18" charset="0"/>
                <a:cs typeface="Times New Roman" pitchFamily="18" charset="0"/>
              </a:rPr>
              <a:t>conventional </a:t>
            </a:r>
          </a:p>
          <a:p>
            <a:pPr marL="342900" lvl="0" indent="-342900" algn="l">
              <a:defRPr/>
            </a:pPr>
            <a:r>
              <a:rPr lang="en-US" sz="2200" dirty="0" smtClean="0">
                <a:solidFill>
                  <a:schemeClr val="tx1"/>
                </a:solidFill>
                <a:latin typeface="Times New Roman" pitchFamily="18" charset="0"/>
                <a:cs typeface="Times New Roman" pitchFamily="18" charset="0"/>
              </a:rPr>
              <a:t>ocular drug delivery systems is the</a:t>
            </a:r>
            <a:r>
              <a:rPr lang="en-GB" sz="2200" dirty="0" smtClean="0">
                <a:solidFill>
                  <a:schemeClr val="tx1"/>
                </a:solidFill>
                <a:latin typeface="Times New Roman" pitchFamily="18" charset="0"/>
                <a:cs typeface="Times New Roman" pitchFamily="18" charset="0"/>
              </a:rPr>
              <a:t>  </a:t>
            </a:r>
            <a:r>
              <a:rPr lang="en-GB" sz="2200" dirty="0" smtClean="0">
                <a:solidFill>
                  <a:srgbClr val="FF0000"/>
                </a:solidFill>
                <a:latin typeface="Times New Roman" pitchFamily="18" charset="0"/>
                <a:cs typeface="Times New Roman" pitchFamily="18" charset="0"/>
              </a:rPr>
              <a:t>drainage</a:t>
            </a:r>
          </a:p>
          <a:p>
            <a:pPr marL="342900" lvl="0" indent="-342900" algn="l">
              <a:defRPr/>
            </a:pPr>
            <a:r>
              <a:rPr lang="en-GB" sz="2200" dirty="0" smtClean="0">
                <a:solidFill>
                  <a:schemeClr val="tx1"/>
                </a:solidFill>
                <a:latin typeface="Times New Roman" pitchFamily="18" charset="0"/>
                <a:cs typeface="Times New Roman" pitchFamily="18" charset="0"/>
              </a:rPr>
              <a:t>of the drug before adequate absorption  can occur.</a:t>
            </a:r>
          </a:p>
          <a:p>
            <a:pPr marL="342900" indent="-342900" algn="l">
              <a:buFont typeface="Wingdings" pitchFamily="2" charset="2"/>
              <a:buChar char="§"/>
              <a:defRPr/>
            </a:pPr>
            <a:endParaRPr lang="en-US" sz="2200" dirty="0" smtClean="0">
              <a:solidFill>
                <a:schemeClr val="tx1"/>
              </a:solidFill>
              <a:latin typeface="Times New Roman" pitchFamily="18" charset="0"/>
              <a:cs typeface="Times New Roman" pitchFamily="18" charset="0"/>
            </a:endParaRPr>
          </a:p>
          <a:p>
            <a:pPr marL="342900" indent="-342900" algn="l">
              <a:buFont typeface="Wingdings" pitchFamily="2" charset="2"/>
              <a:buChar char="§"/>
              <a:defRPr/>
            </a:pPr>
            <a:r>
              <a:rPr lang="en-US" sz="2200" dirty="0" smtClean="0">
                <a:solidFill>
                  <a:schemeClr val="tx1"/>
                </a:solidFill>
                <a:latin typeface="Times New Roman" pitchFamily="18" charset="0"/>
                <a:cs typeface="Times New Roman" pitchFamily="18" charset="0"/>
              </a:rPr>
              <a:t>Hence loss of drug via drainage, </a:t>
            </a:r>
            <a:r>
              <a:rPr lang="en-US" sz="2200" dirty="0" smtClean="0">
                <a:solidFill>
                  <a:srgbClr val="FF0000"/>
                </a:solidFill>
                <a:latin typeface="Times New Roman" pitchFamily="18" charset="0"/>
                <a:cs typeface="Times New Roman" pitchFamily="18" charset="0"/>
              </a:rPr>
              <a:t>short residence</a:t>
            </a:r>
          </a:p>
          <a:p>
            <a:pPr marL="342900" indent="-342900" algn="l">
              <a:buFont typeface="Wingdings" pitchFamily="2" charset="2"/>
              <a:buChar char="§"/>
              <a:defRPr/>
            </a:pPr>
            <a:r>
              <a:rPr lang="en-US" sz="2200" dirty="0" smtClean="0">
                <a:solidFill>
                  <a:schemeClr val="tx1"/>
                </a:solidFill>
                <a:latin typeface="Times New Roman" pitchFamily="18" charset="0"/>
                <a:cs typeface="Times New Roman" pitchFamily="18" charset="0"/>
              </a:rPr>
              <a:t>time, </a:t>
            </a:r>
            <a:r>
              <a:rPr lang="en-US" sz="2200" dirty="0" smtClean="0">
                <a:solidFill>
                  <a:srgbClr val="FF0000"/>
                </a:solidFill>
                <a:latin typeface="Times New Roman" pitchFamily="18" charset="0"/>
                <a:cs typeface="Times New Roman" pitchFamily="18" charset="0"/>
              </a:rPr>
              <a:t>tear turnover and protein binding </a:t>
            </a:r>
            <a:r>
              <a:rPr lang="en-US" sz="2200" dirty="0" smtClean="0">
                <a:solidFill>
                  <a:schemeClr val="tx1"/>
                </a:solidFill>
                <a:latin typeface="Times New Roman" pitchFamily="18" charset="0"/>
                <a:cs typeface="Times New Roman" pitchFamily="18" charset="0"/>
              </a:rPr>
              <a:t>are some of the problems associated with ocular administration of drug.</a:t>
            </a:r>
          </a:p>
          <a:p>
            <a:pPr marL="342900" indent="-342900" algn="l">
              <a:buFont typeface="Wingdings" pitchFamily="2" charset="2"/>
              <a:buChar char="§"/>
              <a:defRPr/>
            </a:pPr>
            <a:endParaRPr lang="en-US" sz="2200" dirty="0" smtClean="0">
              <a:solidFill>
                <a:schemeClr val="tx1"/>
              </a:solidFill>
              <a:latin typeface="Times New Roman" pitchFamily="18" charset="0"/>
              <a:cs typeface="Times New Roman" pitchFamily="18" charset="0"/>
            </a:endParaRPr>
          </a:p>
          <a:p>
            <a:pPr marL="342900" indent="-342900" algn="l">
              <a:buFont typeface="Wingdings" pitchFamily="2" charset="2"/>
              <a:buChar char="§"/>
              <a:defRPr/>
            </a:pPr>
            <a:r>
              <a:rPr lang="en-US" sz="2200" dirty="0" smtClean="0">
                <a:solidFill>
                  <a:srgbClr val="FF0000"/>
                </a:solidFill>
                <a:latin typeface="Times New Roman" pitchFamily="18" charset="0"/>
                <a:cs typeface="Times New Roman" pitchFamily="18" charset="0"/>
              </a:rPr>
              <a:t>Sodium hyaluronate </a:t>
            </a:r>
            <a:r>
              <a:rPr lang="en-US" sz="2200" dirty="0" smtClean="0">
                <a:solidFill>
                  <a:schemeClr val="tx1"/>
                </a:solidFill>
                <a:latin typeface="Times New Roman" pitchFamily="18" charset="0"/>
                <a:cs typeface="Times New Roman" pitchFamily="18" charset="0"/>
              </a:rPr>
              <a:t>and </a:t>
            </a:r>
            <a:r>
              <a:rPr lang="en-US" sz="2200" dirty="0" smtClean="0">
                <a:solidFill>
                  <a:srgbClr val="FF0000"/>
                </a:solidFill>
                <a:latin typeface="Times New Roman" pitchFamily="18" charset="0"/>
                <a:cs typeface="Times New Roman" pitchFamily="18" charset="0"/>
              </a:rPr>
              <a:t>Carbomer</a:t>
            </a:r>
            <a:r>
              <a:rPr lang="en-US" sz="2200" dirty="0" smtClean="0">
                <a:solidFill>
                  <a:schemeClr val="tx1"/>
                </a:solidFill>
                <a:latin typeface="Times New Roman" pitchFamily="18" charset="0"/>
                <a:cs typeface="Times New Roman" pitchFamily="18" charset="0"/>
              </a:rPr>
              <a:t> are two</a:t>
            </a:r>
            <a:r>
              <a:rPr lang="en-US" sz="2200" dirty="0" smtClean="0">
                <a:solidFill>
                  <a:srgbClr val="FF0000"/>
                </a:solidFill>
                <a:latin typeface="Times New Roman" pitchFamily="18" charset="0"/>
                <a:cs typeface="Times New Roman" pitchFamily="18" charset="0"/>
              </a:rPr>
              <a:t> hydrogels</a:t>
            </a:r>
            <a:r>
              <a:rPr lang="en-US" sz="2200" dirty="0" smtClean="0">
                <a:solidFill>
                  <a:schemeClr val="tx1"/>
                </a:solidFill>
                <a:latin typeface="Times New Roman" pitchFamily="18" charset="0"/>
                <a:cs typeface="Times New Roman" pitchFamily="18" charset="0"/>
              </a:rPr>
              <a:t> providing considerable </a:t>
            </a:r>
            <a:r>
              <a:rPr lang="en-US" sz="2200" dirty="0" err="1" smtClean="0">
                <a:solidFill>
                  <a:schemeClr val="tx1"/>
                </a:solidFill>
                <a:latin typeface="Times New Roman" pitchFamily="18" charset="0"/>
                <a:cs typeface="Times New Roman" pitchFamily="18" charset="0"/>
              </a:rPr>
              <a:t>bioadhesive</a:t>
            </a:r>
            <a:r>
              <a:rPr lang="en-US" sz="2200" dirty="0" smtClean="0">
                <a:solidFill>
                  <a:schemeClr val="tx1"/>
                </a:solidFill>
                <a:latin typeface="Times New Roman" pitchFamily="18" charset="0"/>
                <a:cs typeface="Times New Roman" pitchFamily="18" charset="0"/>
              </a:rPr>
              <a:t> nature.</a:t>
            </a:r>
          </a:p>
          <a:p>
            <a:pPr algn="l">
              <a:buFont typeface="Arial" pitchFamily="34" charset="0"/>
              <a:buChar char="•"/>
            </a:pPr>
            <a:endParaRPr lang="en-US" sz="2200" dirty="0">
              <a:solidFill>
                <a:schemeClr val="tx1"/>
              </a:solidFill>
              <a:latin typeface="Times New Roman" pitchFamily="18" charset="0"/>
              <a:cs typeface="Times New Roman" pitchFamily="18" charset="0"/>
            </a:endParaRPr>
          </a:p>
        </p:txBody>
      </p:sp>
      <p:pic>
        <p:nvPicPr>
          <p:cNvPr id="5" name="Picture 13" descr="356"/>
          <p:cNvPicPr>
            <a:picLocks noChangeAspect="1" noChangeArrowheads="1"/>
          </p:cNvPicPr>
          <p:nvPr/>
        </p:nvPicPr>
        <p:blipFill>
          <a:blip r:embed="rId3" cstate="print"/>
          <a:srcRect/>
          <a:stretch>
            <a:fillRect/>
          </a:stretch>
        </p:blipFill>
        <p:spPr>
          <a:xfrm>
            <a:off x="6096000" y="1752600"/>
            <a:ext cx="2909427" cy="2590800"/>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8685" y="304800"/>
            <a:ext cx="8702221" cy="6172200"/>
          </a:xfrm>
        </p:spPr>
        <p:txBody>
          <a:bodyPr>
            <a:normAutofit/>
          </a:bodyPr>
          <a:lstStyle/>
          <a:p>
            <a:pPr marL="0" indent="0">
              <a:buNone/>
            </a:pPr>
            <a:r>
              <a:rPr lang="en-IN" sz="2000" dirty="0"/>
              <a:t>The </a:t>
            </a:r>
            <a:r>
              <a:rPr lang="en-IN" sz="2000" dirty="0">
                <a:solidFill>
                  <a:srgbClr val="FF0000"/>
                </a:solidFill>
              </a:rPr>
              <a:t>cellulosic derivatives </a:t>
            </a:r>
            <a:r>
              <a:rPr lang="en-IN" sz="2000" dirty="0"/>
              <a:t>most commonly used in </a:t>
            </a:r>
            <a:r>
              <a:rPr lang="en-IN" sz="2000" dirty="0" smtClean="0"/>
              <a:t>ophthalmology are</a:t>
            </a:r>
            <a:r>
              <a:rPr lang="en-IN" sz="2000" dirty="0"/>
              <a:t>:</a:t>
            </a:r>
          </a:p>
          <a:p>
            <a:pPr>
              <a:buFont typeface="Wingdings" pitchFamily="2" charset="2"/>
              <a:buChar char="§"/>
            </a:pPr>
            <a:r>
              <a:rPr lang="en-IN" sz="2000" dirty="0" smtClean="0"/>
              <a:t>Methylcellulose </a:t>
            </a:r>
            <a:r>
              <a:rPr lang="en-IN" sz="2000" dirty="0"/>
              <a:t>(MC)</a:t>
            </a:r>
          </a:p>
          <a:p>
            <a:pPr>
              <a:buFont typeface="Wingdings" pitchFamily="2" charset="2"/>
              <a:buChar char="§"/>
            </a:pPr>
            <a:r>
              <a:rPr lang="en-IN" sz="2000" dirty="0" err="1" smtClean="0"/>
              <a:t>Hydroxyethylcellulose</a:t>
            </a:r>
            <a:r>
              <a:rPr lang="en-IN" sz="2000" dirty="0" smtClean="0"/>
              <a:t> </a:t>
            </a:r>
            <a:r>
              <a:rPr lang="en-IN" sz="2000" dirty="0"/>
              <a:t>(HEC)</a:t>
            </a:r>
          </a:p>
          <a:p>
            <a:pPr>
              <a:buFont typeface="Wingdings" pitchFamily="2" charset="2"/>
              <a:buChar char="§"/>
            </a:pPr>
            <a:r>
              <a:rPr lang="en-IN" sz="2000" dirty="0" err="1" smtClean="0"/>
              <a:t>Hydroxypropycellulose</a:t>
            </a:r>
            <a:r>
              <a:rPr lang="en-IN" sz="2000" dirty="0" smtClean="0"/>
              <a:t> </a:t>
            </a:r>
            <a:r>
              <a:rPr lang="en-IN" sz="2000" dirty="0"/>
              <a:t>(HPC)</a:t>
            </a:r>
          </a:p>
          <a:p>
            <a:pPr>
              <a:buFont typeface="Wingdings" pitchFamily="2" charset="2"/>
              <a:buChar char="§"/>
            </a:pPr>
            <a:r>
              <a:rPr lang="en-IN" sz="2000" dirty="0" smtClean="0"/>
              <a:t>HPMC</a:t>
            </a:r>
            <a:endParaRPr lang="en-IN" sz="2000" dirty="0"/>
          </a:p>
          <a:p>
            <a:pPr>
              <a:buFont typeface="Wingdings" pitchFamily="2" charset="2"/>
              <a:buChar char="§"/>
            </a:pPr>
            <a:r>
              <a:rPr lang="en-IN" sz="2000" dirty="0" smtClean="0"/>
              <a:t>Na CMC</a:t>
            </a:r>
          </a:p>
          <a:p>
            <a:pPr marL="0" indent="0">
              <a:buNone/>
            </a:pPr>
            <a:endParaRPr lang="en-IN" dirty="0"/>
          </a:p>
        </p:txBody>
      </p:sp>
      <p:pic>
        <p:nvPicPr>
          <p:cNvPr id="2050"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24971" y="2819400"/>
            <a:ext cx="8709479" cy="35814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012736798"/>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Autofit/>
          </a:bodyPr>
          <a:lstStyle/>
          <a:p>
            <a:r>
              <a:rPr lang="en-US" sz="2800" b="1" dirty="0" smtClean="0">
                <a:latin typeface="Times New Roman" pitchFamily="18" charset="0"/>
                <a:cs typeface="Times New Roman" pitchFamily="18" charset="0"/>
              </a:rPr>
              <a:t>Nasal drug delivery system</a:t>
            </a:r>
            <a:endParaRPr lang="en-US" sz="2800" b="1" dirty="0">
              <a:latin typeface="Times New Roman" pitchFamily="18" charset="0"/>
              <a:cs typeface="Times New Roman" pitchFamily="18" charset="0"/>
            </a:endParaRPr>
          </a:p>
        </p:txBody>
      </p:sp>
      <p:sp>
        <p:nvSpPr>
          <p:cNvPr id="3" name="Content Placeholder 2"/>
          <p:cNvSpPr>
            <a:spLocks noGrp="1"/>
          </p:cNvSpPr>
          <p:nvPr>
            <p:ph idx="1"/>
          </p:nvPr>
        </p:nvSpPr>
        <p:spPr>
          <a:xfrm>
            <a:off x="381000" y="685800"/>
            <a:ext cx="8458200" cy="5943600"/>
          </a:xfrm>
        </p:spPr>
        <p:txBody>
          <a:bodyPr>
            <a:normAutofit/>
          </a:bodyPr>
          <a:lstStyle/>
          <a:p>
            <a:pPr>
              <a:buFont typeface="Wingdings" pitchFamily="2" charset="2"/>
              <a:buChar char="§"/>
            </a:pPr>
            <a:r>
              <a:rPr lang="en-GB" sz="2000" dirty="0" smtClean="0">
                <a:latin typeface="Times New Roman" pitchFamily="18" charset="0"/>
                <a:cs typeface="Times New Roman" pitchFamily="18" charset="0"/>
              </a:rPr>
              <a:t>The nasal cavity is the air passage.  Mucociliary clearance transports mucus from the cells lining the nose and protects the respiratory tract from damage.</a:t>
            </a:r>
          </a:p>
          <a:p>
            <a:pPr>
              <a:buFont typeface="Wingdings" pitchFamily="2" charset="2"/>
              <a:buChar char="§"/>
            </a:pPr>
            <a:r>
              <a:rPr lang="en-US" sz="2000" dirty="0" smtClean="0">
                <a:latin typeface="Times New Roman" pitchFamily="18" charset="0"/>
                <a:cs typeface="Times New Roman" pitchFamily="18" charset="0"/>
              </a:rPr>
              <a:t>The nasal route is an ideal </a:t>
            </a:r>
            <a:r>
              <a:rPr lang="en-US" sz="2000" dirty="0" smtClean="0">
                <a:solidFill>
                  <a:srgbClr val="FF0000"/>
                </a:solidFill>
                <a:latin typeface="Times New Roman" pitchFamily="18" charset="0"/>
                <a:cs typeface="Times New Roman" pitchFamily="18" charset="0"/>
              </a:rPr>
              <a:t>alternative </a:t>
            </a:r>
            <a:r>
              <a:rPr lang="en-US" sz="2000" dirty="0" smtClean="0">
                <a:latin typeface="Times New Roman" pitchFamily="18" charset="0"/>
                <a:cs typeface="Times New Roman" pitchFamily="18" charset="0"/>
              </a:rPr>
              <a:t>to the parenteral for administering drugs  intended for systemic effect.</a:t>
            </a:r>
          </a:p>
          <a:p>
            <a:pPr>
              <a:buFont typeface="Wingdings" pitchFamily="2" charset="2"/>
              <a:buChar char="§"/>
            </a:pPr>
            <a:r>
              <a:rPr lang="en-US" sz="2000" dirty="0" smtClean="0">
                <a:latin typeface="Times New Roman" pitchFamily="18" charset="0"/>
                <a:cs typeface="Times New Roman" pitchFamily="18" charset="0"/>
              </a:rPr>
              <a:t>Besides </a:t>
            </a:r>
            <a:r>
              <a:rPr lang="en-US" sz="2000" dirty="0" smtClean="0">
                <a:solidFill>
                  <a:srgbClr val="FF0000"/>
                </a:solidFill>
                <a:latin typeface="Times New Roman" pitchFamily="18" charset="0"/>
                <a:cs typeface="Times New Roman" pitchFamily="18" charset="0"/>
              </a:rPr>
              <a:t>avoidance of hepatic first pass  elimination</a:t>
            </a:r>
            <a:r>
              <a:rPr lang="en-US" sz="2000" dirty="0" smtClean="0">
                <a:latin typeface="Times New Roman" pitchFamily="18" charset="0"/>
                <a:cs typeface="Times New Roman" pitchFamily="18" charset="0"/>
              </a:rPr>
              <a:t>, the rate and extent of </a:t>
            </a:r>
            <a:r>
              <a:rPr lang="en-US" sz="2000" dirty="0" smtClean="0">
                <a:solidFill>
                  <a:srgbClr val="FF0000"/>
                </a:solidFill>
                <a:latin typeface="Times New Roman" pitchFamily="18" charset="0"/>
                <a:cs typeface="Times New Roman" pitchFamily="18" charset="0"/>
              </a:rPr>
              <a:t>absorption</a:t>
            </a:r>
            <a:r>
              <a:rPr lang="en-US" sz="2000" dirty="0" smtClean="0">
                <a:latin typeface="Times New Roman" pitchFamily="18" charset="0"/>
                <a:cs typeface="Times New Roman" pitchFamily="18" charset="0"/>
              </a:rPr>
              <a:t> and the plasma concentration </a:t>
            </a:r>
            <a:r>
              <a:rPr lang="en-US" sz="2000" dirty="0" err="1" smtClean="0">
                <a:latin typeface="Times New Roman" pitchFamily="18" charset="0"/>
                <a:cs typeface="Times New Roman" pitchFamily="18" charset="0"/>
              </a:rPr>
              <a:t>Vs</a:t>
            </a:r>
            <a:r>
              <a:rPr lang="en-US" sz="2000" dirty="0" smtClean="0">
                <a:latin typeface="Times New Roman" pitchFamily="18" charset="0"/>
                <a:cs typeface="Times New Roman" pitchFamily="18" charset="0"/>
              </a:rPr>
              <a:t> time profile are relatively comparable to that obtained by I.V medication. </a:t>
            </a:r>
          </a:p>
          <a:p>
            <a:pPr>
              <a:buFont typeface="Wingdings" pitchFamily="2" charset="2"/>
              <a:buChar char="§"/>
            </a:pPr>
            <a:r>
              <a:rPr lang="en-US" sz="2000" dirty="0" smtClean="0">
                <a:latin typeface="Times New Roman" pitchFamily="18" charset="0"/>
                <a:cs typeface="Times New Roman" pitchFamily="18" charset="0"/>
              </a:rPr>
              <a:t>Nasal membranes are characterized by existence of a </a:t>
            </a:r>
            <a:r>
              <a:rPr lang="en-US" sz="2000" dirty="0" smtClean="0">
                <a:solidFill>
                  <a:srgbClr val="FF0000"/>
                </a:solidFill>
                <a:latin typeface="Times New Roman" pitchFamily="18" charset="0"/>
                <a:cs typeface="Times New Roman" pitchFamily="18" charset="0"/>
              </a:rPr>
              <a:t>highly rich vasculature </a:t>
            </a:r>
            <a:r>
              <a:rPr lang="en-US" sz="2000" dirty="0" smtClean="0">
                <a:latin typeface="Times New Roman" pitchFamily="18" charset="0"/>
                <a:cs typeface="Times New Roman" pitchFamily="18" charset="0"/>
              </a:rPr>
              <a:t>and a </a:t>
            </a:r>
            <a:r>
              <a:rPr lang="en-US" sz="2000" dirty="0" smtClean="0">
                <a:solidFill>
                  <a:srgbClr val="FF0000"/>
                </a:solidFill>
                <a:latin typeface="Times New Roman" pitchFamily="18" charset="0"/>
                <a:cs typeface="Times New Roman" pitchFamily="18" charset="0"/>
              </a:rPr>
              <a:t>highly permeable </a:t>
            </a:r>
            <a:r>
              <a:rPr lang="en-US" sz="2000" dirty="0" smtClean="0">
                <a:latin typeface="Times New Roman" pitchFamily="18" charset="0"/>
                <a:cs typeface="Times New Roman" pitchFamily="18" charset="0"/>
              </a:rPr>
              <a:t>structure for absorption.</a:t>
            </a:r>
          </a:p>
          <a:p>
            <a:pPr>
              <a:buFont typeface="Wingdings" pitchFamily="2" charset="2"/>
              <a:buChar char="§"/>
            </a:pPr>
            <a:r>
              <a:rPr lang="en-US" sz="2000" dirty="0" smtClean="0">
                <a:latin typeface="Times New Roman" pitchFamily="18" charset="0"/>
                <a:cs typeface="Times New Roman" pitchFamily="18" charset="0"/>
              </a:rPr>
              <a:t>There are some factors, which could potentially influence the efficacy of nasal absorption of drugs such as </a:t>
            </a:r>
            <a:r>
              <a:rPr lang="en-US" sz="2000" dirty="0" smtClean="0">
                <a:solidFill>
                  <a:srgbClr val="FF0000"/>
                </a:solidFill>
                <a:latin typeface="Times New Roman" pitchFamily="18" charset="0"/>
                <a:cs typeface="Times New Roman" pitchFamily="18" charset="0"/>
              </a:rPr>
              <a:t>method and technique of administration</a:t>
            </a:r>
            <a:r>
              <a:rPr lang="en-US" sz="2000" dirty="0" smtClean="0">
                <a:latin typeface="Times New Roman" pitchFamily="18" charset="0"/>
                <a:cs typeface="Times New Roman" pitchFamily="18" charset="0"/>
              </a:rPr>
              <a:t>, the </a:t>
            </a:r>
            <a:r>
              <a:rPr lang="en-US" sz="2000" dirty="0" smtClean="0">
                <a:solidFill>
                  <a:srgbClr val="FF0000"/>
                </a:solidFill>
                <a:latin typeface="Times New Roman" pitchFamily="18" charset="0"/>
                <a:cs typeface="Times New Roman" pitchFamily="18" charset="0"/>
              </a:rPr>
              <a:t>site of deposition and rate of clearance</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Chien</a:t>
            </a:r>
            <a:r>
              <a:rPr lang="en-US" sz="2000" dirty="0" smtClean="0">
                <a:latin typeface="Times New Roman" pitchFamily="18" charset="0"/>
                <a:cs typeface="Times New Roman" pitchFamily="18" charset="0"/>
              </a:rPr>
              <a:t> et al., 1994)</a:t>
            </a:r>
          </a:p>
          <a:p>
            <a:pPr marL="0" indent="0">
              <a:buNone/>
            </a:pP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endParaRPr lang="en-US" sz="2000" dirty="0">
              <a:latin typeface="Times New Roman" pitchFamily="18" charset="0"/>
              <a:cs typeface="Times New Roman" pitchFamily="18" charset="0"/>
            </a:endParaRPr>
          </a:p>
        </p:txBody>
      </p:sp>
      <p:pic>
        <p:nvPicPr>
          <p:cNvPr id="4" name="Picture 7" descr="untitled"/>
          <p:cNvPicPr>
            <a:picLocks noChangeAspect="1" noChangeArrowheads="1"/>
          </p:cNvPicPr>
          <p:nvPr/>
        </p:nvPicPr>
        <p:blipFill>
          <a:blip r:embed="rId3" cstate="print"/>
          <a:srcRect/>
          <a:stretch>
            <a:fillRect/>
          </a:stretch>
        </p:blipFill>
        <p:spPr bwMode="auto">
          <a:xfrm>
            <a:off x="6209675" y="4876800"/>
            <a:ext cx="2590800" cy="1857375"/>
          </a:xfrm>
          <a:prstGeom prst="rect">
            <a:avLst/>
          </a:prstGeom>
          <a:noFill/>
          <a:ln w="9525">
            <a:noFill/>
            <a:miter lim="800000"/>
            <a:headEnd/>
            <a:tailEnd/>
          </a:ln>
        </p:spPr>
      </p:pic>
    </p:spTree>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4525963"/>
          </a:xfrm>
        </p:spPr>
        <p:txBody>
          <a:bodyPr>
            <a:normAutofit/>
          </a:bodyPr>
          <a:lstStyle/>
          <a:p>
            <a:pPr marL="0" indent="0">
              <a:buNone/>
            </a:pPr>
            <a:r>
              <a:rPr lang="en-US" sz="2000" dirty="0">
                <a:latin typeface="Times New Roman" pitchFamily="18" charset="0"/>
                <a:cs typeface="Times New Roman" pitchFamily="18" charset="0"/>
              </a:rPr>
              <a:t>Commonly used polymers are:</a:t>
            </a:r>
          </a:p>
          <a:p>
            <a:pPr>
              <a:buFont typeface="Wingdings" pitchFamily="2" charset="2"/>
              <a:buChar char="§"/>
            </a:pPr>
            <a:r>
              <a:rPr lang="en-US" sz="2000" dirty="0" smtClean="0">
                <a:solidFill>
                  <a:srgbClr val="FF0000"/>
                </a:solidFill>
                <a:latin typeface="Times New Roman" pitchFamily="18" charset="0"/>
                <a:cs typeface="Times New Roman" pitchFamily="18" charset="0"/>
              </a:rPr>
              <a:t>chitosan </a:t>
            </a:r>
            <a:r>
              <a:rPr lang="en-US" sz="2000" dirty="0">
                <a:solidFill>
                  <a:srgbClr val="FF0000"/>
                </a:solidFill>
                <a:latin typeface="Times New Roman" pitchFamily="18" charset="0"/>
                <a:cs typeface="Times New Roman" pitchFamily="18" charset="0"/>
              </a:rPr>
              <a:t>glutamate</a:t>
            </a:r>
          </a:p>
          <a:p>
            <a:pPr>
              <a:buFont typeface="Wingdings" pitchFamily="2" charset="2"/>
              <a:buChar char="§"/>
            </a:pPr>
            <a:r>
              <a:rPr lang="en-US" sz="2000" dirty="0" smtClean="0">
                <a:solidFill>
                  <a:srgbClr val="FF0000"/>
                </a:solidFill>
                <a:latin typeface="Times New Roman" pitchFamily="18" charset="0"/>
                <a:cs typeface="Times New Roman" pitchFamily="18" charset="0"/>
              </a:rPr>
              <a:t>Methyl cellulose (3%) </a:t>
            </a:r>
            <a:r>
              <a:rPr lang="en-US" sz="2000" dirty="0" smtClean="0">
                <a:latin typeface="Times New Roman" pitchFamily="18" charset="0"/>
                <a:cs typeface="Times New Roman" pitchFamily="18" charset="0"/>
              </a:rPr>
              <a:t>gel gave the longest nasal residence time.</a:t>
            </a:r>
          </a:p>
          <a:p>
            <a:pPr>
              <a:buFont typeface="Wingdings" pitchFamily="2" charset="2"/>
              <a:buChar char="§"/>
            </a:pPr>
            <a:r>
              <a:rPr lang="en-US" sz="2000" dirty="0" err="1" smtClean="0">
                <a:latin typeface="Times New Roman" pitchFamily="18" charset="0"/>
                <a:cs typeface="Times New Roman" pitchFamily="18" charset="0"/>
              </a:rPr>
              <a:t>Carbopol</a:t>
            </a:r>
            <a:r>
              <a:rPr lang="en-US" sz="2000" dirty="0" smtClean="0">
                <a:latin typeface="Times New Roman" pitchFamily="18" charset="0"/>
                <a:cs typeface="Times New Roman" pitchFamily="18" charset="0"/>
              </a:rPr>
              <a:t> 934P (0.2%)aqueous gel was the least effective.</a:t>
            </a:r>
            <a:endParaRPr lang="en-US" sz="2000" dirty="0">
              <a:latin typeface="Times New Roman" pitchFamily="18" charset="0"/>
              <a:cs typeface="Times New Roman" pitchFamily="18" charset="0"/>
            </a:endParaRPr>
          </a:p>
          <a:p>
            <a:pPr>
              <a:buFont typeface="Wingdings" pitchFamily="2" charset="2"/>
              <a:buChar char="§"/>
            </a:pPr>
            <a:r>
              <a:rPr lang="en-US" sz="2000" dirty="0" smtClean="0">
                <a:latin typeface="Times New Roman" pitchFamily="18" charset="0"/>
                <a:cs typeface="Times New Roman" pitchFamily="18" charset="0"/>
              </a:rPr>
              <a:t>semi </a:t>
            </a:r>
            <a:r>
              <a:rPr lang="en-US" sz="2000" dirty="0">
                <a:latin typeface="Times New Roman" pitchFamily="18" charset="0"/>
                <a:cs typeface="Times New Roman" pitchFamily="18" charset="0"/>
              </a:rPr>
              <a:t>crystalline cellulose</a:t>
            </a:r>
          </a:p>
          <a:p>
            <a:pPr>
              <a:buFont typeface="Wingdings" pitchFamily="2" charset="2"/>
              <a:buChar char="§"/>
            </a:pPr>
            <a:r>
              <a:rPr lang="en-US" sz="2000" dirty="0">
                <a:solidFill>
                  <a:srgbClr val="FF0000"/>
                </a:solidFill>
                <a:latin typeface="Times New Roman" pitchFamily="18" charset="0"/>
                <a:cs typeface="Times New Roman" pitchFamily="18" charset="0"/>
              </a:rPr>
              <a:t> P</a:t>
            </a:r>
            <a:r>
              <a:rPr lang="en-US" sz="2000" dirty="0" smtClean="0">
                <a:solidFill>
                  <a:srgbClr val="FF0000"/>
                </a:solidFill>
                <a:latin typeface="Times New Roman" pitchFamily="18" charset="0"/>
                <a:cs typeface="Times New Roman" pitchFamily="18" charset="0"/>
              </a:rPr>
              <a:t>ectin</a:t>
            </a:r>
            <a:endParaRPr lang="en-US" sz="2000" dirty="0">
              <a:solidFill>
                <a:srgbClr val="FF0000"/>
              </a:solidFill>
              <a:latin typeface="Times New Roman" pitchFamily="18" charset="0"/>
              <a:cs typeface="Times New Roman" pitchFamily="18" charset="0"/>
            </a:endParaRPr>
          </a:p>
          <a:p>
            <a:pPr>
              <a:buFont typeface="Wingdings" pitchFamily="2" charset="2"/>
              <a:buChar char="§"/>
            </a:pPr>
            <a:r>
              <a:rPr lang="en-US" sz="2000" dirty="0">
                <a:latin typeface="Times New Roman" pitchFamily="18" charset="0"/>
                <a:cs typeface="Times New Roman" pitchFamily="18" charset="0"/>
              </a:rPr>
              <a:t> H</a:t>
            </a:r>
            <a:r>
              <a:rPr lang="en-US" sz="2000" dirty="0" smtClean="0">
                <a:latin typeface="Times New Roman" pitchFamily="18" charset="0"/>
                <a:cs typeface="Times New Roman" pitchFamily="18" charset="0"/>
              </a:rPr>
              <a:t>ydroxy </a:t>
            </a:r>
            <a:r>
              <a:rPr lang="en-US" sz="2000" dirty="0">
                <a:latin typeface="Times New Roman" pitchFamily="18" charset="0"/>
                <a:cs typeface="Times New Roman" pitchFamily="18" charset="0"/>
              </a:rPr>
              <a:t>ethyl starch</a:t>
            </a:r>
          </a:p>
          <a:p>
            <a:pPr>
              <a:buFont typeface="Wingdings" pitchFamily="2" charset="2"/>
              <a:buChar char="§"/>
            </a:pPr>
            <a:r>
              <a:rPr lang="en-US" sz="2000" dirty="0">
                <a:latin typeface="Times New Roman" pitchFamily="18" charset="0"/>
                <a:cs typeface="Times New Roman" pitchFamily="18" charset="0"/>
              </a:rPr>
              <a:t> </a:t>
            </a:r>
            <a:r>
              <a:rPr lang="en-US" sz="2000" dirty="0">
                <a:solidFill>
                  <a:srgbClr val="FF0000"/>
                </a:solidFill>
                <a:latin typeface="Times New Roman" pitchFamily="18" charset="0"/>
                <a:cs typeface="Times New Roman" pitchFamily="18" charset="0"/>
              </a:rPr>
              <a:t>A</a:t>
            </a:r>
            <a:r>
              <a:rPr lang="en-US" sz="2000" dirty="0" smtClean="0">
                <a:solidFill>
                  <a:srgbClr val="FF0000"/>
                </a:solidFill>
                <a:latin typeface="Times New Roman" pitchFamily="18" charset="0"/>
                <a:cs typeface="Times New Roman" pitchFamily="18" charset="0"/>
              </a:rPr>
              <a:t>lginic </a:t>
            </a:r>
            <a:r>
              <a:rPr lang="en-US" sz="2000" dirty="0">
                <a:solidFill>
                  <a:srgbClr val="FF0000"/>
                </a:solidFill>
                <a:latin typeface="Times New Roman" pitchFamily="18" charset="0"/>
                <a:cs typeface="Times New Roman" pitchFamily="18" charset="0"/>
              </a:rPr>
              <a:t>acid</a:t>
            </a:r>
          </a:p>
          <a:p>
            <a:pPr>
              <a:buFont typeface="Wingdings" pitchFamily="2" charset="2"/>
              <a:buChar char="§"/>
            </a:pPr>
            <a:r>
              <a:rPr lang="en-US" sz="2000" dirty="0">
                <a:latin typeface="Times New Roman" pitchFamily="18" charset="0"/>
                <a:cs typeface="Times New Roman" pitchFamily="18" charset="0"/>
              </a:rPr>
              <a:t> </a:t>
            </a:r>
            <a:r>
              <a:rPr lang="en-US" sz="2000" dirty="0">
                <a:solidFill>
                  <a:srgbClr val="FF0000"/>
                </a:solidFill>
                <a:latin typeface="Times New Roman" pitchFamily="18" charset="0"/>
                <a:cs typeface="Times New Roman" pitchFamily="18" charset="0"/>
              </a:rPr>
              <a:t>S</a:t>
            </a:r>
            <a:r>
              <a:rPr lang="en-US" sz="2000" dirty="0" smtClean="0">
                <a:solidFill>
                  <a:srgbClr val="FF0000"/>
                </a:solidFill>
                <a:latin typeface="Times New Roman" pitchFamily="18" charset="0"/>
                <a:cs typeface="Times New Roman" pitchFamily="18" charset="0"/>
              </a:rPr>
              <a:t>efadex G25</a:t>
            </a:r>
          </a:p>
          <a:p>
            <a:pPr>
              <a:buFont typeface="Wingdings" pitchFamily="2" charset="2"/>
              <a:buChar char="§"/>
            </a:pPr>
            <a:endParaRPr lang="en-US" sz="2000" dirty="0">
              <a:latin typeface="Times New Roman" pitchFamily="18" charset="0"/>
              <a:cs typeface="Times New Roman" pitchFamily="18" charset="0"/>
            </a:endParaRPr>
          </a:p>
          <a:p>
            <a:pPr>
              <a:buFont typeface="Wingdings" pitchFamily="2" charset="2"/>
              <a:buChar char="§"/>
            </a:pPr>
            <a:r>
              <a:rPr lang="en-US" sz="2000" dirty="0" smtClean="0">
                <a:latin typeface="Times New Roman" pitchFamily="18" charset="0"/>
                <a:cs typeface="Times New Roman" pitchFamily="18" charset="0"/>
              </a:rPr>
              <a:t>The highest </a:t>
            </a:r>
            <a:r>
              <a:rPr lang="en-US" sz="2000" dirty="0" smtClean="0">
                <a:solidFill>
                  <a:srgbClr val="FF0000"/>
                </a:solidFill>
                <a:latin typeface="Times New Roman" pitchFamily="18" charset="0"/>
                <a:cs typeface="Times New Roman" pitchFamily="18" charset="0"/>
              </a:rPr>
              <a:t>peptide drug </a:t>
            </a:r>
            <a:r>
              <a:rPr lang="en-US" sz="2000" dirty="0" smtClean="0">
                <a:latin typeface="Times New Roman" pitchFamily="18" charset="0"/>
                <a:cs typeface="Times New Roman" pitchFamily="18" charset="0"/>
              </a:rPr>
              <a:t>bioavailability was found after coadministration of  </a:t>
            </a:r>
            <a:r>
              <a:rPr lang="en-US" sz="2000" dirty="0" smtClean="0">
                <a:solidFill>
                  <a:srgbClr val="FF0000"/>
                </a:solidFill>
                <a:latin typeface="Times New Roman" pitchFamily="18" charset="0"/>
                <a:cs typeface="Times New Roman" pitchFamily="18" charset="0"/>
              </a:rPr>
              <a:t>alginic acid and sefadex G25 powders.(4.1 &amp; 5.56% respectively)</a:t>
            </a:r>
          </a:p>
          <a:p>
            <a:pPr>
              <a:buFont typeface="Wingdings" pitchFamily="2" charset="2"/>
              <a:buChar char="§"/>
            </a:pPr>
            <a:endParaRPr lang="en-IN" sz="2000" dirty="0"/>
          </a:p>
        </p:txBody>
      </p:sp>
    </p:spTree>
    <p:extLst>
      <p:ext uri="{BB962C8B-B14F-4D97-AF65-F5344CB8AC3E}">
        <p14:creationId xmlns="" xmlns:p14="http://schemas.microsoft.com/office/powerpoint/2010/main" val="1757417782"/>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382000" cy="715962"/>
          </a:xfrm>
        </p:spPr>
        <p:txBody>
          <a:bodyPr>
            <a:noAutofit/>
          </a:bodyPr>
          <a:lstStyle/>
          <a:p>
            <a:pPr>
              <a:lnSpc>
                <a:spcPct val="90000"/>
              </a:lnSpc>
              <a:defRPr/>
            </a:pPr>
            <a:r>
              <a:rPr lang="en-GB" sz="3600" dirty="0" smtClean="0"/>
              <a:t/>
            </a:r>
            <a:br>
              <a:rPr lang="en-GB" sz="3600" dirty="0" smtClean="0"/>
            </a:br>
            <a:r>
              <a:rPr lang="en-GB" sz="2800" b="1" dirty="0" smtClean="0">
                <a:latin typeface="Times New Roman" pitchFamily="18" charset="0"/>
              </a:rPr>
              <a:t>Vaginal </a:t>
            </a:r>
            <a:r>
              <a:rPr lang="en-US" sz="2800" b="1" dirty="0" smtClean="0">
                <a:latin typeface="Times New Roman" pitchFamily="18" charset="0"/>
                <a:cs typeface="Times New Roman" pitchFamily="18" charset="0"/>
              </a:rPr>
              <a:t>Drug Delivery </a:t>
            </a:r>
            <a:r>
              <a:rPr lang="en-GB" sz="2800" b="1" i="1" dirty="0" smtClean="0">
                <a:latin typeface="Times New Roman" pitchFamily="18" charset="0"/>
              </a:rPr>
              <a:t/>
            </a:r>
            <a:br>
              <a:rPr lang="en-GB" sz="2800" b="1" i="1" dirty="0" smtClean="0">
                <a:latin typeface="Times New Roman" pitchFamily="18" charset="0"/>
              </a:rPr>
            </a:br>
            <a:endParaRPr lang="en-US" sz="3600" b="1" dirty="0"/>
          </a:p>
        </p:txBody>
      </p:sp>
      <p:sp>
        <p:nvSpPr>
          <p:cNvPr id="3" name="Content Placeholder 2"/>
          <p:cNvSpPr>
            <a:spLocks noGrp="1"/>
          </p:cNvSpPr>
          <p:nvPr>
            <p:ph idx="1"/>
          </p:nvPr>
        </p:nvSpPr>
        <p:spPr>
          <a:xfrm>
            <a:off x="304800" y="990600"/>
            <a:ext cx="8534400" cy="8284344"/>
          </a:xfrm>
        </p:spPr>
        <p:txBody>
          <a:bodyPr/>
          <a:lstStyle/>
          <a:p>
            <a:pPr algn="just">
              <a:lnSpc>
                <a:spcPct val="90000"/>
              </a:lnSpc>
              <a:buNone/>
              <a:defRPr/>
            </a:pPr>
            <a:r>
              <a:rPr lang="en-GB" sz="2200" dirty="0" smtClean="0">
                <a:latin typeface="Times New Roman" pitchFamily="18" charset="0"/>
                <a:cs typeface="Times New Roman" pitchFamily="18" charset="0"/>
              </a:rPr>
              <a:t>     It is a muscular tube lined with mucous membrane which is covered with a layer of stratified squamous epithelium with an underlying layer of connective tissue .</a:t>
            </a:r>
          </a:p>
          <a:p>
            <a:pPr algn="just">
              <a:buNone/>
            </a:pPr>
            <a:r>
              <a:rPr lang="en-GB" i="1" dirty="0" smtClean="0">
                <a:latin typeface="Times New Roman" pitchFamily="18" charset="0"/>
              </a:rPr>
              <a:t>  </a:t>
            </a:r>
            <a:r>
              <a:rPr lang="en-GB" dirty="0" smtClean="0">
                <a:latin typeface="Times New Roman" pitchFamily="18" charset="0"/>
              </a:rPr>
              <a:t>Formulation used are:</a:t>
            </a:r>
          </a:p>
          <a:p>
            <a:pPr algn="just">
              <a:buNone/>
            </a:pPr>
            <a:endParaRPr lang="en-US" dirty="0">
              <a:latin typeface="Times New Roman" pitchFamily="18" charset="0"/>
              <a:cs typeface="Times New Roman" pitchFamily="18" charset="0"/>
            </a:endParaRPr>
          </a:p>
        </p:txBody>
      </p:sp>
      <p:sp>
        <p:nvSpPr>
          <p:cNvPr id="66" name="Rectangle 1091"/>
          <p:cNvSpPr>
            <a:spLocks noChangeArrowheads="1"/>
          </p:cNvSpPr>
          <p:nvPr/>
        </p:nvSpPr>
        <p:spPr bwMode="auto">
          <a:xfrm flipV="1">
            <a:off x="3060700" y="6324600"/>
            <a:ext cx="1709738" cy="120650"/>
          </a:xfrm>
          <a:prstGeom prst="rect">
            <a:avLst/>
          </a:prstGeom>
          <a:noFill/>
          <a:ln w="9525">
            <a:noFill/>
            <a:miter lim="800000"/>
            <a:headEnd/>
            <a:tailEnd/>
          </a:ln>
        </p:spPr>
        <p:txBody>
          <a:bodyPr rot="10800000"/>
          <a:lstStyle/>
          <a:p>
            <a:pPr>
              <a:spcBef>
                <a:spcPct val="20000"/>
              </a:spcBef>
            </a:pPr>
            <a:endParaRPr lang="en-GB" sz="1600">
              <a:latin typeface="Arial" charset="0"/>
            </a:endParaRPr>
          </a:p>
        </p:txBody>
      </p:sp>
      <p:sp>
        <p:nvSpPr>
          <p:cNvPr id="67" name="Rectangle 1094"/>
          <p:cNvSpPr>
            <a:spLocks noChangeArrowheads="1"/>
          </p:cNvSpPr>
          <p:nvPr/>
        </p:nvSpPr>
        <p:spPr bwMode="auto">
          <a:xfrm>
            <a:off x="4770438" y="5522913"/>
            <a:ext cx="182562" cy="922337"/>
          </a:xfrm>
          <a:prstGeom prst="rect">
            <a:avLst/>
          </a:prstGeom>
          <a:noFill/>
          <a:ln w="9525">
            <a:noFill/>
            <a:miter lim="800000"/>
            <a:headEnd/>
            <a:tailEnd/>
          </a:ln>
        </p:spPr>
        <p:txBody>
          <a:bodyPr/>
          <a:lstStyle/>
          <a:p>
            <a:pPr>
              <a:spcBef>
                <a:spcPct val="20000"/>
              </a:spcBef>
            </a:pPr>
            <a:endParaRPr lang="en-GB" sz="1600">
              <a:latin typeface="Arial" charset="0"/>
            </a:endParaRPr>
          </a:p>
        </p:txBody>
      </p:sp>
      <p:sp>
        <p:nvSpPr>
          <p:cNvPr id="68" name="Rectangle 1095"/>
          <p:cNvSpPr>
            <a:spLocks noChangeArrowheads="1"/>
          </p:cNvSpPr>
          <p:nvPr/>
        </p:nvSpPr>
        <p:spPr bwMode="auto">
          <a:xfrm>
            <a:off x="3060700" y="5522913"/>
            <a:ext cx="1709738" cy="922337"/>
          </a:xfrm>
          <a:prstGeom prst="rect">
            <a:avLst/>
          </a:prstGeom>
          <a:noFill/>
          <a:ln w="9525">
            <a:noFill/>
            <a:miter lim="800000"/>
            <a:headEnd/>
            <a:tailEnd/>
          </a:ln>
        </p:spPr>
        <p:txBody>
          <a:bodyPr/>
          <a:lstStyle/>
          <a:p>
            <a:pPr>
              <a:spcBef>
                <a:spcPct val="20000"/>
              </a:spcBef>
            </a:pPr>
            <a:r>
              <a:rPr lang="en-GB" sz="1600">
                <a:latin typeface="Arial" charset="0"/>
              </a:rPr>
              <a:t>Carboxymethyl </a:t>
            </a:r>
          </a:p>
          <a:p>
            <a:pPr>
              <a:spcBef>
                <a:spcPct val="20000"/>
              </a:spcBef>
            </a:pPr>
            <a:r>
              <a:rPr lang="en-GB" sz="1600">
                <a:latin typeface="Arial" charset="0"/>
              </a:rPr>
              <a:t>cellulose</a:t>
            </a:r>
          </a:p>
          <a:p>
            <a:pPr>
              <a:spcBef>
                <a:spcPct val="20000"/>
              </a:spcBef>
            </a:pPr>
            <a:endParaRPr lang="en-GB" sz="1600">
              <a:latin typeface="Arial" charset="0"/>
            </a:endParaRPr>
          </a:p>
        </p:txBody>
      </p:sp>
      <p:sp>
        <p:nvSpPr>
          <p:cNvPr id="69" name="Rectangle 1096"/>
          <p:cNvSpPr>
            <a:spLocks noChangeArrowheads="1"/>
          </p:cNvSpPr>
          <p:nvPr/>
        </p:nvSpPr>
        <p:spPr bwMode="auto">
          <a:xfrm>
            <a:off x="1508125" y="5522913"/>
            <a:ext cx="1552575" cy="922337"/>
          </a:xfrm>
          <a:prstGeom prst="rect">
            <a:avLst/>
          </a:prstGeom>
          <a:noFill/>
          <a:ln w="9525">
            <a:noFill/>
            <a:miter lim="800000"/>
            <a:headEnd/>
            <a:tailEnd/>
          </a:ln>
        </p:spPr>
        <p:txBody>
          <a:bodyPr/>
          <a:lstStyle/>
          <a:p>
            <a:pPr>
              <a:spcBef>
                <a:spcPct val="20000"/>
              </a:spcBef>
            </a:pPr>
            <a:r>
              <a:rPr lang="en-GB" sz="1600">
                <a:latin typeface="Arial" charset="0"/>
              </a:rPr>
              <a:t>Spermicidal</a:t>
            </a:r>
          </a:p>
          <a:p>
            <a:pPr>
              <a:spcBef>
                <a:spcPct val="20000"/>
              </a:spcBef>
            </a:pPr>
            <a:r>
              <a:rPr lang="en-GB" sz="1600">
                <a:latin typeface="Arial" charset="0"/>
              </a:rPr>
              <a:t>Contraceptive</a:t>
            </a:r>
          </a:p>
        </p:txBody>
      </p:sp>
      <p:sp>
        <p:nvSpPr>
          <p:cNvPr id="70" name="Rectangle 1097"/>
          <p:cNvSpPr>
            <a:spLocks noChangeArrowheads="1"/>
          </p:cNvSpPr>
          <p:nvPr/>
        </p:nvSpPr>
        <p:spPr bwMode="auto">
          <a:xfrm>
            <a:off x="381000" y="5522913"/>
            <a:ext cx="1127125" cy="922337"/>
          </a:xfrm>
          <a:prstGeom prst="rect">
            <a:avLst/>
          </a:prstGeom>
          <a:noFill/>
          <a:ln w="9525">
            <a:noFill/>
            <a:miter lim="800000"/>
            <a:headEnd/>
            <a:tailEnd/>
          </a:ln>
        </p:spPr>
        <p:txBody>
          <a:bodyPr/>
          <a:lstStyle/>
          <a:p>
            <a:pPr>
              <a:spcBef>
                <a:spcPct val="20000"/>
              </a:spcBef>
            </a:pPr>
            <a:r>
              <a:rPr lang="en-GB" sz="1600">
                <a:latin typeface="Arial" charset="0"/>
              </a:rPr>
              <a:t>Gynol-II</a:t>
            </a:r>
            <a:r>
              <a:rPr lang="en-US" sz="1600">
                <a:latin typeface="Arial" charset="0"/>
                <a:cs typeface="Arial" charset="0"/>
              </a:rPr>
              <a:t>®</a:t>
            </a:r>
          </a:p>
        </p:txBody>
      </p:sp>
      <p:sp>
        <p:nvSpPr>
          <p:cNvPr id="71" name="Rectangle 1098"/>
          <p:cNvSpPr>
            <a:spLocks noChangeArrowheads="1"/>
          </p:cNvSpPr>
          <p:nvPr/>
        </p:nvSpPr>
        <p:spPr bwMode="auto">
          <a:xfrm>
            <a:off x="4770438" y="4649788"/>
            <a:ext cx="182562" cy="873125"/>
          </a:xfrm>
          <a:prstGeom prst="rect">
            <a:avLst/>
          </a:prstGeom>
          <a:noFill/>
          <a:ln w="9525">
            <a:noFill/>
            <a:miter lim="800000"/>
            <a:headEnd/>
            <a:tailEnd/>
          </a:ln>
        </p:spPr>
        <p:txBody>
          <a:bodyPr/>
          <a:lstStyle/>
          <a:p>
            <a:pPr>
              <a:spcBef>
                <a:spcPct val="20000"/>
              </a:spcBef>
            </a:pPr>
            <a:endParaRPr lang="en-GB" sz="1600">
              <a:latin typeface="Arial" charset="0"/>
            </a:endParaRPr>
          </a:p>
        </p:txBody>
      </p:sp>
      <p:sp>
        <p:nvSpPr>
          <p:cNvPr id="72" name="Rectangle 1099"/>
          <p:cNvSpPr>
            <a:spLocks noChangeArrowheads="1"/>
          </p:cNvSpPr>
          <p:nvPr/>
        </p:nvSpPr>
        <p:spPr bwMode="auto">
          <a:xfrm>
            <a:off x="3060700" y="4649788"/>
            <a:ext cx="1709738" cy="873125"/>
          </a:xfrm>
          <a:prstGeom prst="rect">
            <a:avLst/>
          </a:prstGeom>
          <a:noFill/>
          <a:ln w="9525">
            <a:noFill/>
            <a:miter lim="800000"/>
            <a:headEnd/>
            <a:tailEnd/>
          </a:ln>
        </p:spPr>
        <p:txBody>
          <a:bodyPr/>
          <a:lstStyle/>
          <a:p>
            <a:pPr>
              <a:spcBef>
                <a:spcPct val="20000"/>
              </a:spcBef>
            </a:pPr>
            <a:r>
              <a:rPr lang="en-GB" sz="1600">
                <a:latin typeface="Arial" charset="0"/>
              </a:rPr>
              <a:t>Carbomer</a:t>
            </a:r>
          </a:p>
        </p:txBody>
      </p:sp>
      <p:sp>
        <p:nvSpPr>
          <p:cNvPr id="73" name="Rectangle 1100"/>
          <p:cNvSpPr>
            <a:spLocks noChangeArrowheads="1"/>
          </p:cNvSpPr>
          <p:nvPr/>
        </p:nvSpPr>
        <p:spPr bwMode="auto">
          <a:xfrm>
            <a:off x="1508125" y="4649788"/>
            <a:ext cx="1552575" cy="873125"/>
          </a:xfrm>
          <a:prstGeom prst="rect">
            <a:avLst/>
          </a:prstGeom>
          <a:noFill/>
          <a:ln w="9525">
            <a:noFill/>
            <a:miter lim="800000"/>
            <a:headEnd/>
            <a:tailEnd/>
          </a:ln>
        </p:spPr>
        <p:txBody>
          <a:bodyPr/>
          <a:lstStyle/>
          <a:p>
            <a:pPr>
              <a:spcBef>
                <a:spcPct val="20000"/>
              </a:spcBef>
            </a:pPr>
            <a:r>
              <a:rPr lang="en-GB" sz="1600">
                <a:latin typeface="Arial" charset="0"/>
              </a:rPr>
              <a:t>Treatment of bacterial</a:t>
            </a:r>
          </a:p>
          <a:p>
            <a:pPr>
              <a:spcBef>
                <a:spcPct val="20000"/>
              </a:spcBef>
            </a:pPr>
            <a:r>
              <a:rPr lang="en-GB" sz="1600">
                <a:latin typeface="Arial" charset="0"/>
              </a:rPr>
              <a:t>vaginosis</a:t>
            </a:r>
          </a:p>
        </p:txBody>
      </p:sp>
      <p:sp>
        <p:nvSpPr>
          <p:cNvPr id="74" name="Rectangle 1101"/>
          <p:cNvSpPr>
            <a:spLocks noChangeArrowheads="1"/>
          </p:cNvSpPr>
          <p:nvPr/>
        </p:nvSpPr>
        <p:spPr bwMode="auto">
          <a:xfrm>
            <a:off x="381000" y="4649788"/>
            <a:ext cx="1127125" cy="873125"/>
          </a:xfrm>
          <a:prstGeom prst="rect">
            <a:avLst/>
          </a:prstGeom>
          <a:noFill/>
          <a:ln w="9525">
            <a:noFill/>
            <a:miter lim="800000"/>
            <a:headEnd/>
            <a:tailEnd/>
          </a:ln>
          <a:effectLst/>
        </p:spPr>
        <p:txBody>
          <a:bodyPr/>
          <a:lstStyle/>
          <a:p>
            <a:pPr>
              <a:spcBef>
                <a:spcPct val="20000"/>
              </a:spcBef>
              <a:defRPr/>
            </a:pPr>
            <a:r>
              <a:rPr lang="en-US" sz="1600">
                <a:latin typeface="Arial" charset="0"/>
                <a:cs typeface="Arial" charset="0"/>
              </a:rPr>
              <a:t>zidoval</a:t>
            </a:r>
            <a:r>
              <a:rPr lang="en-US" sz="1800" b="1">
                <a:effectLst>
                  <a:outerShdw blurRad="38100" dist="38100" dir="2700000" algn="tl">
                    <a:srgbClr val="C0C0C0"/>
                  </a:outerShdw>
                </a:effectLst>
                <a:latin typeface="Arial" charset="0"/>
                <a:cs typeface="Arial" charset="0"/>
              </a:rPr>
              <a:t>®</a:t>
            </a:r>
          </a:p>
        </p:txBody>
      </p:sp>
      <p:sp>
        <p:nvSpPr>
          <p:cNvPr id="75" name="Rectangle 1102"/>
          <p:cNvSpPr>
            <a:spLocks noChangeArrowheads="1"/>
          </p:cNvSpPr>
          <p:nvPr/>
        </p:nvSpPr>
        <p:spPr bwMode="auto">
          <a:xfrm>
            <a:off x="4770438" y="3825875"/>
            <a:ext cx="182562" cy="823913"/>
          </a:xfrm>
          <a:prstGeom prst="rect">
            <a:avLst/>
          </a:prstGeom>
          <a:noFill/>
          <a:ln w="9525">
            <a:noFill/>
            <a:miter lim="800000"/>
            <a:headEnd/>
            <a:tailEnd/>
          </a:ln>
        </p:spPr>
        <p:txBody>
          <a:bodyPr/>
          <a:lstStyle/>
          <a:p>
            <a:pPr>
              <a:spcBef>
                <a:spcPct val="20000"/>
              </a:spcBef>
            </a:pPr>
            <a:endParaRPr lang="en-GB" sz="1600">
              <a:latin typeface="Arial" charset="0"/>
            </a:endParaRPr>
          </a:p>
        </p:txBody>
      </p:sp>
      <p:sp>
        <p:nvSpPr>
          <p:cNvPr id="76" name="Rectangle 1103"/>
          <p:cNvSpPr>
            <a:spLocks noChangeArrowheads="1"/>
          </p:cNvSpPr>
          <p:nvPr/>
        </p:nvSpPr>
        <p:spPr bwMode="auto">
          <a:xfrm>
            <a:off x="3060700" y="3825875"/>
            <a:ext cx="1709738" cy="823913"/>
          </a:xfrm>
          <a:prstGeom prst="rect">
            <a:avLst/>
          </a:prstGeom>
          <a:noFill/>
          <a:ln w="9525">
            <a:noFill/>
            <a:miter lim="800000"/>
            <a:headEnd/>
            <a:tailEnd/>
          </a:ln>
        </p:spPr>
        <p:txBody>
          <a:bodyPr/>
          <a:lstStyle/>
          <a:p>
            <a:pPr>
              <a:spcBef>
                <a:spcPct val="20000"/>
              </a:spcBef>
            </a:pPr>
            <a:r>
              <a:rPr lang="en-GB" sz="1600">
                <a:latin typeface="Arial" charset="0"/>
              </a:rPr>
              <a:t>Carbomer</a:t>
            </a:r>
          </a:p>
        </p:txBody>
      </p:sp>
      <p:sp>
        <p:nvSpPr>
          <p:cNvPr id="77" name="Rectangle 1104"/>
          <p:cNvSpPr>
            <a:spLocks noChangeArrowheads="1"/>
          </p:cNvSpPr>
          <p:nvPr/>
        </p:nvSpPr>
        <p:spPr bwMode="auto">
          <a:xfrm>
            <a:off x="1508125" y="3825875"/>
            <a:ext cx="1552575" cy="823913"/>
          </a:xfrm>
          <a:prstGeom prst="rect">
            <a:avLst/>
          </a:prstGeom>
          <a:noFill/>
          <a:ln w="9525">
            <a:noFill/>
            <a:miter lim="800000"/>
            <a:headEnd/>
            <a:tailEnd/>
          </a:ln>
        </p:spPr>
        <p:txBody>
          <a:bodyPr/>
          <a:lstStyle/>
          <a:p>
            <a:pPr>
              <a:spcBef>
                <a:spcPct val="20000"/>
              </a:spcBef>
            </a:pPr>
            <a:r>
              <a:rPr lang="en-GB" sz="1600" dirty="0">
                <a:latin typeface="Arial" charset="0"/>
              </a:rPr>
              <a:t>Used for Progesterone deficiency</a:t>
            </a:r>
          </a:p>
        </p:txBody>
      </p:sp>
      <p:sp>
        <p:nvSpPr>
          <p:cNvPr id="78" name="Rectangle 1105"/>
          <p:cNvSpPr>
            <a:spLocks noChangeArrowheads="1"/>
          </p:cNvSpPr>
          <p:nvPr/>
        </p:nvSpPr>
        <p:spPr bwMode="auto">
          <a:xfrm>
            <a:off x="381000" y="3825875"/>
            <a:ext cx="1127125" cy="823913"/>
          </a:xfrm>
          <a:prstGeom prst="rect">
            <a:avLst/>
          </a:prstGeom>
          <a:noFill/>
          <a:ln w="9525">
            <a:noFill/>
            <a:miter lim="800000"/>
            <a:headEnd/>
            <a:tailEnd/>
          </a:ln>
        </p:spPr>
        <p:txBody>
          <a:bodyPr/>
          <a:lstStyle/>
          <a:p>
            <a:pPr>
              <a:spcBef>
                <a:spcPct val="20000"/>
              </a:spcBef>
            </a:pPr>
            <a:r>
              <a:rPr lang="en-GB" sz="1600">
                <a:latin typeface="Arial" charset="0"/>
              </a:rPr>
              <a:t>Crinone</a:t>
            </a:r>
            <a:r>
              <a:rPr lang="en-US" sz="1600">
                <a:latin typeface="Arial" charset="0"/>
                <a:cs typeface="Arial" charset="0"/>
              </a:rPr>
              <a:t>®</a:t>
            </a:r>
          </a:p>
        </p:txBody>
      </p:sp>
      <p:sp>
        <p:nvSpPr>
          <p:cNvPr id="79" name="Rectangle 1106"/>
          <p:cNvSpPr>
            <a:spLocks noChangeArrowheads="1"/>
          </p:cNvSpPr>
          <p:nvPr/>
        </p:nvSpPr>
        <p:spPr bwMode="auto">
          <a:xfrm>
            <a:off x="4770438" y="3246438"/>
            <a:ext cx="182562" cy="579437"/>
          </a:xfrm>
          <a:prstGeom prst="rect">
            <a:avLst/>
          </a:prstGeom>
          <a:noFill/>
          <a:ln w="9525">
            <a:noFill/>
            <a:miter lim="800000"/>
            <a:headEnd/>
            <a:tailEnd/>
          </a:ln>
        </p:spPr>
        <p:txBody>
          <a:bodyPr/>
          <a:lstStyle/>
          <a:p>
            <a:pPr>
              <a:spcBef>
                <a:spcPct val="20000"/>
              </a:spcBef>
            </a:pPr>
            <a:endParaRPr lang="en-GB" sz="1600">
              <a:latin typeface="Arial" charset="0"/>
            </a:endParaRPr>
          </a:p>
        </p:txBody>
      </p:sp>
      <p:sp>
        <p:nvSpPr>
          <p:cNvPr id="80" name="Rectangle 1107"/>
          <p:cNvSpPr>
            <a:spLocks noChangeArrowheads="1"/>
          </p:cNvSpPr>
          <p:nvPr/>
        </p:nvSpPr>
        <p:spPr bwMode="auto">
          <a:xfrm>
            <a:off x="3060700" y="3246438"/>
            <a:ext cx="1709738" cy="579437"/>
          </a:xfrm>
          <a:prstGeom prst="rect">
            <a:avLst/>
          </a:prstGeom>
          <a:noFill/>
          <a:ln w="9525">
            <a:noFill/>
            <a:miter lim="800000"/>
            <a:headEnd/>
            <a:tailEnd/>
          </a:ln>
        </p:spPr>
        <p:txBody>
          <a:bodyPr/>
          <a:lstStyle/>
          <a:p>
            <a:pPr>
              <a:spcBef>
                <a:spcPct val="20000"/>
              </a:spcBef>
            </a:pPr>
            <a:r>
              <a:rPr lang="en-GB" sz="1600">
                <a:latin typeface="Arial" charset="0"/>
              </a:rPr>
              <a:t>Acacia, Tragacanth</a:t>
            </a:r>
          </a:p>
        </p:txBody>
      </p:sp>
      <p:sp>
        <p:nvSpPr>
          <p:cNvPr id="81" name="Rectangle 1108"/>
          <p:cNvSpPr>
            <a:spLocks noChangeArrowheads="1"/>
          </p:cNvSpPr>
          <p:nvPr/>
        </p:nvSpPr>
        <p:spPr bwMode="auto">
          <a:xfrm>
            <a:off x="1508125" y="3246438"/>
            <a:ext cx="1552575" cy="579437"/>
          </a:xfrm>
          <a:prstGeom prst="rect">
            <a:avLst/>
          </a:prstGeom>
          <a:noFill/>
          <a:ln w="9525">
            <a:noFill/>
            <a:miter lim="800000"/>
            <a:headEnd/>
            <a:tailEnd/>
          </a:ln>
        </p:spPr>
        <p:txBody>
          <a:bodyPr/>
          <a:lstStyle/>
          <a:p>
            <a:pPr>
              <a:spcBef>
                <a:spcPct val="20000"/>
              </a:spcBef>
            </a:pPr>
            <a:r>
              <a:rPr lang="en-GB" sz="1600">
                <a:latin typeface="Arial" charset="0"/>
              </a:rPr>
              <a:t>Maintains vaginal acidity</a:t>
            </a:r>
          </a:p>
        </p:txBody>
      </p:sp>
      <p:sp>
        <p:nvSpPr>
          <p:cNvPr id="82" name="Rectangle 1109"/>
          <p:cNvSpPr>
            <a:spLocks noChangeArrowheads="1"/>
          </p:cNvSpPr>
          <p:nvPr/>
        </p:nvSpPr>
        <p:spPr bwMode="auto">
          <a:xfrm>
            <a:off x="381000" y="3246438"/>
            <a:ext cx="1127125" cy="579437"/>
          </a:xfrm>
          <a:prstGeom prst="rect">
            <a:avLst/>
          </a:prstGeom>
          <a:noFill/>
          <a:ln w="9525">
            <a:noFill/>
            <a:miter lim="800000"/>
            <a:headEnd/>
            <a:tailEnd/>
          </a:ln>
        </p:spPr>
        <p:txBody>
          <a:bodyPr/>
          <a:lstStyle/>
          <a:p>
            <a:pPr>
              <a:spcBef>
                <a:spcPct val="20000"/>
              </a:spcBef>
            </a:pPr>
            <a:r>
              <a:rPr lang="en-GB" sz="1600">
                <a:latin typeface="Arial" charset="0"/>
              </a:rPr>
              <a:t>Aci-Jel</a:t>
            </a:r>
            <a:r>
              <a:rPr lang="en-US" sz="1600">
                <a:latin typeface="Arial" charset="0"/>
                <a:cs typeface="Arial" charset="0"/>
              </a:rPr>
              <a:t>®</a:t>
            </a:r>
          </a:p>
        </p:txBody>
      </p:sp>
      <p:sp>
        <p:nvSpPr>
          <p:cNvPr id="83" name="Rectangle 1110"/>
          <p:cNvSpPr>
            <a:spLocks noChangeArrowheads="1"/>
          </p:cNvSpPr>
          <p:nvPr/>
        </p:nvSpPr>
        <p:spPr bwMode="auto">
          <a:xfrm>
            <a:off x="4770438" y="2667000"/>
            <a:ext cx="182562" cy="579438"/>
          </a:xfrm>
          <a:prstGeom prst="rect">
            <a:avLst/>
          </a:prstGeom>
          <a:noFill/>
          <a:ln w="9525">
            <a:noFill/>
            <a:miter lim="800000"/>
            <a:headEnd/>
            <a:tailEnd/>
          </a:ln>
          <a:effectLst/>
        </p:spPr>
        <p:txBody>
          <a:bodyPr/>
          <a:lstStyle/>
          <a:p>
            <a:pPr>
              <a:spcBef>
                <a:spcPct val="20000"/>
              </a:spcBef>
              <a:defRPr/>
            </a:pPr>
            <a:endParaRPr lang="en-GB" sz="1600" b="1">
              <a:solidFill>
                <a:schemeClr val="hlink"/>
              </a:solidFill>
              <a:effectLst>
                <a:outerShdw blurRad="38100" dist="38100" dir="2700000" algn="tl">
                  <a:srgbClr val="C0C0C0"/>
                </a:outerShdw>
              </a:effectLst>
              <a:latin typeface="Arial" charset="0"/>
            </a:endParaRPr>
          </a:p>
        </p:txBody>
      </p:sp>
      <p:sp>
        <p:nvSpPr>
          <p:cNvPr id="84" name="Rectangle 1111"/>
          <p:cNvSpPr>
            <a:spLocks noChangeArrowheads="1"/>
          </p:cNvSpPr>
          <p:nvPr/>
        </p:nvSpPr>
        <p:spPr bwMode="auto">
          <a:xfrm>
            <a:off x="3060700" y="2667000"/>
            <a:ext cx="1709738" cy="579438"/>
          </a:xfrm>
          <a:prstGeom prst="rect">
            <a:avLst/>
          </a:prstGeom>
          <a:noFill/>
          <a:ln w="9525">
            <a:noFill/>
            <a:miter lim="800000"/>
            <a:headEnd/>
            <a:tailEnd/>
          </a:ln>
          <a:effectLst/>
        </p:spPr>
        <p:txBody>
          <a:bodyPr/>
          <a:lstStyle/>
          <a:p>
            <a:pPr>
              <a:spcBef>
                <a:spcPct val="20000"/>
              </a:spcBef>
              <a:defRPr/>
            </a:pPr>
            <a:r>
              <a:rPr lang="en-GB" sz="1600" b="1" dirty="0">
                <a:solidFill>
                  <a:schemeClr val="hlink"/>
                </a:solidFill>
                <a:effectLst>
                  <a:outerShdw blurRad="38100" dist="38100" dir="2700000" algn="tl">
                    <a:srgbClr val="C0C0C0"/>
                  </a:outerShdw>
                </a:effectLst>
                <a:latin typeface="Arial" charset="0"/>
              </a:rPr>
              <a:t>Mucoadhesive Agent</a:t>
            </a:r>
          </a:p>
        </p:txBody>
      </p:sp>
      <p:sp>
        <p:nvSpPr>
          <p:cNvPr id="85" name="Rectangle 1112"/>
          <p:cNvSpPr>
            <a:spLocks noChangeArrowheads="1"/>
          </p:cNvSpPr>
          <p:nvPr/>
        </p:nvSpPr>
        <p:spPr bwMode="auto">
          <a:xfrm>
            <a:off x="1508125" y="2667000"/>
            <a:ext cx="1552575" cy="579438"/>
          </a:xfrm>
          <a:prstGeom prst="rect">
            <a:avLst/>
          </a:prstGeom>
          <a:noFill/>
          <a:ln w="9525">
            <a:noFill/>
            <a:miter lim="800000"/>
            <a:headEnd/>
            <a:tailEnd/>
          </a:ln>
          <a:effectLst/>
        </p:spPr>
        <p:txBody>
          <a:bodyPr/>
          <a:lstStyle/>
          <a:p>
            <a:pPr>
              <a:spcBef>
                <a:spcPct val="20000"/>
              </a:spcBef>
              <a:defRPr/>
            </a:pPr>
            <a:r>
              <a:rPr lang="en-GB" sz="1600" b="1">
                <a:solidFill>
                  <a:schemeClr val="hlink"/>
                </a:solidFill>
                <a:effectLst>
                  <a:outerShdw blurRad="38100" dist="38100" dir="2700000" algn="tl">
                    <a:srgbClr val="C0C0C0"/>
                  </a:outerShdw>
                </a:effectLst>
                <a:latin typeface="Arial" charset="0"/>
              </a:rPr>
              <a:t>Function of Product</a:t>
            </a:r>
          </a:p>
        </p:txBody>
      </p:sp>
      <p:sp>
        <p:nvSpPr>
          <p:cNvPr id="86" name="Rectangle 1113"/>
          <p:cNvSpPr>
            <a:spLocks noChangeArrowheads="1"/>
          </p:cNvSpPr>
          <p:nvPr/>
        </p:nvSpPr>
        <p:spPr bwMode="auto">
          <a:xfrm>
            <a:off x="381000" y="2667000"/>
            <a:ext cx="1127125" cy="579438"/>
          </a:xfrm>
          <a:prstGeom prst="rect">
            <a:avLst/>
          </a:prstGeom>
          <a:noFill/>
          <a:ln w="9525">
            <a:noFill/>
            <a:miter lim="800000"/>
            <a:headEnd/>
            <a:tailEnd/>
          </a:ln>
          <a:effectLst/>
        </p:spPr>
        <p:txBody>
          <a:bodyPr/>
          <a:lstStyle/>
          <a:p>
            <a:pPr>
              <a:spcBef>
                <a:spcPct val="20000"/>
              </a:spcBef>
              <a:defRPr/>
            </a:pPr>
            <a:r>
              <a:rPr lang="en-GB" sz="1600" b="1" dirty="0">
                <a:solidFill>
                  <a:schemeClr val="hlink"/>
                </a:solidFill>
                <a:effectLst>
                  <a:outerShdw blurRad="38100" dist="38100" dir="2700000" algn="tl">
                    <a:srgbClr val="C0C0C0"/>
                  </a:outerShdw>
                </a:effectLst>
                <a:latin typeface="Arial" charset="0"/>
              </a:rPr>
              <a:t>Product</a:t>
            </a:r>
          </a:p>
        </p:txBody>
      </p:sp>
      <p:sp>
        <p:nvSpPr>
          <p:cNvPr id="87" name="Line 1114"/>
          <p:cNvSpPr>
            <a:spLocks noChangeShapeType="1"/>
          </p:cNvSpPr>
          <p:nvPr/>
        </p:nvSpPr>
        <p:spPr bwMode="auto">
          <a:xfrm>
            <a:off x="323528" y="2708920"/>
            <a:ext cx="4419600" cy="0"/>
          </a:xfrm>
          <a:prstGeom prst="line">
            <a:avLst/>
          </a:prstGeom>
          <a:noFill/>
          <a:ln w="28575" cap="sq">
            <a:solidFill>
              <a:schemeClr val="tx1"/>
            </a:solidFill>
            <a:round/>
            <a:headEnd/>
            <a:tailEnd/>
          </a:ln>
        </p:spPr>
        <p:txBody>
          <a:bodyPr/>
          <a:lstStyle/>
          <a:p>
            <a:endParaRPr lang="en-US"/>
          </a:p>
        </p:txBody>
      </p:sp>
      <p:sp>
        <p:nvSpPr>
          <p:cNvPr id="88" name="Line 1115"/>
          <p:cNvSpPr>
            <a:spLocks noChangeShapeType="1"/>
          </p:cNvSpPr>
          <p:nvPr/>
        </p:nvSpPr>
        <p:spPr bwMode="auto">
          <a:xfrm>
            <a:off x="381000" y="3276600"/>
            <a:ext cx="4419600" cy="0"/>
          </a:xfrm>
          <a:prstGeom prst="line">
            <a:avLst/>
          </a:prstGeom>
          <a:noFill/>
          <a:ln w="12700">
            <a:solidFill>
              <a:schemeClr val="tx1"/>
            </a:solidFill>
            <a:round/>
            <a:headEnd/>
            <a:tailEnd/>
          </a:ln>
        </p:spPr>
        <p:txBody>
          <a:bodyPr/>
          <a:lstStyle/>
          <a:p>
            <a:endParaRPr lang="en-US"/>
          </a:p>
        </p:txBody>
      </p:sp>
      <p:sp>
        <p:nvSpPr>
          <p:cNvPr id="89" name="Line 1116"/>
          <p:cNvSpPr>
            <a:spLocks noChangeShapeType="1"/>
          </p:cNvSpPr>
          <p:nvPr/>
        </p:nvSpPr>
        <p:spPr bwMode="auto">
          <a:xfrm>
            <a:off x="381000" y="3886200"/>
            <a:ext cx="4495800" cy="0"/>
          </a:xfrm>
          <a:prstGeom prst="line">
            <a:avLst/>
          </a:prstGeom>
          <a:noFill/>
          <a:ln w="12700">
            <a:solidFill>
              <a:schemeClr val="tx1"/>
            </a:solidFill>
            <a:round/>
            <a:headEnd/>
            <a:tailEnd/>
          </a:ln>
        </p:spPr>
        <p:txBody>
          <a:bodyPr/>
          <a:lstStyle/>
          <a:p>
            <a:endParaRPr lang="en-US"/>
          </a:p>
        </p:txBody>
      </p:sp>
      <p:sp>
        <p:nvSpPr>
          <p:cNvPr id="90" name="Line 1117"/>
          <p:cNvSpPr>
            <a:spLocks noChangeShapeType="1"/>
          </p:cNvSpPr>
          <p:nvPr/>
        </p:nvSpPr>
        <p:spPr bwMode="auto">
          <a:xfrm flipV="1">
            <a:off x="381000" y="4648200"/>
            <a:ext cx="4419600" cy="1588"/>
          </a:xfrm>
          <a:prstGeom prst="line">
            <a:avLst/>
          </a:prstGeom>
          <a:noFill/>
          <a:ln w="12700">
            <a:solidFill>
              <a:schemeClr val="tx1"/>
            </a:solidFill>
            <a:round/>
            <a:headEnd/>
            <a:tailEnd/>
          </a:ln>
        </p:spPr>
        <p:txBody>
          <a:bodyPr/>
          <a:lstStyle/>
          <a:p>
            <a:endParaRPr lang="en-US"/>
          </a:p>
        </p:txBody>
      </p:sp>
      <p:sp>
        <p:nvSpPr>
          <p:cNvPr id="91" name="Line 1118"/>
          <p:cNvSpPr>
            <a:spLocks noChangeShapeType="1"/>
          </p:cNvSpPr>
          <p:nvPr/>
        </p:nvSpPr>
        <p:spPr bwMode="auto">
          <a:xfrm flipV="1">
            <a:off x="381000" y="5486400"/>
            <a:ext cx="4419600" cy="0"/>
          </a:xfrm>
          <a:prstGeom prst="line">
            <a:avLst/>
          </a:prstGeom>
          <a:noFill/>
          <a:ln w="12700">
            <a:solidFill>
              <a:schemeClr val="tx1"/>
            </a:solidFill>
            <a:round/>
            <a:headEnd/>
            <a:tailEnd/>
          </a:ln>
        </p:spPr>
        <p:txBody>
          <a:bodyPr/>
          <a:lstStyle/>
          <a:p>
            <a:endParaRPr lang="en-US"/>
          </a:p>
        </p:txBody>
      </p:sp>
      <p:sp>
        <p:nvSpPr>
          <p:cNvPr id="92" name="Line 1119"/>
          <p:cNvSpPr>
            <a:spLocks noChangeShapeType="1"/>
          </p:cNvSpPr>
          <p:nvPr/>
        </p:nvSpPr>
        <p:spPr bwMode="auto">
          <a:xfrm flipV="1">
            <a:off x="304800" y="6400800"/>
            <a:ext cx="4495800" cy="0"/>
          </a:xfrm>
          <a:prstGeom prst="line">
            <a:avLst/>
          </a:prstGeom>
          <a:noFill/>
          <a:ln w="12700">
            <a:solidFill>
              <a:schemeClr val="tx1"/>
            </a:solidFill>
            <a:round/>
            <a:headEnd/>
            <a:tailEnd/>
          </a:ln>
        </p:spPr>
        <p:txBody>
          <a:bodyPr/>
          <a:lstStyle/>
          <a:p>
            <a:endParaRPr lang="en-US"/>
          </a:p>
        </p:txBody>
      </p:sp>
      <p:sp>
        <p:nvSpPr>
          <p:cNvPr id="93" name="Line 1121"/>
          <p:cNvSpPr>
            <a:spLocks noChangeShapeType="1"/>
          </p:cNvSpPr>
          <p:nvPr/>
        </p:nvSpPr>
        <p:spPr bwMode="auto">
          <a:xfrm>
            <a:off x="381000" y="2667000"/>
            <a:ext cx="0" cy="3733800"/>
          </a:xfrm>
          <a:prstGeom prst="line">
            <a:avLst/>
          </a:prstGeom>
          <a:noFill/>
          <a:ln w="28575" cap="sq">
            <a:solidFill>
              <a:schemeClr val="tx1"/>
            </a:solidFill>
            <a:round/>
            <a:headEnd/>
            <a:tailEnd/>
          </a:ln>
        </p:spPr>
        <p:txBody>
          <a:bodyPr/>
          <a:lstStyle/>
          <a:p>
            <a:endParaRPr lang="en-US"/>
          </a:p>
        </p:txBody>
      </p:sp>
      <p:sp>
        <p:nvSpPr>
          <p:cNvPr id="94" name="Line 1122"/>
          <p:cNvSpPr>
            <a:spLocks noChangeShapeType="1"/>
          </p:cNvSpPr>
          <p:nvPr/>
        </p:nvSpPr>
        <p:spPr bwMode="auto">
          <a:xfrm flipH="1">
            <a:off x="1447800" y="2667000"/>
            <a:ext cx="0" cy="3810000"/>
          </a:xfrm>
          <a:prstGeom prst="line">
            <a:avLst/>
          </a:prstGeom>
          <a:noFill/>
          <a:ln w="12700">
            <a:solidFill>
              <a:schemeClr val="tx1"/>
            </a:solidFill>
            <a:round/>
            <a:headEnd/>
            <a:tailEnd/>
          </a:ln>
        </p:spPr>
        <p:txBody>
          <a:bodyPr/>
          <a:lstStyle/>
          <a:p>
            <a:endParaRPr lang="en-US"/>
          </a:p>
        </p:txBody>
      </p:sp>
      <p:sp>
        <p:nvSpPr>
          <p:cNvPr id="95" name="Line 1123"/>
          <p:cNvSpPr>
            <a:spLocks noChangeShapeType="1"/>
          </p:cNvSpPr>
          <p:nvPr/>
        </p:nvSpPr>
        <p:spPr bwMode="auto">
          <a:xfrm flipH="1">
            <a:off x="3048000" y="2667000"/>
            <a:ext cx="0" cy="3810000"/>
          </a:xfrm>
          <a:prstGeom prst="line">
            <a:avLst/>
          </a:prstGeom>
          <a:noFill/>
          <a:ln w="12700">
            <a:solidFill>
              <a:schemeClr val="tx1"/>
            </a:solidFill>
            <a:round/>
            <a:headEnd/>
            <a:tailEnd/>
          </a:ln>
        </p:spPr>
        <p:txBody>
          <a:bodyPr/>
          <a:lstStyle/>
          <a:p>
            <a:endParaRPr lang="en-US"/>
          </a:p>
        </p:txBody>
      </p:sp>
      <p:sp>
        <p:nvSpPr>
          <p:cNvPr id="96" name="Line 1124"/>
          <p:cNvSpPr>
            <a:spLocks noChangeShapeType="1"/>
          </p:cNvSpPr>
          <p:nvPr/>
        </p:nvSpPr>
        <p:spPr bwMode="auto">
          <a:xfrm>
            <a:off x="4800600" y="2667000"/>
            <a:ext cx="0" cy="3810000"/>
          </a:xfrm>
          <a:prstGeom prst="line">
            <a:avLst/>
          </a:prstGeom>
          <a:noFill/>
          <a:ln w="12700">
            <a:solidFill>
              <a:schemeClr val="tx1"/>
            </a:solidFill>
            <a:round/>
            <a:headEnd/>
            <a:tailEnd/>
          </a:ln>
        </p:spPr>
        <p:txBody>
          <a:bodyPr/>
          <a:lstStyle/>
          <a:p>
            <a:endParaRPr lang="en-US"/>
          </a:p>
        </p:txBody>
      </p:sp>
      <p:pic>
        <p:nvPicPr>
          <p:cNvPr id="99" name="Picture 1140" descr="WCMScluriFV-iuCH"/>
          <p:cNvPicPr>
            <a:picLocks noChangeAspect="1" noChangeArrowheads="1"/>
          </p:cNvPicPr>
          <p:nvPr/>
        </p:nvPicPr>
        <p:blipFill>
          <a:blip r:embed="rId3" cstate="print"/>
          <a:srcRect/>
          <a:stretch>
            <a:fillRect/>
          </a:stretch>
        </p:blipFill>
        <p:spPr bwMode="auto">
          <a:xfrm>
            <a:off x="5105400" y="2012155"/>
            <a:ext cx="3733800" cy="1813719"/>
          </a:xfrm>
          <a:prstGeom prst="rect">
            <a:avLst/>
          </a:prstGeom>
          <a:noFill/>
          <a:ln w="9525">
            <a:noFill/>
            <a:miter lim="800000"/>
            <a:headEnd/>
            <a:tailEnd/>
          </a:ln>
        </p:spPr>
      </p:pic>
    </p:spTree>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99"/>
                                        </p:tgtEl>
                                        <p:attrNameLst>
                                          <p:attrName>style.visibility</p:attrName>
                                        </p:attrNameLst>
                                      </p:cBhvr>
                                      <p:to>
                                        <p:strVal val="visible"/>
                                      </p:to>
                                    </p:set>
                                    <p:animEffect transition="in" filter="randombar(horizontal)">
                                      <p:cBhvr>
                                        <p:cTn id="7" dur="5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4191000"/>
          </a:xfrm>
        </p:spPr>
        <p:txBody>
          <a:bodyPr>
            <a:normAutofit/>
          </a:bodyPr>
          <a:lstStyle/>
          <a:p>
            <a:pPr>
              <a:buFont typeface="Wingdings" pitchFamily="2" charset="2"/>
              <a:buChar char="§"/>
            </a:pPr>
            <a:r>
              <a:rPr lang="en-US" sz="2000" dirty="0" smtClean="0"/>
              <a:t>The vaginal route is suitable for the local application and absorption of therapeutics like </a:t>
            </a:r>
            <a:r>
              <a:rPr lang="en-US" sz="2000" dirty="0" smtClean="0">
                <a:solidFill>
                  <a:srgbClr val="FF0000"/>
                </a:solidFill>
              </a:rPr>
              <a:t>estrogens</a:t>
            </a:r>
            <a:r>
              <a:rPr lang="en-US" sz="2000" dirty="0" smtClean="0"/>
              <a:t> for </a:t>
            </a:r>
            <a:r>
              <a:rPr lang="en-US" sz="2000" dirty="0" smtClean="0">
                <a:solidFill>
                  <a:srgbClr val="FF0000"/>
                </a:solidFill>
              </a:rPr>
              <a:t>hormone replacement therapy </a:t>
            </a:r>
            <a:r>
              <a:rPr lang="en-US" sz="2000" dirty="0" smtClean="0"/>
              <a:t>or </a:t>
            </a:r>
            <a:r>
              <a:rPr lang="en-US" sz="2000" dirty="0" smtClean="0">
                <a:solidFill>
                  <a:srgbClr val="FF0000"/>
                </a:solidFill>
              </a:rPr>
              <a:t>contraception</a:t>
            </a:r>
            <a:r>
              <a:rPr lang="en-US" sz="2000" dirty="0" smtClean="0"/>
              <a:t>.</a:t>
            </a:r>
          </a:p>
          <a:p>
            <a:pPr>
              <a:buFont typeface="Wingdings" pitchFamily="2" charset="2"/>
              <a:buChar char="§"/>
            </a:pPr>
            <a:r>
              <a:rPr lang="en-US" sz="2000" dirty="0" smtClean="0">
                <a:solidFill>
                  <a:srgbClr val="FF0000"/>
                </a:solidFill>
              </a:rPr>
              <a:t>Systemic absorption of peptide drugs </a:t>
            </a:r>
            <a:r>
              <a:rPr lang="en-US" sz="2000" dirty="0" smtClean="0"/>
              <a:t>such as </a:t>
            </a:r>
            <a:r>
              <a:rPr lang="en-US" sz="2000" dirty="0" smtClean="0">
                <a:solidFill>
                  <a:srgbClr val="FF0000"/>
                </a:solidFill>
              </a:rPr>
              <a:t>LHRH agonist </a:t>
            </a:r>
            <a:r>
              <a:rPr lang="en-US" sz="2000" dirty="0" smtClean="0"/>
              <a:t>and </a:t>
            </a:r>
            <a:r>
              <a:rPr lang="en-US" sz="2000" dirty="0" smtClean="0">
                <a:solidFill>
                  <a:srgbClr val="FF0000"/>
                </a:solidFill>
              </a:rPr>
              <a:t>calcitonin </a:t>
            </a:r>
            <a:r>
              <a:rPr lang="en-US" sz="2000" dirty="0" smtClean="0"/>
              <a:t>can also be achieved.</a:t>
            </a:r>
          </a:p>
          <a:p>
            <a:pPr>
              <a:buFont typeface="Wingdings" pitchFamily="2" charset="2"/>
              <a:buChar char="§"/>
            </a:pPr>
            <a:r>
              <a:rPr lang="en-US" sz="2000" dirty="0" smtClean="0"/>
              <a:t>Mucoadhesive gel formulation </a:t>
            </a:r>
            <a:r>
              <a:rPr lang="en-US" sz="2000" dirty="0" smtClean="0">
                <a:solidFill>
                  <a:srgbClr val="FF0000"/>
                </a:solidFill>
              </a:rPr>
              <a:t>polycarbophi</a:t>
            </a:r>
            <a:r>
              <a:rPr lang="en-US" sz="2000" dirty="0" smtClean="0"/>
              <a:t>l have been reported to remain </a:t>
            </a:r>
            <a:r>
              <a:rPr lang="en-US" sz="2000" dirty="0" smtClean="0">
                <a:solidFill>
                  <a:srgbClr val="FF0000"/>
                </a:solidFill>
              </a:rPr>
              <a:t>3-4 days </a:t>
            </a:r>
            <a:r>
              <a:rPr lang="en-US" sz="2000" dirty="0" smtClean="0"/>
              <a:t>at the vaginal tissue, providing an excellent vehicle for the delivery of </a:t>
            </a:r>
            <a:r>
              <a:rPr lang="en-US" sz="2000" dirty="0" smtClean="0">
                <a:solidFill>
                  <a:srgbClr val="FF0000"/>
                </a:solidFill>
              </a:rPr>
              <a:t>progesterone</a:t>
            </a:r>
            <a:r>
              <a:rPr lang="en-US" sz="2000" dirty="0" smtClean="0"/>
              <a:t> and </a:t>
            </a:r>
            <a:r>
              <a:rPr lang="en-US" sz="2000" dirty="0" smtClean="0">
                <a:solidFill>
                  <a:srgbClr val="FF0000"/>
                </a:solidFill>
              </a:rPr>
              <a:t>non-oxynol-9.</a:t>
            </a:r>
          </a:p>
          <a:p>
            <a:pPr>
              <a:buFont typeface="Wingdings" pitchFamily="2" charset="2"/>
              <a:buChar char="§"/>
            </a:pPr>
            <a:r>
              <a:rPr lang="en-US" sz="2000" dirty="0" smtClean="0"/>
              <a:t>Commonly used polymers are:</a:t>
            </a:r>
          </a:p>
          <a:p>
            <a:pPr marL="0" indent="0">
              <a:buNone/>
            </a:pPr>
            <a:r>
              <a:rPr lang="en-US" sz="2000" dirty="0" smtClean="0"/>
              <a:t>         the </a:t>
            </a:r>
            <a:r>
              <a:rPr lang="en-US" sz="2000" dirty="0" smtClean="0">
                <a:solidFill>
                  <a:srgbClr val="FF0000"/>
                </a:solidFill>
              </a:rPr>
              <a:t>benzyl ester of hyaluronic aci</a:t>
            </a:r>
            <a:r>
              <a:rPr lang="en-US" sz="2000" dirty="0" smtClean="0"/>
              <a:t>d(HYAFF 11) &amp; </a:t>
            </a:r>
            <a:r>
              <a:rPr lang="en-US" sz="2000" dirty="0" smtClean="0">
                <a:solidFill>
                  <a:srgbClr val="FF0000"/>
                </a:solidFill>
              </a:rPr>
              <a:t>salmon calcitonin</a:t>
            </a:r>
            <a:endParaRPr lang="en-IN" sz="2000" dirty="0">
              <a:solidFill>
                <a:srgbClr val="FF0000"/>
              </a:solidFill>
            </a:endParaRPr>
          </a:p>
        </p:txBody>
      </p:sp>
    </p:spTree>
    <p:extLst>
      <p:ext uri="{BB962C8B-B14F-4D97-AF65-F5344CB8AC3E}">
        <p14:creationId xmlns="" xmlns:p14="http://schemas.microsoft.com/office/powerpoint/2010/main" val="2257332726"/>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457200"/>
            <a:ext cx="8839200" cy="3886200"/>
          </a:xfrm>
        </p:spPr>
        <p:txBody>
          <a:bodyPr>
            <a:noAutofit/>
          </a:bodyPr>
          <a:lstStyle/>
          <a:p>
            <a:pPr algn="l">
              <a:lnSpc>
                <a:spcPct val="90000"/>
              </a:lnSpc>
              <a:spcBef>
                <a:spcPct val="50000"/>
              </a:spcBef>
              <a:defRPr/>
            </a:pPr>
            <a:r>
              <a:rPr lang="en-GB" sz="3200" b="1" dirty="0" smtClean="0">
                <a:latin typeface="Times New Roman" pitchFamily="18" charset="0"/>
                <a:cs typeface="Times New Roman" pitchFamily="18" charset="0"/>
              </a:rPr>
              <a:t>                    Rectal </a:t>
            </a:r>
            <a:r>
              <a:rPr lang="en-US" sz="3200" b="1" dirty="0" smtClean="0">
                <a:latin typeface="Times New Roman" pitchFamily="18" charset="0"/>
                <a:cs typeface="Times New Roman" pitchFamily="18" charset="0"/>
              </a:rPr>
              <a:t>Drug Delivery</a:t>
            </a:r>
            <a:br>
              <a:rPr lang="en-US" sz="3200" b="1" dirty="0" smtClean="0">
                <a:latin typeface="Times New Roman" pitchFamily="18" charset="0"/>
                <a:cs typeface="Times New Roman" pitchFamily="18" charset="0"/>
              </a:rPr>
            </a:br>
            <a:r>
              <a:rPr lang="en-GB" sz="2200" dirty="0" smtClean="0">
                <a:latin typeface="Times New Roman" pitchFamily="18" charset="0"/>
                <a:cs typeface="Times New Roman" pitchFamily="18" charset="0"/>
              </a:rPr>
              <a:t/>
            </a:r>
            <a:br>
              <a:rPr lang="en-GB" sz="2200" dirty="0" smtClean="0">
                <a:latin typeface="Times New Roman" pitchFamily="18" charset="0"/>
                <a:cs typeface="Times New Roman" pitchFamily="18" charset="0"/>
              </a:rPr>
            </a:br>
            <a:r>
              <a:rPr lang="en-GB" sz="2000" dirty="0" smtClean="0">
                <a:latin typeface="Times New Roman" pitchFamily="18" charset="0"/>
                <a:cs typeface="Times New Roman" pitchFamily="18" charset="0"/>
              </a:rPr>
              <a:t>Rectum is an important route of administration for drugs that have </a:t>
            </a:r>
            <a:r>
              <a:rPr lang="en-GB" sz="2000" dirty="0" smtClean="0">
                <a:solidFill>
                  <a:srgbClr val="FF0000"/>
                </a:solidFill>
                <a:latin typeface="Times New Roman" pitchFamily="18" charset="0"/>
                <a:cs typeface="Times New Roman" pitchFamily="18" charset="0"/>
              </a:rPr>
              <a:t>severe GI side effects </a:t>
            </a:r>
            <a:r>
              <a:rPr lang="en-GB" sz="2000" dirty="0" smtClean="0">
                <a:latin typeface="Times New Roman" pitchFamily="18" charset="0"/>
                <a:cs typeface="Times New Roman" pitchFamily="18" charset="0"/>
              </a:rPr>
              <a:t>and it is also suitable for patients who cannot take medicines via the oral route such as </a:t>
            </a:r>
            <a:r>
              <a:rPr lang="en-GB" sz="2000" dirty="0" smtClean="0">
                <a:solidFill>
                  <a:srgbClr val="FF0000"/>
                </a:solidFill>
                <a:latin typeface="Times New Roman" pitchFamily="18" charset="0"/>
                <a:cs typeface="Times New Roman" pitchFamily="18" charset="0"/>
              </a:rPr>
              <a:t>unconscious patients and infants.</a:t>
            </a:r>
            <a:r>
              <a:rPr lang="en-GB" sz="2000" dirty="0" smtClean="0">
                <a:latin typeface="Times New Roman" pitchFamily="18" charset="0"/>
                <a:cs typeface="Times New Roman" pitchFamily="18" charset="0"/>
              </a:rPr>
              <a:t/>
            </a:r>
            <a:br>
              <a:rPr lang="en-GB" sz="2000" dirty="0" smtClean="0">
                <a:latin typeface="Times New Roman" pitchFamily="18" charset="0"/>
                <a:cs typeface="Times New Roman" pitchFamily="18" charset="0"/>
              </a:rPr>
            </a:br>
            <a:r>
              <a:rPr lang="en-GB" sz="2000" dirty="0" smtClean="0">
                <a:latin typeface="Times New Roman" pitchFamily="18" charset="0"/>
                <a:cs typeface="Times New Roman" pitchFamily="18" charset="0"/>
              </a:rPr>
              <a:t/>
            </a:r>
            <a:br>
              <a:rPr lang="en-GB" sz="2000" dirty="0" smtClean="0">
                <a:latin typeface="Times New Roman" pitchFamily="18" charset="0"/>
                <a:cs typeface="Times New Roman" pitchFamily="18" charset="0"/>
              </a:rPr>
            </a:br>
            <a:r>
              <a:rPr lang="en-GB" sz="2000" dirty="0" smtClean="0">
                <a:latin typeface="Times New Roman" pitchFamily="18" charset="0"/>
                <a:cs typeface="Times New Roman" pitchFamily="18" charset="0"/>
              </a:rPr>
              <a:t> Rectal absorption is primarily a </a:t>
            </a:r>
            <a:r>
              <a:rPr lang="en-GB" sz="2000" dirty="0" smtClean="0">
                <a:solidFill>
                  <a:srgbClr val="FF0000"/>
                </a:solidFill>
                <a:latin typeface="Times New Roman" pitchFamily="18" charset="0"/>
                <a:cs typeface="Times New Roman" pitchFamily="18" charset="0"/>
              </a:rPr>
              <a:t>simple diffusion </a:t>
            </a:r>
            <a:r>
              <a:rPr lang="en-GB" sz="2000" dirty="0" smtClean="0">
                <a:latin typeface="Times New Roman" pitchFamily="18" charset="0"/>
                <a:cs typeface="Times New Roman" pitchFamily="18" charset="0"/>
              </a:rPr>
              <a:t>process through the </a:t>
            </a:r>
            <a:r>
              <a:rPr lang="en-GB" sz="2000" dirty="0" smtClean="0">
                <a:solidFill>
                  <a:srgbClr val="FF0000"/>
                </a:solidFill>
                <a:latin typeface="Times New Roman" pitchFamily="18" charset="0"/>
                <a:cs typeface="Times New Roman" pitchFamily="18" charset="0"/>
              </a:rPr>
              <a:t>lipid membrane. </a:t>
            </a:r>
            <a:br>
              <a:rPr lang="en-GB" sz="2000" dirty="0" smtClean="0">
                <a:solidFill>
                  <a:srgbClr val="FF0000"/>
                </a:solidFill>
                <a:latin typeface="Times New Roman" pitchFamily="18" charset="0"/>
                <a:cs typeface="Times New Roman" pitchFamily="18" charset="0"/>
              </a:rPr>
            </a:br>
            <a:r>
              <a:rPr lang="en-GB" sz="2000" dirty="0" smtClean="0">
                <a:latin typeface="Times New Roman" pitchFamily="18" charset="0"/>
                <a:cs typeface="Times New Roman" pitchFamily="18" charset="0"/>
              </a:rPr>
              <a:t/>
            </a:r>
            <a:br>
              <a:rPr lang="en-GB" sz="2000" dirty="0" smtClean="0">
                <a:latin typeface="Times New Roman" pitchFamily="18" charset="0"/>
                <a:cs typeface="Times New Roman" pitchFamily="18" charset="0"/>
              </a:rPr>
            </a:br>
            <a:r>
              <a:rPr lang="en-GB" sz="2000" dirty="0" smtClean="0">
                <a:latin typeface="Times New Roman" pitchFamily="18" charset="0"/>
                <a:cs typeface="Times New Roman" pitchFamily="18" charset="0"/>
              </a:rPr>
              <a:t>The drugs absorbed from the rectum </a:t>
            </a:r>
            <a:r>
              <a:rPr lang="en-GB" sz="2000" dirty="0" smtClean="0">
                <a:solidFill>
                  <a:srgbClr val="FF0000"/>
                </a:solidFill>
                <a:latin typeface="Times New Roman" pitchFamily="18" charset="0"/>
                <a:cs typeface="Times New Roman" pitchFamily="18" charset="0"/>
              </a:rPr>
              <a:t>can escape breakdown by hepatic enzymes. </a:t>
            </a:r>
            <a:r>
              <a:rPr lang="en-GB" sz="2200" dirty="0" smtClean="0">
                <a:solidFill>
                  <a:srgbClr val="FF0000"/>
                </a:solidFill>
                <a:latin typeface="Times New Roman" pitchFamily="18" charset="0"/>
                <a:cs typeface="Times New Roman" pitchFamily="18" charset="0"/>
              </a:rPr>
              <a:t/>
            </a:r>
            <a:br>
              <a:rPr lang="en-GB" sz="2200" dirty="0" smtClean="0">
                <a:solidFill>
                  <a:srgbClr val="FF0000"/>
                </a:solidFill>
                <a:latin typeface="Times New Roman" pitchFamily="18" charset="0"/>
                <a:cs typeface="Times New Roman" pitchFamily="18" charset="0"/>
              </a:rPr>
            </a:br>
            <a:r>
              <a:rPr lang="en-GB" sz="2200" dirty="0" smtClean="0">
                <a:latin typeface="Times New Roman" pitchFamily="18" charset="0"/>
                <a:cs typeface="Times New Roman" pitchFamily="18" charset="0"/>
              </a:rPr>
              <a:t/>
            </a:r>
            <a:br>
              <a:rPr lang="en-GB" sz="2200" dirty="0" smtClean="0">
                <a:latin typeface="Times New Roman" pitchFamily="18" charset="0"/>
                <a:cs typeface="Times New Roman" pitchFamily="18" charset="0"/>
              </a:rPr>
            </a:br>
            <a:endParaRPr lang="en-GB" sz="2200" dirty="0" smtClean="0">
              <a:latin typeface="Times New Roman" pitchFamily="18" charset="0"/>
              <a:cs typeface="Times New Roman" pitchFamily="18" charset="0"/>
            </a:endParaRPr>
          </a:p>
        </p:txBody>
      </p:sp>
      <p:pic>
        <p:nvPicPr>
          <p:cNvPr id="3" name="Picture 5" descr="rectum300x300"/>
          <p:cNvPicPr>
            <a:picLocks noChangeAspect="1" noChangeArrowheads="1"/>
          </p:cNvPicPr>
          <p:nvPr/>
        </p:nvPicPr>
        <p:blipFill>
          <a:blip r:embed="rId3" cstate="print"/>
          <a:srcRect/>
          <a:stretch>
            <a:fillRect/>
          </a:stretch>
        </p:blipFill>
        <p:spPr bwMode="auto">
          <a:xfrm>
            <a:off x="2133600" y="3581400"/>
            <a:ext cx="4800600" cy="2866292"/>
          </a:xfrm>
          <a:prstGeom prst="rect">
            <a:avLst/>
          </a:prstGeom>
          <a:noFill/>
          <a:ln w="9525">
            <a:noFill/>
            <a:miter lim="800000"/>
            <a:headEnd/>
            <a:tailEnd/>
          </a:ln>
        </p:spPr>
      </p:pic>
    </p:spTree>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8" descr="anacal_200"/>
          <p:cNvPicPr>
            <a:picLocks noChangeAspect="1" noChangeArrowheads="1"/>
          </p:cNvPicPr>
          <p:nvPr/>
        </p:nvPicPr>
        <p:blipFill>
          <a:blip r:embed="rId2" cstate="print">
            <a:lum bright="-12000"/>
          </a:blip>
          <a:srcRect/>
          <a:stretch>
            <a:fillRect/>
          </a:stretch>
        </p:blipFill>
        <p:spPr bwMode="auto">
          <a:xfrm>
            <a:off x="381000" y="3628292"/>
            <a:ext cx="2590800" cy="2057400"/>
          </a:xfrm>
          <a:prstGeom prst="rect">
            <a:avLst/>
          </a:prstGeom>
          <a:noFill/>
          <a:ln w="9525">
            <a:noFill/>
            <a:miter lim="800000"/>
            <a:headEnd/>
            <a:tailEnd/>
          </a:ln>
        </p:spPr>
      </p:pic>
      <p:pic>
        <p:nvPicPr>
          <p:cNvPr id="4" name="Picture 9" descr="GermoloidsOintmt"/>
          <p:cNvPicPr>
            <a:picLocks noChangeAspect="1" noChangeArrowheads="1"/>
          </p:cNvPicPr>
          <p:nvPr/>
        </p:nvPicPr>
        <p:blipFill>
          <a:blip r:embed="rId3" cstate="print"/>
          <a:srcRect t="27333" b="24779"/>
          <a:stretch>
            <a:fillRect/>
          </a:stretch>
        </p:blipFill>
        <p:spPr bwMode="auto">
          <a:xfrm>
            <a:off x="3276600" y="3628292"/>
            <a:ext cx="2667000" cy="1333500"/>
          </a:xfrm>
          <a:prstGeom prst="rect">
            <a:avLst/>
          </a:prstGeom>
          <a:noFill/>
          <a:ln w="9525">
            <a:noFill/>
            <a:miter lim="800000"/>
            <a:headEnd/>
            <a:tailEnd/>
          </a:ln>
        </p:spPr>
      </p:pic>
      <p:sp>
        <p:nvSpPr>
          <p:cNvPr id="2" name="Rectangle 1"/>
          <p:cNvSpPr/>
          <p:nvPr/>
        </p:nvSpPr>
        <p:spPr>
          <a:xfrm>
            <a:off x="290286" y="838200"/>
            <a:ext cx="8305800" cy="2862322"/>
          </a:xfrm>
          <a:prstGeom prst="rect">
            <a:avLst/>
          </a:prstGeom>
        </p:spPr>
        <p:txBody>
          <a:bodyPr wrap="square">
            <a:spAutoFit/>
          </a:bodyPr>
          <a:lstStyle/>
          <a:p>
            <a:r>
              <a:rPr lang="en-GB" sz="2400" b="1" dirty="0" smtClean="0">
                <a:latin typeface="Times New Roman" pitchFamily="18" charset="0"/>
              </a:rPr>
              <a:t>Examples:</a:t>
            </a:r>
            <a:r>
              <a:rPr lang="en-GB" b="1" i="1" u="sng" dirty="0">
                <a:latin typeface="Times New Roman" pitchFamily="18" charset="0"/>
              </a:rPr>
              <a:t/>
            </a:r>
            <a:br>
              <a:rPr lang="en-GB" b="1" i="1" u="sng" dirty="0">
                <a:latin typeface="Times New Roman" pitchFamily="18" charset="0"/>
              </a:rPr>
            </a:br>
            <a:endParaRPr lang="en-GB" b="1" i="1" u="sng" dirty="0" smtClean="0">
              <a:latin typeface="Times New Roman" pitchFamily="18" charset="0"/>
            </a:endParaRPr>
          </a:p>
          <a:p>
            <a:r>
              <a:rPr lang="en-GB" sz="2000" dirty="0" smtClean="0">
                <a:latin typeface="Times New Roman" pitchFamily="18" charset="0"/>
                <a:cs typeface="Times New Roman" pitchFamily="18" charset="0"/>
              </a:rPr>
              <a:t>Rectal </a:t>
            </a:r>
            <a:r>
              <a:rPr lang="en-GB" sz="2000" dirty="0">
                <a:latin typeface="Times New Roman" pitchFamily="18" charset="0"/>
                <a:cs typeface="Times New Roman" pitchFamily="18" charset="0"/>
              </a:rPr>
              <a:t>suppositories are used  to prolong the retention of active drug. </a:t>
            </a:r>
            <a:br>
              <a:rPr lang="en-GB" sz="2000" dirty="0">
                <a:latin typeface="Times New Roman" pitchFamily="18" charset="0"/>
                <a:cs typeface="Times New Roman" pitchFamily="18" charset="0"/>
              </a:rPr>
            </a:br>
            <a:r>
              <a:rPr lang="en-GB" sz="2000" dirty="0">
                <a:solidFill>
                  <a:schemeClr val="tx2">
                    <a:lumMod val="60000"/>
                    <a:lumOff val="40000"/>
                  </a:schemeClr>
                </a:solidFill>
                <a:effectLst>
                  <a:outerShdw blurRad="38100" dist="38100" dir="2700000" algn="tl">
                    <a:srgbClr val="C0C0C0"/>
                  </a:outerShdw>
                </a:effectLst>
                <a:latin typeface="Times New Roman" pitchFamily="18" charset="0"/>
                <a:cs typeface="Times New Roman" pitchFamily="18" charset="0"/>
              </a:rPr>
              <a:t>Anacal</a:t>
            </a:r>
            <a:r>
              <a:rPr lang="en-US" sz="2000" dirty="0">
                <a:solidFill>
                  <a:schemeClr val="tx2">
                    <a:lumMod val="60000"/>
                    <a:lumOff val="40000"/>
                  </a:schemeClr>
                </a:solidFill>
                <a:effectLst>
                  <a:outerShdw blurRad="38100" dist="38100" dir="2700000" algn="tl">
                    <a:srgbClr val="C0C0C0"/>
                  </a:outerShdw>
                </a:effectLst>
                <a:latin typeface="Times New Roman" pitchFamily="18" charset="0"/>
                <a:cs typeface="Times New Roman" pitchFamily="18" charset="0"/>
              </a:rPr>
              <a:t>® </a:t>
            </a:r>
            <a:r>
              <a:rPr lang="en-US" sz="2000" dirty="0">
                <a:latin typeface="Times New Roman" pitchFamily="18" charset="0"/>
                <a:cs typeface="Times New Roman" pitchFamily="18" charset="0"/>
              </a:rPr>
              <a:t>Is a rectal ointment used to relieve the symptoms associated with </a:t>
            </a:r>
            <a:r>
              <a:rPr lang="en-US" sz="2000" dirty="0">
                <a:solidFill>
                  <a:srgbClr val="FF0000"/>
                </a:solidFill>
                <a:latin typeface="Times New Roman" pitchFamily="18" charset="0"/>
                <a:cs typeface="Times New Roman" pitchFamily="18" charset="0"/>
              </a:rPr>
              <a:t>haemorrhoids.</a:t>
            </a:r>
            <a:r>
              <a:rPr lang="en-US" sz="2000" dirty="0">
                <a:latin typeface="Times New Roman" pitchFamily="18" charset="0"/>
                <a:cs typeface="Times New Roman" pitchFamily="18" charset="0"/>
              </a:rPr>
              <a:t/>
            </a:r>
            <a:br>
              <a:rPr lang="en-US" sz="2000" dirty="0">
                <a:latin typeface="Times New Roman" pitchFamily="18" charset="0"/>
                <a:cs typeface="Times New Roman" pitchFamily="18" charset="0"/>
              </a:rPr>
            </a:br>
            <a:r>
              <a:rPr lang="en-US" sz="2000" dirty="0">
                <a:latin typeface="Times New Roman" pitchFamily="18" charset="0"/>
                <a:cs typeface="Times New Roman" pitchFamily="18" charset="0"/>
              </a:rPr>
              <a:t/>
            </a:r>
            <a:br>
              <a:rPr lang="en-US" sz="2000" dirty="0">
                <a:latin typeface="Times New Roman" pitchFamily="18" charset="0"/>
                <a:cs typeface="Times New Roman" pitchFamily="18" charset="0"/>
              </a:rPr>
            </a:br>
            <a:r>
              <a:rPr lang="en-US" sz="2000" dirty="0">
                <a:solidFill>
                  <a:schemeClr val="tx2">
                    <a:lumMod val="60000"/>
                    <a:lumOff val="40000"/>
                  </a:schemeClr>
                </a:solidFill>
                <a:effectLst>
                  <a:outerShdw blurRad="38100" dist="38100" dir="2700000" algn="tl">
                    <a:srgbClr val="C0C0C0"/>
                  </a:outerShdw>
                </a:effectLst>
                <a:latin typeface="Times New Roman" pitchFamily="18" charset="0"/>
                <a:cs typeface="Times New Roman" pitchFamily="18" charset="0"/>
              </a:rPr>
              <a:t>Germoloids® </a:t>
            </a:r>
            <a:r>
              <a:rPr lang="en-US" sz="2000" dirty="0">
                <a:latin typeface="Times New Roman" pitchFamily="18" charset="0"/>
                <a:cs typeface="Times New Roman" pitchFamily="18" charset="0"/>
              </a:rPr>
              <a:t>Is a rectal ointment used </a:t>
            </a:r>
            <a:r>
              <a:rPr lang="en-US" sz="2000" dirty="0">
                <a:solidFill>
                  <a:srgbClr val="FF0000"/>
                </a:solidFill>
                <a:latin typeface="Times New Roman" pitchFamily="18" charset="0"/>
                <a:cs typeface="Times New Roman" pitchFamily="18" charset="0"/>
              </a:rPr>
              <a:t>to relief the pain, swelling, itchiness and irritation associated with haemorrhoids</a:t>
            </a:r>
            <a:r>
              <a:rPr lang="en-US" dirty="0">
                <a:solidFill>
                  <a:srgbClr val="FF0000"/>
                </a:solidFill>
                <a:latin typeface="Times New Roman" pitchFamily="18" charset="0"/>
                <a:cs typeface="Times New Roman" pitchFamily="18" charset="0"/>
              </a:rPr>
              <a:t>.</a:t>
            </a:r>
            <a:r>
              <a:rPr lang="en-GB" u="sng" dirty="0">
                <a:latin typeface="Times New Roman" pitchFamily="18" charset="0"/>
                <a:cs typeface="Times New Roman" pitchFamily="18" charset="0"/>
              </a:rPr>
              <a:t/>
            </a:r>
            <a:br>
              <a:rPr lang="en-GB" u="sng" dirty="0">
                <a:latin typeface="Times New Roman" pitchFamily="18" charset="0"/>
                <a:cs typeface="Times New Roman" pitchFamily="18" charset="0"/>
              </a:rPr>
            </a:br>
            <a:endParaRPr lang="en-IN" dirty="0"/>
          </a:p>
        </p:txBody>
      </p:sp>
    </p:spTree>
    <p:extLst>
      <p:ext uri="{BB962C8B-B14F-4D97-AF65-F5344CB8AC3E}">
        <p14:creationId xmlns="" xmlns:p14="http://schemas.microsoft.com/office/powerpoint/2010/main" val="2103198944"/>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ox(in)">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685800" y="304800"/>
            <a:ext cx="7772400" cy="990600"/>
          </a:xfrm>
        </p:spPr>
        <p:txBody>
          <a:bodyPr>
            <a:normAutofit fontScale="90000"/>
          </a:bodyPr>
          <a:lstStyle/>
          <a:p>
            <a:r>
              <a:rPr lang="en-GB" i="1" dirty="0" smtClean="0">
                <a:solidFill>
                  <a:schemeClr val="folHlink"/>
                </a:solidFill>
                <a:latin typeface="Times New Roman" pitchFamily="18" charset="0"/>
                <a:cs typeface="Times New Roman" pitchFamily="18" charset="0"/>
              </a:rPr>
              <a:t/>
            </a:r>
            <a:br>
              <a:rPr lang="en-GB" i="1" dirty="0" smtClean="0">
                <a:solidFill>
                  <a:schemeClr val="folHlink"/>
                </a:solidFill>
                <a:latin typeface="Times New Roman" pitchFamily="18" charset="0"/>
                <a:cs typeface="Times New Roman" pitchFamily="18" charset="0"/>
              </a:rPr>
            </a:br>
            <a:r>
              <a:rPr lang="en-GB" sz="4000" b="1" dirty="0" smtClean="0">
                <a:latin typeface="Times New Roman" pitchFamily="18" charset="0"/>
                <a:cs typeface="Times New Roman" pitchFamily="18" charset="0"/>
              </a:rPr>
              <a:t>CONCLUSION</a:t>
            </a:r>
            <a:r>
              <a:rPr lang="en-US" sz="4000" b="1" dirty="0" smtClean="0">
                <a:latin typeface="Times New Roman" pitchFamily="18" charset="0"/>
                <a:cs typeface="Times New Roman" pitchFamily="18" charset="0"/>
              </a:rPr>
              <a:t/>
            </a:r>
            <a:br>
              <a:rPr lang="en-US" sz="4000" b="1" dirty="0" smtClean="0">
                <a:latin typeface="Times New Roman" pitchFamily="18" charset="0"/>
                <a:cs typeface="Times New Roman" pitchFamily="18" charset="0"/>
              </a:rPr>
            </a:br>
            <a:endParaRPr lang="en-US" b="1" dirty="0">
              <a:latin typeface="Times New Roman" pitchFamily="18" charset="0"/>
              <a:cs typeface="Times New Roman" pitchFamily="18" charset="0"/>
            </a:endParaRPr>
          </a:p>
        </p:txBody>
      </p:sp>
      <p:sp>
        <p:nvSpPr>
          <p:cNvPr id="4" name="Subtitle 3"/>
          <p:cNvSpPr>
            <a:spLocks noGrp="1"/>
          </p:cNvSpPr>
          <p:nvPr>
            <p:ph type="subTitle" idx="1"/>
          </p:nvPr>
        </p:nvSpPr>
        <p:spPr>
          <a:xfrm>
            <a:off x="381000" y="1447800"/>
            <a:ext cx="8382000" cy="5029200"/>
          </a:xfrm>
        </p:spPr>
        <p:txBody>
          <a:bodyPr>
            <a:normAutofit/>
          </a:bodyPr>
          <a:lstStyle/>
          <a:p>
            <a:pPr marL="342900" indent="-342900" algn="l">
              <a:spcBef>
                <a:spcPct val="50000"/>
              </a:spcBef>
              <a:buFont typeface="Wingdings" pitchFamily="2" charset="2"/>
              <a:buChar char="§"/>
            </a:pPr>
            <a:r>
              <a:rPr lang="en-GB" sz="2400" dirty="0" smtClean="0">
                <a:solidFill>
                  <a:schemeClr val="tx1"/>
                </a:solidFill>
                <a:latin typeface="Times New Roman" pitchFamily="18" charset="0"/>
                <a:cs typeface="Times New Roman" pitchFamily="18" charset="0"/>
              </a:rPr>
              <a:t>In most instances </a:t>
            </a:r>
            <a:r>
              <a:rPr lang="en-GB" sz="2400" dirty="0" err="1" smtClean="0">
                <a:solidFill>
                  <a:schemeClr val="tx1"/>
                </a:solidFill>
                <a:latin typeface="Times New Roman" pitchFamily="18" charset="0"/>
                <a:cs typeface="Times New Roman" pitchFamily="18" charset="0"/>
              </a:rPr>
              <a:t>mucoadhesive</a:t>
            </a:r>
            <a:r>
              <a:rPr lang="en-GB" sz="2400" dirty="0" smtClean="0">
                <a:solidFill>
                  <a:schemeClr val="tx1"/>
                </a:solidFill>
                <a:latin typeface="Times New Roman" pitchFamily="18" charset="0"/>
                <a:cs typeface="Times New Roman" pitchFamily="18" charset="0"/>
              </a:rPr>
              <a:t> formulations are preferred over Conventional methods of drug delivery. </a:t>
            </a:r>
          </a:p>
          <a:p>
            <a:pPr marL="342900" indent="-342900" algn="l">
              <a:spcBef>
                <a:spcPct val="50000"/>
              </a:spcBef>
              <a:buFont typeface="Wingdings" pitchFamily="2" charset="2"/>
              <a:buChar char="§"/>
            </a:pPr>
            <a:r>
              <a:rPr lang="en-GB" sz="2400" dirty="0" smtClean="0">
                <a:solidFill>
                  <a:schemeClr val="tx1"/>
                </a:solidFill>
                <a:latin typeface="Times New Roman" pitchFamily="18" charset="0"/>
                <a:cs typeface="Times New Roman" pitchFamily="18" charset="0"/>
              </a:rPr>
              <a:t>This is because mucoadhesion allows the retention of active drug over the mucosal surface and prolongs the contact time. </a:t>
            </a:r>
          </a:p>
          <a:p>
            <a:pPr marL="342900" indent="-342900" algn="l">
              <a:spcBef>
                <a:spcPct val="50000"/>
              </a:spcBef>
              <a:buFont typeface="Wingdings" pitchFamily="2" charset="2"/>
              <a:buChar char="§"/>
            </a:pPr>
            <a:r>
              <a:rPr lang="en-GB" sz="2400" dirty="0" err="1" smtClean="0">
                <a:solidFill>
                  <a:schemeClr val="tx1"/>
                </a:solidFill>
                <a:latin typeface="Times New Roman" pitchFamily="18" charset="0"/>
                <a:cs typeface="Times New Roman" pitchFamily="18" charset="0"/>
              </a:rPr>
              <a:t>Mucooadhesive</a:t>
            </a:r>
            <a:r>
              <a:rPr lang="en-GB" sz="2400" dirty="0" smtClean="0">
                <a:solidFill>
                  <a:schemeClr val="tx1"/>
                </a:solidFill>
                <a:latin typeface="Times New Roman" pitchFamily="18" charset="0"/>
                <a:cs typeface="Times New Roman" pitchFamily="18" charset="0"/>
              </a:rPr>
              <a:t> drug delivery also offers a controlled release of drugs.</a:t>
            </a:r>
          </a:p>
          <a:p>
            <a:pPr marL="342900" indent="-342900" algn="l">
              <a:spcBef>
                <a:spcPct val="50000"/>
              </a:spcBef>
              <a:buFont typeface="Wingdings" pitchFamily="2" charset="2"/>
              <a:buChar char="§"/>
            </a:pPr>
            <a:r>
              <a:rPr lang="en-GB" sz="2400" dirty="0" smtClean="0">
                <a:solidFill>
                  <a:schemeClr val="tx1"/>
                </a:solidFill>
                <a:latin typeface="Times New Roman" pitchFamily="18" charset="0"/>
                <a:cs typeface="Times New Roman" pitchFamily="18" charset="0"/>
              </a:rPr>
              <a:t>From  a patient’s point of view this is ideal because the frequency of drug administration is reduced which in turn improves patient compliance.</a:t>
            </a:r>
            <a:endParaRPr lang="en-US" sz="2400" dirty="0" smtClean="0">
              <a:solidFill>
                <a:schemeClr val="tx1"/>
              </a:solidFill>
              <a:latin typeface="Times New Roman" pitchFamily="18" charset="0"/>
              <a:cs typeface="Times New Roman" pitchFamily="18" charset="0"/>
            </a:endParaRPr>
          </a:p>
          <a:p>
            <a:pPr algn="l"/>
            <a:endParaRPr lang="en-US" sz="2400" dirty="0">
              <a:solidFill>
                <a:schemeClr val="tx1"/>
              </a:solidFill>
              <a:latin typeface="Times New Roman" pitchFamily="18" charset="0"/>
              <a:cs typeface="Times New Roman" pitchFamily="18" charset="0"/>
            </a:endParaRPr>
          </a:p>
        </p:txBody>
      </p:sp>
    </p:spTree>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57200" y="21771"/>
            <a:ext cx="7772400" cy="685800"/>
          </a:xfrm>
        </p:spPr>
        <p:txBody>
          <a:bodyPr>
            <a:normAutofit fontScale="90000"/>
          </a:bodyPr>
          <a:lstStyle/>
          <a:p>
            <a:r>
              <a:rPr lang="en-US" sz="4000" dirty="0" smtClean="0">
                <a:latin typeface="Times New Roman" pitchFamily="18" charset="0"/>
                <a:cs typeface="Times New Roman" pitchFamily="18" charset="0"/>
              </a:rPr>
              <a:t>INTRODUCTION</a:t>
            </a:r>
            <a:endParaRPr lang="en-US" sz="4000" dirty="0">
              <a:latin typeface="Times New Roman" pitchFamily="18" charset="0"/>
              <a:cs typeface="Times New Roman" pitchFamily="18" charset="0"/>
            </a:endParaRPr>
          </a:p>
        </p:txBody>
      </p:sp>
      <p:sp>
        <p:nvSpPr>
          <p:cNvPr id="7" name="Subtitle 6"/>
          <p:cNvSpPr>
            <a:spLocks noGrp="1"/>
          </p:cNvSpPr>
          <p:nvPr>
            <p:ph type="subTitle" idx="1"/>
          </p:nvPr>
        </p:nvSpPr>
        <p:spPr>
          <a:xfrm>
            <a:off x="228600" y="762000"/>
            <a:ext cx="8763000" cy="5943600"/>
          </a:xfrm>
        </p:spPr>
        <p:txBody>
          <a:bodyPr>
            <a:normAutofit fontScale="92500" lnSpcReduction="10000"/>
          </a:bodyPr>
          <a:lstStyle/>
          <a:p>
            <a:pPr marL="342900" indent="-342900" algn="l">
              <a:buFont typeface="Wingdings" pitchFamily="2" charset="2"/>
              <a:buChar char="Ø"/>
            </a:pPr>
            <a:r>
              <a:rPr lang="en-IN" sz="2200" dirty="0" smtClean="0">
                <a:solidFill>
                  <a:schemeClr val="tx1">
                    <a:lumMod val="95000"/>
                    <a:lumOff val="5000"/>
                  </a:schemeClr>
                </a:solidFill>
                <a:latin typeface="Times New Roman" pitchFamily="18" charset="0"/>
                <a:ea typeface="Tahoma" pitchFamily="34" charset="0"/>
                <a:cs typeface="Times New Roman" pitchFamily="18" charset="0"/>
              </a:rPr>
              <a:t>Bioadhesion </a:t>
            </a:r>
            <a:r>
              <a:rPr lang="en-IN" sz="2200" dirty="0">
                <a:solidFill>
                  <a:schemeClr val="tx1">
                    <a:lumMod val="95000"/>
                    <a:lumOff val="5000"/>
                  </a:schemeClr>
                </a:solidFill>
                <a:latin typeface="Times New Roman" pitchFamily="18" charset="0"/>
                <a:ea typeface="Tahoma" pitchFamily="34" charset="0"/>
                <a:cs typeface="Times New Roman" pitchFamily="18" charset="0"/>
              </a:rPr>
              <a:t>has been defined as the attachment </a:t>
            </a:r>
            <a:r>
              <a:rPr lang="en-IN" sz="2200" dirty="0" smtClean="0">
                <a:solidFill>
                  <a:schemeClr val="tx1">
                    <a:lumMod val="95000"/>
                    <a:lumOff val="5000"/>
                  </a:schemeClr>
                </a:solidFill>
                <a:latin typeface="Times New Roman" pitchFamily="18" charset="0"/>
                <a:ea typeface="Tahoma" pitchFamily="34" charset="0"/>
                <a:cs typeface="Times New Roman" pitchFamily="18" charset="0"/>
              </a:rPr>
              <a:t>of  synthetic </a:t>
            </a:r>
            <a:r>
              <a:rPr lang="en-IN" sz="2200" dirty="0">
                <a:solidFill>
                  <a:schemeClr val="tx1">
                    <a:lumMod val="95000"/>
                    <a:lumOff val="5000"/>
                  </a:schemeClr>
                </a:solidFill>
                <a:latin typeface="Times New Roman" pitchFamily="18" charset="0"/>
                <a:ea typeface="Tahoma" pitchFamily="34" charset="0"/>
                <a:cs typeface="Times New Roman" pitchFamily="18" charset="0"/>
              </a:rPr>
              <a:t>or biological macromolecules to a </a:t>
            </a:r>
            <a:r>
              <a:rPr lang="en-IN" sz="2200" dirty="0" smtClean="0">
                <a:solidFill>
                  <a:schemeClr val="tx1">
                    <a:lumMod val="95000"/>
                    <a:lumOff val="5000"/>
                  </a:schemeClr>
                </a:solidFill>
                <a:latin typeface="Times New Roman" pitchFamily="18" charset="0"/>
                <a:ea typeface="Tahoma" pitchFamily="34" charset="0"/>
                <a:cs typeface="Times New Roman" pitchFamily="18" charset="0"/>
              </a:rPr>
              <a:t>biological tissue.</a:t>
            </a:r>
          </a:p>
          <a:p>
            <a:pPr marL="342900" indent="-342900" algn="l">
              <a:buFont typeface="Wingdings" pitchFamily="2" charset="2"/>
              <a:buChar char="Ø"/>
            </a:pPr>
            <a:endParaRPr lang="en-IN" sz="2200" dirty="0" smtClean="0">
              <a:solidFill>
                <a:schemeClr val="tx1">
                  <a:lumMod val="95000"/>
                  <a:lumOff val="5000"/>
                </a:schemeClr>
              </a:solidFill>
              <a:latin typeface="Times New Roman" pitchFamily="18" charset="0"/>
              <a:ea typeface="Tahoma" pitchFamily="34" charset="0"/>
              <a:cs typeface="Times New Roman" pitchFamily="18" charset="0"/>
            </a:endParaRPr>
          </a:p>
          <a:p>
            <a:pPr marL="342900" indent="-342900" algn="l">
              <a:buFont typeface="Wingdings" pitchFamily="2" charset="2"/>
              <a:buChar char="Ø"/>
            </a:pPr>
            <a:r>
              <a:rPr lang="en-IN" sz="2200" dirty="0" smtClean="0">
                <a:solidFill>
                  <a:schemeClr val="tx1">
                    <a:lumMod val="95000"/>
                    <a:lumOff val="5000"/>
                  </a:schemeClr>
                </a:solidFill>
                <a:latin typeface="Times New Roman" pitchFamily="18" charset="0"/>
                <a:ea typeface="Tahoma" pitchFamily="34" charset="0"/>
                <a:cs typeface="Times New Roman" pitchFamily="18" charset="0"/>
              </a:rPr>
              <a:t>The </a:t>
            </a:r>
            <a:r>
              <a:rPr lang="en-IN" sz="2200" dirty="0">
                <a:solidFill>
                  <a:schemeClr val="tx1">
                    <a:lumMod val="95000"/>
                    <a:lumOff val="5000"/>
                  </a:schemeClr>
                </a:solidFill>
                <a:latin typeface="Times New Roman" pitchFamily="18" charset="0"/>
                <a:ea typeface="Tahoma" pitchFamily="34" charset="0"/>
                <a:cs typeface="Times New Roman" pitchFamily="18" charset="0"/>
              </a:rPr>
              <a:t>term mucoadhesion refers to the </a:t>
            </a:r>
            <a:r>
              <a:rPr lang="en-IN" sz="2200" dirty="0" smtClean="0">
                <a:solidFill>
                  <a:schemeClr val="tx1">
                    <a:lumMod val="95000"/>
                    <a:lumOff val="5000"/>
                  </a:schemeClr>
                </a:solidFill>
                <a:latin typeface="Times New Roman" pitchFamily="18" charset="0"/>
                <a:ea typeface="Tahoma" pitchFamily="34" charset="0"/>
                <a:cs typeface="Times New Roman" pitchFamily="18" charset="0"/>
              </a:rPr>
              <a:t>special case </a:t>
            </a:r>
            <a:r>
              <a:rPr lang="en-IN" sz="2200" dirty="0">
                <a:solidFill>
                  <a:schemeClr val="tx1">
                    <a:lumMod val="95000"/>
                    <a:lumOff val="5000"/>
                  </a:schemeClr>
                </a:solidFill>
                <a:latin typeface="Times New Roman" pitchFamily="18" charset="0"/>
                <a:ea typeface="Tahoma" pitchFamily="34" charset="0"/>
                <a:cs typeface="Times New Roman" pitchFamily="18" charset="0"/>
              </a:rPr>
              <a:t>of bioadhesion where the biological tissue is </a:t>
            </a:r>
            <a:r>
              <a:rPr lang="en-IN" sz="2200" dirty="0" smtClean="0">
                <a:solidFill>
                  <a:schemeClr val="tx1">
                    <a:lumMod val="95000"/>
                    <a:lumOff val="5000"/>
                  </a:schemeClr>
                </a:solidFill>
                <a:latin typeface="Times New Roman" pitchFamily="18" charset="0"/>
                <a:ea typeface="Tahoma" pitchFamily="34" charset="0"/>
                <a:cs typeface="Times New Roman" pitchFamily="18" charset="0"/>
              </a:rPr>
              <a:t>an epithelium </a:t>
            </a:r>
            <a:r>
              <a:rPr lang="en-IN" sz="2200" dirty="0">
                <a:solidFill>
                  <a:schemeClr val="tx1">
                    <a:lumMod val="95000"/>
                    <a:lumOff val="5000"/>
                  </a:schemeClr>
                </a:solidFill>
                <a:latin typeface="Times New Roman" pitchFamily="18" charset="0"/>
                <a:ea typeface="Tahoma" pitchFamily="34" charset="0"/>
                <a:cs typeface="Times New Roman" pitchFamily="18" charset="0"/>
              </a:rPr>
              <a:t>covered by </a:t>
            </a:r>
            <a:r>
              <a:rPr lang="en-IN" sz="2200" dirty="0" smtClean="0">
                <a:solidFill>
                  <a:schemeClr val="tx1">
                    <a:lumMod val="95000"/>
                    <a:lumOff val="5000"/>
                  </a:schemeClr>
                </a:solidFill>
                <a:latin typeface="Times New Roman" pitchFamily="18" charset="0"/>
                <a:ea typeface="Tahoma" pitchFamily="34" charset="0"/>
                <a:cs typeface="Times New Roman" pitchFamily="18" charset="0"/>
              </a:rPr>
              <a:t>mucus.</a:t>
            </a:r>
            <a:endParaRPr lang="en-US" sz="2200" dirty="0" smtClean="0">
              <a:solidFill>
                <a:schemeClr val="tx1">
                  <a:lumMod val="95000"/>
                  <a:lumOff val="5000"/>
                </a:schemeClr>
              </a:solidFill>
              <a:latin typeface="Times New Roman" pitchFamily="18" charset="0"/>
              <a:ea typeface="Tahoma" pitchFamily="34" charset="0"/>
              <a:cs typeface="Times New Roman" pitchFamily="18" charset="0"/>
            </a:endParaRPr>
          </a:p>
          <a:p>
            <a:pPr marL="342900" indent="-342900" algn="l">
              <a:buFont typeface="Wingdings" pitchFamily="2" charset="2"/>
              <a:buChar char="Ø"/>
            </a:pPr>
            <a:endParaRPr lang="en-US" sz="2200" dirty="0" smtClean="0">
              <a:solidFill>
                <a:schemeClr val="tx1">
                  <a:lumMod val="95000"/>
                  <a:lumOff val="5000"/>
                </a:schemeClr>
              </a:solidFill>
              <a:latin typeface="Times New Roman" pitchFamily="18" charset="0"/>
              <a:cs typeface="Times New Roman" pitchFamily="18" charset="0"/>
            </a:endParaRPr>
          </a:p>
          <a:p>
            <a:pPr marL="342900" indent="-342900" algn="l">
              <a:buFont typeface="Wingdings" pitchFamily="2" charset="2"/>
              <a:buChar char="Ø"/>
            </a:pPr>
            <a:r>
              <a:rPr lang="en-US" sz="2200" dirty="0" smtClean="0">
                <a:solidFill>
                  <a:schemeClr val="tx1">
                    <a:lumMod val="95000"/>
                    <a:lumOff val="5000"/>
                  </a:schemeClr>
                </a:solidFill>
                <a:latin typeface="Times New Roman" pitchFamily="18" charset="0"/>
                <a:cs typeface="Times New Roman" pitchFamily="18" charset="0"/>
              </a:rPr>
              <a:t>The potential use for </a:t>
            </a:r>
            <a:r>
              <a:rPr lang="en-US" sz="2200" dirty="0" err="1" smtClean="0">
                <a:solidFill>
                  <a:schemeClr val="tx1">
                    <a:lumMod val="95000"/>
                    <a:lumOff val="5000"/>
                  </a:schemeClr>
                </a:solidFill>
                <a:latin typeface="Times New Roman" pitchFamily="18" charset="0"/>
                <a:cs typeface="Times New Roman" pitchFamily="18" charset="0"/>
              </a:rPr>
              <a:t>mucoadhesive</a:t>
            </a:r>
            <a:r>
              <a:rPr lang="en-US" sz="2200" dirty="0" smtClean="0">
                <a:solidFill>
                  <a:schemeClr val="tx1">
                    <a:lumMod val="95000"/>
                    <a:lumOff val="5000"/>
                  </a:schemeClr>
                </a:solidFill>
                <a:latin typeface="Times New Roman" pitchFamily="18" charset="0"/>
                <a:cs typeface="Times New Roman" pitchFamily="18" charset="0"/>
              </a:rPr>
              <a:t> systems as drug carriers lies in its </a:t>
            </a:r>
            <a:r>
              <a:rPr lang="en-US" sz="2200" dirty="0" smtClean="0">
                <a:solidFill>
                  <a:srgbClr val="FF0000"/>
                </a:solidFill>
                <a:latin typeface="Times New Roman" pitchFamily="18" charset="0"/>
                <a:cs typeface="Times New Roman" pitchFamily="18" charset="0"/>
              </a:rPr>
              <a:t>prolongation of the residence time at the absorption site </a:t>
            </a:r>
            <a:r>
              <a:rPr lang="en-US" sz="2200" dirty="0" smtClean="0">
                <a:solidFill>
                  <a:schemeClr val="tx1">
                    <a:lumMod val="95000"/>
                    <a:lumOff val="5000"/>
                  </a:schemeClr>
                </a:solidFill>
                <a:latin typeface="Times New Roman" pitchFamily="18" charset="0"/>
                <a:cs typeface="Times New Roman" pitchFamily="18" charset="0"/>
              </a:rPr>
              <a:t>, allowing intensified contact with the epithelial barrier.(Hagerstrom,2003)</a:t>
            </a:r>
          </a:p>
          <a:p>
            <a:pPr marL="342900" indent="-342900" algn="l">
              <a:buFont typeface="Wingdings" pitchFamily="2" charset="2"/>
              <a:buChar char="Ø"/>
            </a:pPr>
            <a:endParaRPr lang="en-US" sz="2200" dirty="0" smtClean="0">
              <a:solidFill>
                <a:schemeClr val="tx1">
                  <a:lumMod val="95000"/>
                  <a:lumOff val="5000"/>
                </a:schemeClr>
              </a:solidFill>
              <a:latin typeface="Times New Roman" pitchFamily="18" charset="0"/>
              <a:cs typeface="Times New Roman" pitchFamily="18" charset="0"/>
            </a:endParaRPr>
          </a:p>
          <a:p>
            <a:pPr marL="342900" indent="-342900" algn="l">
              <a:buFont typeface="Wingdings" pitchFamily="2" charset="2"/>
              <a:buChar char="Ø"/>
            </a:pPr>
            <a:r>
              <a:rPr lang="en-US" sz="2200" dirty="0" smtClean="0">
                <a:solidFill>
                  <a:schemeClr val="tx1">
                    <a:lumMod val="95000"/>
                    <a:lumOff val="5000"/>
                  </a:schemeClr>
                </a:solidFill>
                <a:latin typeface="Times New Roman" pitchFamily="18" charset="0"/>
                <a:cs typeface="Times New Roman" pitchFamily="18" charset="0"/>
              </a:rPr>
              <a:t> </a:t>
            </a:r>
            <a:r>
              <a:rPr lang="en-IN" sz="2200" dirty="0">
                <a:solidFill>
                  <a:schemeClr val="tx1">
                    <a:lumMod val="95000"/>
                    <a:lumOff val="5000"/>
                  </a:schemeClr>
                </a:solidFill>
                <a:latin typeface="Times New Roman" pitchFamily="18" charset="0"/>
                <a:cs typeface="Times New Roman" pitchFamily="18" charset="0"/>
              </a:rPr>
              <a:t>In </a:t>
            </a:r>
            <a:r>
              <a:rPr lang="en-IN" sz="2200" dirty="0" smtClean="0">
                <a:solidFill>
                  <a:schemeClr val="tx1">
                    <a:lumMod val="95000"/>
                    <a:lumOff val="5000"/>
                  </a:schemeClr>
                </a:solidFill>
                <a:latin typeface="Times New Roman" pitchFamily="18" charset="0"/>
                <a:cs typeface="Times New Roman" pitchFamily="18" charset="0"/>
              </a:rPr>
              <a:t>comparison with </a:t>
            </a:r>
            <a:r>
              <a:rPr lang="en-IN" sz="2200" dirty="0">
                <a:solidFill>
                  <a:schemeClr val="tx1">
                    <a:lumMod val="95000"/>
                    <a:lumOff val="5000"/>
                  </a:schemeClr>
                </a:solidFill>
                <a:latin typeface="Times New Roman" pitchFamily="18" charset="0"/>
                <a:cs typeface="Times New Roman" pitchFamily="18" charset="0"/>
              </a:rPr>
              <a:t>traditional formulations, these </a:t>
            </a:r>
            <a:r>
              <a:rPr lang="en-IN" sz="2200" dirty="0" smtClean="0">
                <a:solidFill>
                  <a:schemeClr val="tx1">
                    <a:lumMod val="95000"/>
                    <a:lumOff val="5000"/>
                  </a:schemeClr>
                </a:solidFill>
                <a:latin typeface="Times New Roman" pitchFamily="18" charset="0"/>
                <a:cs typeface="Times New Roman" pitchFamily="18" charset="0"/>
              </a:rPr>
              <a:t>system (BDDS) have the </a:t>
            </a:r>
            <a:r>
              <a:rPr lang="en-IN" sz="2200" dirty="0">
                <a:solidFill>
                  <a:schemeClr val="tx1">
                    <a:lumMod val="95000"/>
                    <a:lumOff val="5000"/>
                  </a:schemeClr>
                </a:solidFill>
                <a:latin typeface="Times New Roman" pitchFamily="18" charset="0"/>
                <a:cs typeface="Times New Roman" pitchFamily="18" charset="0"/>
              </a:rPr>
              <a:t>following advantages</a:t>
            </a:r>
            <a:r>
              <a:rPr lang="en-IN" sz="2200" dirty="0" smtClean="0">
                <a:solidFill>
                  <a:schemeClr val="tx1">
                    <a:lumMod val="95000"/>
                    <a:lumOff val="5000"/>
                  </a:schemeClr>
                </a:solidFill>
                <a:latin typeface="Times New Roman" pitchFamily="18" charset="0"/>
                <a:cs typeface="Times New Roman" pitchFamily="18" charset="0"/>
              </a:rPr>
              <a:t>:</a:t>
            </a:r>
            <a:r>
              <a:rPr lang="en-IN" sz="2200" dirty="0">
                <a:solidFill>
                  <a:schemeClr val="tx1">
                    <a:lumMod val="95000"/>
                    <a:lumOff val="5000"/>
                  </a:schemeClr>
                </a:solidFill>
                <a:latin typeface="Times New Roman" pitchFamily="18" charset="0"/>
                <a:cs typeface="Times New Roman" pitchFamily="18" charset="0"/>
              </a:rPr>
              <a:t> </a:t>
            </a:r>
            <a:endParaRPr lang="en-IN" sz="2200" dirty="0" smtClean="0">
              <a:solidFill>
                <a:schemeClr val="tx1">
                  <a:lumMod val="95000"/>
                  <a:lumOff val="5000"/>
                </a:schemeClr>
              </a:solidFill>
              <a:latin typeface="Times New Roman" pitchFamily="18" charset="0"/>
              <a:cs typeface="Times New Roman" pitchFamily="18" charset="0"/>
            </a:endParaRPr>
          </a:p>
          <a:p>
            <a:pPr marL="342900" indent="-342900" algn="l">
              <a:buFont typeface="Wingdings" pitchFamily="2" charset="2"/>
              <a:buChar char="Ø"/>
            </a:pPr>
            <a:endParaRPr lang="en-IN" sz="2200" dirty="0" smtClean="0">
              <a:solidFill>
                <a:schemeClr val="tx1">
                  <a:lumMod val="95000"/>
                  <a:lumOff val="5000"/>
                </a:schemeClr>
              </a:solidFill>
              <a:latin typeface="Times New Roman" pitchFamily="18" charset="0"/>
              <a:cs typeface="Times New Roman" pitchFamily="18" charset="0"/>
            </a:endParaRPr>
          </a:p>
          <a:p>
            <a:pPr marL="1257300" lvl="2" indent="-342900" algn="l">
              <a:buFont typeface="Wingdings" pitchFamily="2" charset="2"/>
              <a:buChar char="§"/>
            </a:pPr>
            <a:r>
              <a:rPr lang="en-IN" sz="2000" dirty="0" smtClean="0">
                <a:solidFill>
                  <a:schemeClr val="tx1">
                    <a:lumMod val="95000"/>
                    <a:lumOff val="5000"/>
                  </a:schemeClr>
                </a:solidFill>
                <a:latin typeface="Times New Roman" pitchFamily="18" charset="0"/>
                <a:cs typeface="Times New Roman" pitchFamily="18" charset="0"/>
              </a:rPr>
              <a:t>Increased contact time</a:t>
            </a:r>
          </a:p>
          <a:p>
            <a:pPr marL="1257300" lvl="2" indent="-342900" algn="l">
              <a:buFont typeface="Wingdings" pitchFamily="2" charset="2"/>
              <a:buChar char="§"/>
            </a:pPr>
            <a:r>
              <a:rPr lang="en-IN" sz="2000" dirty="0" smtClean="0">
                <a:solidFill>
                  <a:schemeClr val="tx1">
                    <a:lumMod val="95000"/>
                    <a:lumOff val="5000"/>
                  </a:schemeClr>
                </a:solidFill>
                <a:latin typeface="Times New Roman" pitchFamily="18" charset="0"/>
                <a:cs typeface="Times New Roman" pitchFamily="18" charset="0"/>
              </a:rPr>
              <a:t>Prolonged drug release</a:t>
            </a:r>
          </a:p>
          <a:p>
            <a:pPr marL="1257300" lvl="2" indent="-342900" algn="l">
              <a:buFont typeface="Wingdings" pitchFamily="2" charset="2"/>
              <a:buChar char="§"/>
            </a:pPr>
            <a:r>
              <a:rPr lang="en-IN" sz="2000" dirty="0" smtClean="0">
                <a:solidFill>
                  <a:schemeClr val="tx1">
                    <a:lumMod val="95000"/>
                    <a:lumOff val="5000"/>
                  </a:schemeClr>
                </a:solidFill>
                <a:latin typeface="Times New Roman" pitchFamily="18" charset="0"/>
                <a:cs typeface="Times New Roman" pitchFamily="18" charset="0"/>
              </a:rPr>
              <a:t>Reduction of systemic side effects</a:t>
            </a:r>
          </a:p>
          <a:p>
            <a:pPr marL="1257300" lvl="2" indent="-342900" algn="l">
              <a:buFont typeface="Wingdings" pitchFamily="2" charset="2"/>
              <a:buChar char="§"/>
            </a:pPr>
            <a:r>
              <a:rPr lang="en-IN" sz="2000" dirty="0" smtClean="0">
                <a:solidFill>
                  <a:schemeClr val="tx1">
                    <a:lumMod val="95000"/>
                    <a:lumOff val="5000"/>
                  </a:schemeClr>
                </a:solidFill>
                <a:latin typeface="Times New Roman" pitchFamily="18" charset="0"/>
                <a:cs typeface="Times New Roman" pitchFamily="18" charset="0"/>
              </a:rPr>
              <a:t>Reduction of the number of applications</a:t>
            </a:r>
          </a:p>
          <a:p>
            <a:pPr marL="1257300" lvl="2" indent="-342900" algn="l">
              <a:buFont typeface="Wingdings" pitchFamily="2" charset="2"/>
              <a:buChar char="§"/>
            </a:pPr>
            <a:r>
              <a:rPr lang="en-IN" sz="2000" dirty="0" smtClean="0">
                <a:solidFill>
                  <a:schemeClr val="tx1">
                    <a:lumMod val="95000"/>
                    <a:lumOff val="5000"/>
                  </a:schemeClr>
                </a:solidFill>
                <a:latin typeface="Times New Roman" pitchFamily="18" charset="0"/>
                <a:cs typeface="Times New Roman" pitchFamily="18" charset="0"/>
              </a:rPr>
              <a:t>Better patient compliance</a:t>
            </a:r>
            <a:endParaRPr lang="en-US" sz="2000" dirty="0">
              <a:solidFill>
                <a:schemeClr val="tx1">
                  <a:lumMod val="95000"/>
                  <a:lumOff val="5000"/>
                </a:schemeClr>
              </a:solidFill>
              <a:latin typeface="Times New Roman" pitchFamily="18" charset="0"/>
              <a:cs typeface="Times New Roman" pitchFamily="18" charset="0"/>
            </a:endParaRPr>
          </a:p>
        </p:txBody>
      </p:sp>
    </p:spTree>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latin typeface="Times New Roman" pitchFamily="18" charset="0"/>
                <a:cs typeface="Times New Roman" pitchFamily="18" charset="0"/>
              </a:rPr>
              <a:t>REFERENCES</a:t>
            </a:r>
            <a:endParaRPr lang="en-US" sz="36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990600"/>
            <a:ext cx="8229600" cy="5715000"/>
          </a:xfrm>
        </p:spPr>
        <p:txBody>
          <a:bodyPr>
            <a:normAutofit/>
          </a:bodyPr>
          <a:lstStyle/>
          <a:p>
            <a:pPr marL="457200" indent="-457200">
              <a:buFont typeface="+mj-lt"/>
              <a:buAutoNum type="arabicPeriod"/>
            </a:pPr>
            <a:r>
              <a:rPr lang="pt-BR" sz="2200" dirty="0" smtClean="0">
                <a:latin typeface="Times New Roman" pitchFamily="18" charset="0"/>
                <a:cs typeface="Times New Roman" pitchFamily="18" charset="0"/>
              </a:rPr>
              <a:t>F. C. Carvalho, M. L. Bruschi, R. C. Evangelista, M. P. D. Gremiao -</a:t>
            </a:r>
            <a:r>
              <a:rPr lang="en-US" sz="2200" dirty="0" smtClean="0">
                <a:latin typeface="Times New Roman" pitchFamily="18" charset="0"/>
                <a:cs typeface="Times New Roman" pitchFamily="18" charset="0"/>
              </a:rPr>
              <a:t>Mucoadhesive drug delivery systems, Brazilian Journal of Pharmaceutical Sciences ,</a:t>
            </a:r>
            <a:r>
              <a:rPr lang="nl-NL" sz="2200" dirty="0" smtClean="0">
                <a:latin typeface="Times New Roman" pitchFamily="18" charset="0"/>
                <a:cs typeface="Times New Roman" pitchFamily="18" charset="0"/>
              </a:rPr>
              <a:t>vol. 46, n 1, jan/mar 2010. </a:t>
            </a:r>
          </a:p>
          <a:p>
            <a:pPr marL="457200" indent="-457200">
              <a:buFont typeface="+mj-lt"/>
              <a:buAutoNum type="arabicPeriod"/>
            </a:pPr>
            <a:r>
              <a:rPr lang="en-US" sz="2200" dirty="0" err="1" smtClean="0">
                <a:latin typeface="Times New Roman" pitchFamily="18" charset="0"/>
                <a:cs typeface="Times New Roman" pitchFamily="18" charset="0"/>
              </a:rPr>
              <a:t>Roop</a:t>
            </a:r>
            <a:r>
              <a:rPr lang="en-US" sz="2200" dirty="0" smtClean="0">
                <a:latin typeface="Times New Roman" pitchFamily="18" charset="0"/>
                <a:cs typeface="Times New Roman" pitchFamily="18" charset="0"/>
              </a:rPr>
              <a:t> K </a:t>
            </a:r>
            <a:r>
              <a:rPr lang="en-US" sz="2200" dirty="0" err="1" smtClean="0">
                <a:latin typeface="Times New Roman" pitchFamily="18" charset="0"/>
                <a:cs typeface="Times New Roman" pitchFamily="18" charset="0"/>
              </a:rPr>
              <a:t>Khar</a:t>
            </a:r>
            <a:r>
              <a:rPr lang="en-US" sz="2200" dirty="0" smtClean="0">
                <a:latin typeface="Times New Roman" pitchFamily="18" charset="0"/>
                <a:cs typeface="Times New Roman" pitchFamily="18" charset="0"/>
              </a:rPr>
              <a:t>, </a:t>
            </a:r>
            <a:r>
              <a:rPr lang="en-US" sz="2200" dirty="0" err="1" smtClean="0">
                <a:latin typeface="Times New Roman" pitchFamily="18" charset="0"/>
                <a:cs typeface="Times New Roman" pitchFamily="18" charset="0"/>
              </a:rPr>
              <a:t>Alka</a:t>
            </a:r>
            <a:r>
              <a:rPr lang="en-US" sz="2200" dirty="0" smtClean="0">
                <a:latin typeface="Times New Roman" pitchFamily="18" charset="0"/>
                <a:cs typeface="Times New Roman" pitchFamily="18" charset="0"/>
              </a:rPr>
              <a:t> </a:t>
            </a:r>
            <a:r>
              <a:rPr lang="en-US" sz="2200" dirty="0" err="1" smtClean="0">
                <a:latin typeface="Times New Roman" pitchFamily="18" charset="0"/>
                <a:cs typeface="Times New Roman" pitchFamily="18" charset="0"/>
              </a:rPr>
              <a:t>Ahuja</a:t>
            </a:r>
            <a:r>
              <a:rPr lang="en-US" sz="2200" dirty="0" smtClean="0">
                <a:latin typeface="Times New Roman" pitchFamily="18" charset="0"/>
                <a:cs typeface="Times New Roman" pitchFamily="18" charset="0"/>
              </a:rPr>
              <a:t> and </a:t>
            </a:r>
            <a:r>
              <a:rPr lang="en-US" sz="2200" dirty="0" err="1" smtClean="0">
                <a:latin typeface="Times New Roman" pitchFamily="18" charset="0"/>
                <a:cs typeface="Times New Roman" pitchFamily="18" charset="0"/>
              </a:rPr>
              <a:t>Javed</a:t>
            </a:r>
            <a:r>
              <a:rPr lang="en-US" sz="2200" dirty="0" smtClean="0">
                <a:latin typeface="Times New Roman" pitchFamily="18" charset="0"/>
                <a:cs typeface="Times New Roman" pitchFamily="18" charset="0"/>
              </a:rPr>
              <a:t> Ali, Mucoadhesive drug delivery 353-380.  In Controlled and Novel Drug Delivery , Edited by N.K. </a:t>
            </a:r>
            <a:r>
              <a:rPr lang="en-US" sz="2200" dirty="0" err="1" smtClean="0">
                <a:latin typeface="Times New Roman" pitchFamily="18" charset="0"/>
                <a:cs typeface="Times New Roman" pitchFamily="18" charset="0"/>
              </a:rPr>
              <a:t>Jain,CBS</a:t>
            </a:r>
            <a:r>
              <a:rPr lang="en-US" sz="2200" dirty="0" smtClean="0">
                <a:latin typeface="Times New Roman" pitchFamily="18" charset="0"/>
                <a:cs typeface="Times New Roman" pitchFamily="18" charset="0"/>
              </a:rPr>
              <a:t> Publishers &amp; Distributors, 2008.</a:t>
            </a:r>
          </a:p>
          <a:p>
            <a:pPr marL="457200" indent="-457200">
              <a:buFont typeface="+mj-lt"/>
              <a:buAutoNum type="arabicPeriod"/>
            </a:pPr>
            <a:r>
              <a:rPr lang="en-US" sz="2200" dirty="0" smtClean="0">
                <a:latin typeface="Times New Roman" pitchFamily="18" charset="0"/>
                <a:cs typeface="Times New Roman" pitchFamily="18" charset="0"/>
              </a:rPr>
              <a:t>S.P . </a:t>
            </a:r>
            <a:r>
              <a:rPr lang="en-US" sz="2200" dirty="0" err="1" smtClean="0">
                <a:latin typeface="Times New Roman" pitchFamily="18" charset="0"/>
                <a:cs typeface="Times New Roman" pitchFamily="18" charset="0"/>
              </a:rPr>
              <a:t>Vyas</a:t>
            </a:r>
            <a:r>
              <a:rPr lang="en-US" sz="2200" dirty="0" smtClean="0">
                <a:latin typeface="Times New Roman" pitchFamily="18" charset="0"/>
                <a:cs typeface="Times New Roman" pitchFamily="18" charset="0"/>
              </a:rPr>
              <a:t> and Roop K. </a:t>
            </a:r>
            <a:r>
              <a:rPr lang="en-US" sz="2200" dirty="0" err="1" smtClean="0">
                <a:latin typeface="Times New Roman" pitchFamily="18" charset="0"/>
                <a:cs typeface="Times New Roman" pitchFamily="18" charset="0"/>
              </a:rPr>
              <a:t>Khar</a:t>
            </a:r>
            <a:r>
              <a:rPr lang="en-US" sz="2200" dirty="0" smtClean="0">
                <a:latin typeface="Times New Roman" pitchFamily="18" charset="0"/>
                <a:cs typeface="Times New Roman" pitchFamily="18" charset="0"/>
              </a:rPr>
              <a:t>, Bioadhesive and Mucoadhesive Systems 257-310.  In Controlled Drug  Delivery</a:t>
            </a:r>
            <a:r>
              <a:rPr lang="en-US" sz="2200" b="1" dirty="0" smtClean="0">
                <a:latin typeface="Times New Roman" pitchFamily="18" charset="0"/>
                <a:cs typeface="Times New Roman" pitchFamily="18" charset="0"/>
              </a:rPr>
              <a:t>, </a:t>
            </a:r>
            <a:r>
              <a:rPr lang="en-US" sz="2200" dirty="0" smtClean="0">
                <a:latin typeface="Times New Roman" pitchFamily="18" charset="0"/>
                <a:cs typeface="Times New Roman" pitchFamily="18" charset="0"/>
              </a:rPr>
              <a:t>Publisher: Vallabh Prakashan (2002)</a:t>
            </a:r>
          </a:p>
          <a:p>
            <a:pPr marL="457200" indent="-457200">
              <a:buFont typeface="+mj-lt"/>
              <a:buAutoNum type="arabicPeriod"/>
            </a:pPr>
            <a:r>
              <a:rPr lang="en-US" sz="2200" dirty="0" smtClean="0">
                <a:latin typeface="Times New Roman" pitchFamily="18" charset="0"/>
                <a:cs typeface="Times New Roman" pitchFamily="18" charset="0"/>
              </a:rPr>
              <a:t>Encyclopedia of  pharmaceutical technology, </a:t>
            </a:r>
            <a:r>
              <a:rPr lang="en-US" sz="2200" dirty="0" err="1" smtClean="0">
                <a:latin typeface="Times New Roman" pitchFamily="18" charset="0"/>
                <a:cs typeface="Times New Roman" pitchFamily="18" charset="0"/>
              </a:rPr>
              <a:t>mucoadhesive</a:t>
            </a:r>
            <a:r>
              <a:rPr lang="en-US" sz="2200" dirty="0" smtClean="0">
                <a:latin typeface="Times New Roman" pitchFamily="18" charset="0"/>
                <a:cs typeface="Times New Roman" pitchFamily="18" charset="0"/>
              </a:rPr>
              <a:t> drug delivery, pg.no-1169</a:t>
            </a:r>
          </a:p>
          <a:p>
            <a:pPr marL="457200" indent="-457200">
              <a:buFont typeface="+mj-lt"/>
              <a:buAutoNum type="arabicPeriod"/>
            </a:pPr>
            <a:r>
              <a:rPr lang="en-US" sz="2200" dirty="0" smtClean="0">
                <a:latin typeface="Times New Roman" pitchFamily="18" charset="0"/>
                <a:cs typeface="Times New Roman" pitchFamily="18" charset="0"/>
              </a:rPr>
              <a:t>Bonucci,E.;ballanti,p.ramires,p.a;richardson,j.l.benedetti.L.M.prevention of </a:t>
            </a:r>
            <a:r>
              <a:rPr lang="en-US" sz="2200" dirty="0" err="1" smtClean="0">
                <a:latin typeface="Times New Roman" pitchFamily="18" charset="0"/>
                <a:cs typeface="Times New Roman" pitchFamily="18" charset="0"/>
              </a:rPr>
              <a:t>overiectomy</a:t>
            </a:r>
            <a:r>
              <a:rPr lang="en-US" sz="2200" dirty="0" smtClean="0">
                <a:latin typeface="Times New Roman" pitchFamily="18" charset="0"/>
                <a:cs typeface="Times New Roman" pitchFamily="18" charset="0"/>
              </a:rPr>
              <a:t>  </a:t>
            </a:r>
            <a:r>
              <a:rPr lang="en-US" sz="2200" dirty="0" err="1" smtClean="0">
                <a:latin typeface="Times New Roman" pitchFamily="18" charset="0"/>
                <a:cs typeface="Times New Roman" pitchFamily="18" charset="0"/>
              </a:rPr>
              <a:t>osteopenia</a:t>
            </a:r>
            <a:r>
              <a:rPr lang="en-US" sz="2200" dirty="0" smtClean="0">
                <a:latin typeface="Times New Roman" pitchFamily="18" charset="0"/>
                <a:cs typeface="Times New Roman" pitchFamily="18" charset="0"/>
              </a:rPr>
              <a:t> in rats. Microspheres containing salmon calcitonin.1995,56,274-279.</a:t>
            </a:r>
          </a:p>
          <a:p>
            <a:pPr marL="457200" indent="-457200">
              <a:buFont typeface="+mj-lt"/>
              <a:buAutoNum type="arabicPeriod"/>
            </a:pPr>
            <a:r>
              <a:rPr lang="en-US" sz="2200" dirty="0" smtClean="0">
                <a:latin typeface="Times New Roman" pitchFamily="18" charset="0"/>
                <a:cs typeface="Times New Roman" pitchFamily="18" charset="0"/>
              </a:rPr>
              <a:t>Robinson, J.R Bologna . Controlled release 1994,28,87-94.</a:t>
            </a:r>
          </a:p>
          <a:p>
            <a:pPr marL="457200" indent="-457200">
              <a:buFont typeface="+mj-lt"/>
              <a:buAutoNum type="arabicPeriod"/>
            </a:pPr>
            <a:endParaRPr lang="en-US" sz="2200" dirty="0" smtClean="0">
              <a:latin typeface="Times New Roman" pitchFamily="18" charset="0"/>
              <a:cs typeface="Times New Roman" pitchFamily="18" charset="0"/>
            </a:endParaRPr>
          </a:p>
          <a:p>
            <a:endParaRPr lang="en-US" sz="2200" b="1" dirty="0" smtClean="0">
              <a:latin typeface="Times New Roman" pitchFamily="18" charset="0"/>
              <a:cs typeface="Times New Roman" pitchFamily="18" charset="0"/>
            </a:endParaRPr>
          </a:p>
          <a:p>
            <a:endParaRPr lang="en-US" sz="2200" dirty="0">
              <a:latin typeface="Times New Roman" pitchFamily="18" charset="0"/>
              <a:cs typeface="Times New Roman" pitchFamily="18" charset="0"/>
            </a:endParaRPr>
          </a:p>
        </p:txBody>
      </p:sp>
    </p:spTree>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533400"/>
            <a:ext cx="8382000" cy="5943600"/>
          </a:xfrm>
        </p:spPr>
        <p:txBody>
          <a:bodyPr>
            <a:noAutofit/>
          </a:bodyPr>
          <a:lstStyle/>
          <a:p>
            <a:pPr algn="l"/>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i="1" dirty="0" smtClean="0">
                <a:latin typeface="Times New Roman" pitchFamily="18" charset="0"/>
                <a:cs typeface="Times New Roman" pitchFamily="18" charset="0"/>
              </a:rPr>
              <a:t>Mucus</a:t>
            </a:r>
            <a:r>
              <a:rPr lang="en-US" sz="2000" dirty="0" smtClean="0">
                <a:latin typeface="Times New Roman" pitchFamily="18" charset="0"/>
                <a:cs typeface="Times New Roman" pitchFamily="18" charset="0"/>
              </a:rPr>
              <a:t>  is a </a:t>
            </a:r>
            <a:r>
              <a:rPr lang="en-US" sz="2000" dirty="0" smtClean="0">
                <a:solidFill>
                  <a:srgbClr val="FF0000"/>
                </a:solidFill>
                <a:latin typeface="Times New Roman" pitchFamily="18" charset="0"/>
                <a:cs typeface="Times New Roman" pitchFamily="18" charset="0"/>
              </a:rPr>
              <a:t>complex aqueous mixture </a:t>
            </a:r>
            <a:r>
              <a:rPr lang="en-US" sz="2000" dirty="0" smtClean="0">
                <a:latin typeface="Times New Roman" pitchFamily="18" charset="0"/>
                <a:cs typeface="Times New Roman" pitchFamily="18" charset="0"/>
              </a:rPr>
              <a:t>of glycoprotein, lipid, salts and cellular debris covering many epithelial surfaces in the human body.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sz="2400" b="1" i="1" dirty="0" smtClean="0">
                <a:latin typeface="Times New Roman" pitchFamily="18" charset="0"/>
                <a:cs typeface="Times New Roman" pitchFamily="18" charset="0"/>
              </a:rPr>
              <a:t>COMPOSITION OF MUCUS:</a:t>
            </a: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Water                                    95-99%</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Glycoprotein mucin             0.5-5%</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sz="2000" dirty="0">
                <a:solidFill>
                  <a:srgbClr val="FF0000"/>
                </a:solidFill>
                <a:latin typeface="Times New Roman" pitchFamily="18" charset="0"/>
                <a:cs typeface="Times New Roman" pitchFamily="18" charset="0"/>
              </a:rPr>
              <a:t>Mucin</a:t>
            </a:r>
            <a:r>
              <a:rPr lang="en-US" sz="2000" dirty="0">
                <a:latin typeface="Times New Roman" pitchFamily="18" charset="0"/>
                <a:cs typeface="Times New Roman" pitchFamily="18" charset="0"/>
              </a:rPr>
              <a:t> is the most important glycoprotein of mucus and is responsible for its </a:t>
            </a:r>
            <a:r>
              <a:rPr lang="en-US" sz="2000" dirty="0">
                <a:solidFill>
                  <a:srgbClr val="FF0000"/>
                </a:solidFill>
                <a:latin typeface="Times New Roman" pitchFamily="18" charset="0"/>
                <a:cs typeface="Times New Roman" pitchFamily="18" charset="0"/>
              </a:rPr>
              <a:t>structure</a:t>
            </a:r>
            <a:r>
              <a:rPr lang="en-US" sz="2000" dirty="0">
                <a:latin typeface="Times New Roman" pitchFamily="18" charset="0"/>
                <a:cs typeface="Times New Roman" pitchFamily="18" charset="0"/>
              </a:rPr>
              <a:t>. The </a:t>
            </a:r>
            <a:r>
              <a:rPr lang="en-US" sz="2000" dirty="0" smtClean="0">
                <a:latin typeface="Times New Roman" pitchFamily="18" charset="0"/>
                <a:cs typeface="Times New Roman" pitchFamily="18" charset="0"/>
              </a:rPr>
              <a:t>main functions of mucus are </a:t>
            </a:r>
            <a:r>
              <a:rPr lang="en-US" sz="2000" dirty="0" smtClean="0">
                <a:solidFill>
                  <a:srgbClr val="FF0000"/>
                </a:solidFill>
                <a:latin typeface="Times New Roman" pitchFamily="18" charset="0"/>
                <a:cs typeface="Times New Roman" pitchFamily="18" charset="0"/>
              </a:rPr>
              <a:t>protecting and lubricating the epithelium.</a:t>
            </a: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sz="2000" dirty="0">
                <a:latin typeface="Times New Roman" pitchFamily="18" charset="0"/>
                <a:cs typeface="Times New Roman" pitchFamily="18" charset="0"/>
              </a:rPr>
              <a:t/>
            </a:r>
            <a:br>
              <a:rPr lang="en-US" sz="2000" dirty="0">
                <a:latin typeface="Times New Roman" pitchFamily="18" charset="0"/>
                <a:cs typeface="Times New Roman" pitchFamily="18" charset="0"/>
              </a:rPr>
            </a:br>
            <a:r>
              <a:rPr lang="en-US" sz="2000" dirty="0">
                <a:latin typeface="Times New Roman" pitchFamily="18" charset="0"/>
                <a:cs typeface="Times New Roman" pitchFamily="18" charset="0"/>
              </a:rPr>
              <a:t>They are characterized by an epithelial layer whose surface is covered by mucus.</a:t>
            </a: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t>
            </a: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endParaRPr lang="en-US" sz="2000" dirty="0"/>
          </a:p>
        </p:txBody>
      </p:sp>
    </p:spTree>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latin typeface="Times New Roman" pitchFamily="18" charset="0"/>
                <a:cs typeface="Times New Roman" pitchFamily="18" charset="0"/>
              </a:rPr>
              <a:t>Mechanisms Of Mucoadhesion</a:t>
            </a:r>
            <a:endParaRPr lang="en-US" sz="3600" b="1" dirty="0">
              <a:latin typeface="Times New Roman" pitchFamily="18" charset="0"/>
              <a:cs typeface="Times New Roman" pitchFamily="18" charset="0"/>
            </a:endParaRPr>
          </a:p>
        </p:txBody>
      </p:sp>
      <p:pic>
        <p:nvPicPr>
          <p:cNvPr id="50178" name="Picture 2"/>
          <p:cNvPicPr>
            <a:picLocks noGrp="1" noChangeAspect="1" noChangeArrowheads="1"/>
          </p:cNvPicPr>
          <p:nvPr>
            <p:ph idx="1"/>
          </p:nvPr>
        </p:nvPicPr>
        <p:blipFill>
          <a:blip r:embed="rId3" cstate="print"/>
          <a:srcRect/>
          <a:stretch>
            <a:fillRect/>
          </a:stretch>
        </p:blipFill>
        <p:spPr bwMode="auto">
          <a:xfrm>
            <a:off x="988657" y="1600201"/>
            <a:ext cx="3354743" cy="2514599"/>
          </a:xfrm>
          <a:prstGeom prst="rect">
            <a:avLst/>
          </a:prstGeom>
          <a:noFill/>
          <a:ln w="9525">
            <a:noFill/>
            <a:miter lim="800000"/>
            <a:headEnd/>
            <a:tailEnd/>
          </a:ln>
        </p:spPr>
      </p:pic>
      <p:sp>
        <p:nvSpPr>
          <p:cNvPr id="5" name="Rectangle 4"/>
          <p:cNvSpPr/>
          <p:nvPr/>
        </p:nvSpPr>
        <p:spPr>
          <a:xfrm rot="10800000" flipV="1">
            <a:off x="838200" y="4421088"/>
            <a:ext cx="5638800" cy="400110"/>
          </a:xfrm>
          <a:prstGeom prst="rect">
            <a:avLst/>
          </a:prstGeom>
        </p:spPr>
        <p:txBody>
          <a:bodyPr wrap="square">
            <a:spAutoFit/>
          </a:bodyPr>
          <a:lstStyle/>
          <a:p>
            <a:r>
              <a:rPr lang="en-US" sz="2000" dirty="0" smtClean="0">
                <a:latin typeface="Times New Roman" pitchFamily="18" charset="0"/>
                <a:cs typeface="Times New Roman" pitchFamily="18" charset="0"/>
              </a:rPr>
              <a:t>The two steps of the mucoadhesion process </a:t>
            </a:r>
            <a:endParaRPr lang="en-US" sz="2000" dirty="0">
              <a:latin typeface="Times New Roman" pitchFamily="18" charset="0"/>
              <a:cs typeface="Times New Roman" pitchFamily="18" charset="0"/>
            </a:endParaRPr>
          </a:p>
        </p:txBody>
      </p:sp>
      <p:sp>
        <p:nvSpPr>
          <p:cNvPr id="7" name="Rectangle 6"/>
          <p:cNvSpPr/>
          <p:nvPr/>
        </p:nvSpPr>
        <p:spPr>
          <a:xfrm>
            <a:off x="841828" y="5029200"/>
            <a:ext cx="7235371" cy="707886"/>
          </a:xfrm>
          <a:prstGeom prst="rect">
            <a:avLst/>
          </a:prstGeom>
        </p:spPr>
        <p:txBody>
          <a:bodyPr wrap="square">
            <a:spAutoFit/>
          </a:bodyPr>
          <a:lstStyle/>
          <a:p>
            <a:r>
              <a:rPr lang="en-US" sz="2000" dirty="0" smtClean="0">
                <a:latin typeface="Times New Roman" pitchFamily="18" charset="0"/>
                <a:cs typeface="Times New Roman" pitchFamily="18" charset="0"/>
              </a:rPr>
              <a:t>1.Intial contact between the two surfaces(polymer </a:t>
            </a:r>
            <a:r>
              <a:rPr lang="en-US" sz="2000" dirty="0">
                <a:latin typeface="Times New Roman" pitchFamily="18" charset="0"/>
                <a:cs typeface="Times New Roman" pitchFamily="18" charset="0"/>
              </a:rPr>
              <a:t>&amp;</a:t>
            </a:r>
            <a:r>
              <a:rPr lang="en-US" sz="2000" dirty="0" smtClean="0">
                <a:latin typeface="Times New Roman" pitchFamily="18" charset="0"/>
                <a:cs typeface="Times New Roman" pitchFamily="18" charset="0"/>
              </a:rPr>
              <a:t>mucus layer)</a:t>
            </a:r>
          </a:p>
          <a:p>
            <a:r>
              <a:rPr lang="en-US" sz="2000" dirty="0" smtClean="0">
                <a:latin typeface="Times New Roman" pitchFamily="18" charset="0"/>
                <a:cs typeface="Times New Roman" pitchFamily="18" charset="0"/>
              </a:rPr>
              <a:t>2.Formation of secondary bonds due to </a:t>
            </a:r>
            <a:r>
              <a:rPr lang="en-US" sz="2000" dirty="0" smtClean="0">
                <a:solidFill>
                  <a:srgbClr val="FF0000"/>
                </a:solidFill>
                <a:latin typeface="Times New Roman" pitchFamily="18" charset="0"/>
                <a:cs typeface="Times New Roman" pitchFamily="18" charset="0"/>
              </a:rPr>
              <a:t>non-covalent interactions</a:t>
            </a:r>
            <a:endParaRPr lang="en-US" sz="2000" dirty="0">
              <a:solidFill>
                <a:srgbClr val="FF0000"/>
              </a:solidFill>
              <a:latin typeface="Times New Roman" pitchFamily="18" charset="0"/>
              <a:cs typeface="Times New Roman" pitchFamily="18" charset="0"/>
            </a:endParaRPr>
          </a:p>
        </p:txBody>
      </p:sp>
      <p:pic>
        <p:nvPicPr>
          <p:cNvPr id="50179" name="Picture 3"/>
          <p:cNvPicPr>
            <a:picLocks noChangeAspect="1" noChangeArrowheads="1"/>
          </p:cNvPicPr>
          <p:nvPr/>
        </p:nvPicPr>
        <p:blipFill>
          <a:blip r:embed="rId4" cstate="print"/>
          <a:srcRect/>
          <a:stretch>
            <a:fillRect/>
          </a:stretch>
        </p:blipFill>
        <p:spPr bwMode="auto">
          <a:xfrm>
            <a:off x="4419600" y="1828800"/>
            <a:ext cx="3657600" cy="1981200"/>
          </a:xfrm>
          <a:prstGeom prst="rect">
            <a:avLst/>
          </a:prstGeom>
          <a:noFill/>
          <a:ln w="9525">
            <a:noFill/>
            <a:miter lim="800000"/>
            <a:headEnd/>
            <a:tailEnd/>
          </a:ln>
        </p:spPr>
      </p:pic>
    </p:spTree>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609599"/>
          </a:xfrm>
        </p:spPr>
        <p:txBody>
          <a:bodyPr>
            <a:noAutofit/>
          </a:bodyPr>
          <a:lstStyle/>
          <a:p>
            <a:r>
              <a:rPr lang="en-US" sz="2400" b="1" dirty="0" smtClean="0">
                <a:latin typeface="Times New Roman" pitchFamily="18" charset="0"/>
                <a:cs typeface="Times New Roman" pitchFamily="18" charset="0"/>
              </a:rPr>
              <a:t>MUCOADHESION THEORIES</a:t>
            </a:r>
            <a:r>
              <a:rPr lang="en-US" sz="3600" b="1" dirty="0" smtClean="0">
                <a:latin typeface="Times New Roman" pitchFamily="18" charset="0"/>
                <a:cs typeface="Times New Roman" pitchFamily="18" charset="0"/>
              </a:rPr>
              <a:t> </a:t>
            </a:r>
            <a:endParaRPr lang="en-US" sz="3600" b="1" dirty="0">
              <a:latin typeface="Times New Roman" pitchFamily="18" charset="0"/>
              <a:cs typeface="Times New Roman" pitchFamily="18" charset="0"/>
            </a:endParaRPr>
          </a:p>
        </p:txBody>
      </p:sp>
      <p:sp>
        <p:nvSpPr>
          <p:cNvPr id="3" name="Subtitle 2"/>
          <p:cNvSpPr>
            <a:spLocks noGrp="1"/>
          </p:cNvSpPr>
          <p:nvPr>
            <p:ph type="subTitle" idx="1"/>
          </p:nvPr>
        </p:nvSpPr>
        <p:spPr>
          <a:xfrm>
            <a:off x="457200" y="990600"/>
            <a:ext cx="8458200" cy="5638800"/>
          </a:xfrm>
        </p:spPr>
        <p:txBody>
          <a:bodyPr>
            <a:normAutofit/>
          </a:bodyPr>
          <a:lstStyle/>
          <a:p>
            <a:pPr algn="l"/>
            <a:r>
              <a:rPr lang="en-US" sz="2400" b="1" dirty="0" smtClean="0">
                <a:solidFill>
                  <a:schemeClr val="tx1"/>
                </a:solidFill>
                <a:latin typeface="Times New Roman" pitchFamily="18" charset="0"/>
                <a:cs typeface="Times New Roman" pitchFamily="18" charset="0"/>
              </a:rPr>
              <a:t>Wetting theory:</a:t>
            </a:r>
          </a:p>
          <a:p>
            <a:pPr algn="just"/>
            <a:r>
              <a:rPr lang="en-US" sz="2200" dirty="0" smtClean="0">
                <a:solidFill>
                  <a:schemeClr val="tx1"/>
                </a:solidFill>
                <a:latin typeface="Times New Roman" pitchFamily="18" charset="0"/>
                <a:cs typeface="Times New Roman" pitchFamily="18" charset="0"/>
              </a:rPr>
              <a:t> The wetting theory applies to </a:t>
            </a:r>
            <a:r>
              <a:rPr lang="en-US" sz="2200" dirty="0" smtClean="0">
                <a:solidFill>
                  <a:srgbClr val="FF0000"/>
                </a:solidFill>
                <a:latin typeface="Times New Roman" pitchFamily="18" charset="0"/>
                <a:cs typeface="Times New Roman" pitchFamily="18" charset="0"/>
              </a:rPr>
              <a:t>liquid systems </a:t>
            </a:r>
            <a:r>
              <a:rPr lang="en-US" sz="2200" dirty="0" smtClean="0">
                <a:solidFill>
                  <a:schemeClr val="tx1"/>
                </a:solidFill>
                <a:latin typeface="Times New Roman" pitchFamily="18" charset="0"/>
                <a:cs typeface="Times New Roman" pitchFamily="18" charset="0"/>
              </a:rPr>
              <a:t>which present </a:t>
            </a:r>
            <a:r>
              <a:rPr lang="en-US" sz="2200" dirty="0" smtClean="0">
                <a:solidFill>
                  <a:srgbClr val="FF0000"/>
                </a:solidFill>
                <a:latin typeface="Times New Roman" pitchFamily="18" charset="0"/>
                <a:cs typeface="Times New Roman" pitchFamily="18" charset="0"/>
              </a:rPr>
              <a:t>affinity to the surface in order to spread over it</a:t>
            </a:r>
            <a:r>
              <a:rPr lang="en-US" sz="2200" dirty="0" smtClean="0">
                <a:solidFill>
                  <a:schemeClr val="tx1"/>
                </a:solidFill>
                <a:latin typeface="Times New Roman" pitchFamily="18" charset="0"/>
                <a:cs typeface="Times New Roman" pitchFamily="18" charset="0"/>
              </a:rPr>
              <a:t>. This affinity can be found by using measuring techniques such as the </a:t>
            </a:r>
            <a:r>
              <a:rPr lang="en-US" sz="2200" dirty="0" smtClean="0">
                <a:solidFill>
                  <a:srgbClr val="FF0000"/>
                </a:solidFill>
                <a:latin typeface="Times New Roman" pitchFamily="18" charset="0"/>
                <a:cs typeface="Times New Roman" pitchFamily="18" charset="0"/>
              </a:rPr>
              <a:t>contact angle</a:t>
            </a:r>
            <a:r>
              <a:rPr lang="en-US" sz="2200" dirty="0" smtClean="0">
                <a:solidFill>
                  <a:schemeClr val="tx1"/>
                </a:solidFill>
                <a:latin typeface="Times New Roman" pitchFamily="18" charset="0"/>
                <a:cs typeface="Times New Roman" pitchFamily="18" charset="0"/>
              </a:rPr>
              <a:t>. The general rule states that the </a:t>
            </a:r>
            <a:r>
              <a:rPr lang="en-US" sz="2200" dirty="0" smtClean="0">
                <a:solidFill>
                  <a:srgbClr val="FF0000"/>
                </a:solidFill>
                <a:latin typeface="Times New Roman" pitchFamily="18" charset="0"/>
                <a:cs typeface="Times New Roman" pitchFamily="18" charset="0"/>
              </a:rPr>
              <a:t>lower the contact angle </a:t>
            </a:r>
            <a:r>
              <a:rPr lang="en-US" sz="2200" dirty="0" smtClean="0">
                <a:solidFill>
                  <a:schemeClr val="tx1"/>
                </a:solidFill>
                <a:latin typeface="Times New Roman" pitchFamily="18" charset="0"/>
                <a:cs typeface="Times New Roman" pitchFamily="18" charset="0"/>
              </a:rPr>
              <a:t>then the greater the affinity. The contact angle should be </a:t>
            </a:r>
            <a:r>
              <a:rPr lang="en-US" sz="2200" dirty="0" smtClean="0">
                <a:solidFill>
                  <a:srgbClr val="FF0000"/>
                </a:solidFill>
                <a:latin typeface="Times New Roman" pitchFamily="18" charset="0"/>
                <a:cs typeface="Times New Roman" pitchFamily="18" charset="0"/>
              </a:rPr>
              <a:t>equal or close to zero </a:t>
            </a:r>
            <a:r>
              <a:rPr lang="en-US" sz="2200" dirty="0" smtClean="0">
                <a:solidFill>
                  <a:schemeClr val="tx1"/>
                </a:solidFill>
                <a:latin typeface="Times New Roman" pitchFamily="18" charset="0"/>
                <a:cs typeface="Times New Roman" pitchFamily="18" charset="0"/>
              </a:rPr>
              <a:t>to provide adequate spreadability.</a:t>
            </a:r>
          </a:p>
          <a:p>
            <a:pPr algn="l"/>
            <a:endParaRPr lang="en-US" sz="2400" dirty="0" smtClean="0">
              <a:solidFill>
                <a:schemeClr val="tx1"/>
              </a:solidFill>
              <a:latin typeface="Times New Roman" pitchFamily="18" charset="0"/>
              <a:cs typeface="Times New Roman" pitchFamily="18" charset="0"/>
            </a:endParaRPr>
          </a:p>
          <a:p>
            <a:pPr algn="l"/>
            <a:r>
              <a:rPr lang="en-US" sz="2400" b="1" dirty="0" smtClean="0">
                <a:solidFill>
                  <a:schemeClr val="tx1"/>
                </a:solidFill>
                <a:latin typeface="Times New Roman" pitchFamily="18" charset="0"/>
                <a:cs typeface="Times New Roman" pitchFamily="18" charset="0"/>
              </a:rPr>
              <a:t>Electronic theory:</a:t>
            </a:r>
          </a:p>
          <a:p>
            <a:pPr algn="just"/>
            <a:r>
              <a:rPr lang="en-US" sz="2200" dirty="0" smtClean="0">
                <a:solidFill>
                  <a:schemeClr val="tx1"/>
                </a:solidFill>
                <a:latin typeface="Times New Roman" pitchFamily="18" charset="0"/>
                <a:cs typeface="Times New Roman" pitchFamily="18" charset="0"/>
              </a:rPr>
              <a:t>Electronic theory is based on the premise that both </a:t>
            </a:r>
            <a:r>
              <a:rPr lang="en-US" sz="2200" dirty="0" err="1" smtClean="0">
                <a:solidFill>
                  <a:srgbClr val="FF0000"/>
                </a:solidFill>
                <a:latin typeface="Times New Roman" pitchFamily="18" charset="0"/>
                <a:cs typeface="Times New Roman" pitchFamily="18" charset="0"/>
              </a:rPr>
              <a:t>mucoadhesive</a:t>
            </a:r>
            <a:r>
              <a:rPr lang="en-US" sz="2200" dirty="0" smtClean="0">
                <a:solidFill>
                  <a:srgbClr val="FF0000"/>
                </a:solidFill>
                <a:latin typeface="Times New Roman" pitchFamily="18" charset="0"/>
                <a:cs typeface="Times New Roman" pitchFamily="18" charset="0"/>
              </a:rPr>
              <a:t> a</a:t>
            </a:r>
            <a:r>
              <a:rPr lang="en-US" sz="2200" dirty="0" smtClean="0">
                <a:solidFill>
                  <a:schemeClr val="tx1"/>
                </a:solidFill>
                <a:latin typeface="Times New Roman" pitchFamily="18" charset="0"/>
                <a:cs typeface="Times New Roman" pitchFamily="18" charset="0"/>
              </a:rPr>
              <a:t>nd </a:t>
            </a:r>
            <a:r>
              <a:rPr lang="en-US" sz="2200" dirty="0" smtClean="0">
                <a:solidFill>
                  <a:srgbClr val="FF0000"/>
                </a:solidFill>
                <a:latin typeface="Times New Roman" pitchFamily="18" charset="0"/>
                <a:cs typeface="Times New Roman" pitchFamily="18" charset="0"/>
              </a:rPr>
              <a:t>biological materials </a:t>
            </a:r>
            <a:r>
              <a:rPr lang="en-US" sz="2200" dirty="0" smtClean="0">
                <a:solidFill>
                  <a:schemeClr val="tx1"/>
                </a:solidFill>
                <a:latin typeface="Times New Roman" pitchFamily="18" charset="0"/>
                <a:cs typeface="Times New Roman" pitchFamily="18" charset="0"/>
              </a:rPr>
              <a:t>possess </a:t>
            </a:r>
            <a:r>
              <a:rPr lang="en-US" sz="2200" dirty="0" smtClean="0">
                <a:solidFill>
                  <a:srgbClr val="FF0000"/>
                </a:solidFill>
                <a:latin typeface="Times New Roman" pitchFamily="18" charset="0"/>
                <a:cs typeface="Times New Roman" pitchFamily="18" charset="0"/>
              </a:rPr>
              <a:t>opposing electrical charges</a:t>
            </a:r>
            <a:r>
              <a:rPr lang="en-US" sz="2200" dirty="0" smtClean="0">
                <a:solidFill>
                  <a:schemeClr val="tx1"/>
                </a:solidFill>
                <a:latin typeface="Times New Roman" pitchFamily="18" charset="0"/>
                <a:cs typeface="Times New Roman" pitchFamily="18" charset="0"/>
              </a:rPr>
              <a:t>. Thus, when both materials come into contact, they </a:t>
            </a:r>
            <a:r>
              <a:rPr lang="en-US" sz="2200" dirty="0" smtClean="0">
                <a:solidFill>
                  <a:srgbClr val="FF0000"/>
                </a:solidFill>
                <a:latin typeface="Times New Roman" pitchFamily="18" charset="0"/>
                <a:cs typeface="Times New Roman" pitchFamily="18" charset="0"/>
              </a:rPr>
              <a:t>transfer electrons </a:t>
            </a:r>
            <a:r>
              <a:rPr lang="en-US" sz="2200" dirty="0" smtClean="0">
                <a:solidFill>
                  <a:schemeClr val="tx1"/>
                </a:solidFill>
                <a:latin typeface="Times New Roman" pitchFamily="18" charset="0"/>
                <a:cs typeface="Times New Roman" pitchFamily="18" charset="0"/>
              </a:rPr>
              <a:t>leading to the building of a </a:t>
            </a:r>
            <a:r>
              <a:rPr lang="en-US" sz="2200" dirty="0" smtClean="0">
                <a:solidFill>
                  <a:srgbClr val="FF0000"/>
                </a:solidFill>
                <a:latin typeface="Times New Roman" pitchFamily="18" charset="0"/>
                <a:cs typeface="Times New Roman" pitchFamily="18" charset="0"/>
              </a:rPr>
              <a:t>double electronic layer </a:t>
            </a:r>
            <a:r>
              <a:rPr lang="en-US" sz="2200" dirty="0" smtClean="0">
                <a:solidFill>
                  <a:schemeClr val="tx1"/>
                </a:solidFill>
                <a:latin typeface="Times New Roman" pitchFamily="18" charset="0"/>
                <a:cs typeface="Times New Roman" pitchFamily="18" charset="0"/>
              </a:rPr>
              <a:t>at the interface, where the </a:t>
            </a:r>
            <a:r>
              <a:rPr lang="en-US" sz="2200" dirty="0" smtClean="0">
                <a:solidFill>
                  <a:srgbClr val="FF0000"/>
                </a:solidFill>
                <a:latin typeface="Times New Roman" pitchFamily="18" charset="0"/>
                <a:cs typeface="Times New Roman" pitchFamily="18" charset="0"/>
              </a:rPr>
              <a:t>attractive forces </a:t>
            </a:r>
            <a:r>
              <a:rPr lang="en-US" sz="2200" dirty="0" smtClean="0">
                <a:solidFill>
                  <a:schemeClr val="tx1"/>
                </a:solidFill>
                <a:latin typeface="Times New Roman" pitchFamily="18" charset="0"/>
                <a:cs typeface="Times New Roman" pitchFamily="18" charset="0"/>
              </a:rPr>
              <a:t>within this electronic double layer determines the </a:t>
            </a:r>
            <a:r>
              <a:rPr lang="en-US" sz="2200" dirty="0" err="1" smtClean="0">
                <a:solidFill>
                  <a:srgbClr val="FF0000"/>
                </a:solidFill>
                <a:latin typeface="Times New Roman" pitchFamily="18" charset="0"/>
                <a:cs typeface="Times New Roman" pitchFamily="18" charset="0"/>
              </a:rPr>
              <a:t>mucoadhesive</a:t>
            </a:r>
            <a:r>
              <a:rPr lang="en-US" sz="2200" dirty="0" smtClean="0">
                <a:solidFill>
                  <a:srgbClr val="FF0000"/>
                </a:solidFill>
                <a:latin typeface="Times New Roman" pitchFamily="18" charset="0"/>
                <a:cs typeface="Times New Roman" pitchFamily="18" charset="0"/>
              </a:rPr>
              <a:t> strength.</a:t>
            </a:r>
            <a:endParaRPr lang="en-US" sz="2200" dirty="0">
              <a:solidFill>
                <a:srgbClr val="FF0000"/>
              </a:solidFill>
              <a:latin typeface="Times New Roman" pitchFamily="18" charset="0"/>
              <a:cs typeface="Times New Roman" pitchFamily="18" charset="0"/>
            </a:endParaRPr>
          </a:p>
        </p:txBody>
      </p:sp>
    </p:spTree>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3155092" cy="639762"/>
          </a:xfrm>
        </p:spPr>
        <p:txBody>
          <a:bodyPr>
            <a:noAutofit/>
          </a:bodyPr>
          <a:lstStyle/>
          <a:p>
            <a:r>
              <a:rPr lang="en-US" sz="2800" b="1" dirty="0" smtClean="0">
                <a:latin typeface="Times New Roman" pitchFamily="18" charset="0"/>
                <a:cs typeface="Times New Roman" pitchFamily="18" charset="0"/>
              </a:rPr>
              <a:t>Diffusion theory:</a:t>
            </a:r>
            <a:endParaRPr lang="en-US" sz="2800" b="1" dirty="0">
              <a:latin typeface="Times New Roman" pitchFamily="18" charset="0"/>
              <a:cs typeface="Times New Roman" pitchFamily="18" charset="0"/>
            </a:endParaRPr>
          </a:p>
        </p:txBody>
      </p:sp>
      <p:sp>
        <p:nvSpPr>
          <p:cNvPr id="3" name="Content Placeholder 2"/>
          <p:cNvSpPr>
            <a:spLocks noGrp="1"/>
          </p:cNvSpPr>
          <p:nvPr>
            <p:ph idx="4294967295"/>
          </p:nvPr>
        </p:nvSpPr>
        <p:spPr>
          <a:xfrm>
            <a:off x="381000" y="1028700"/>
            <a:ext cx="8382000" cy="5715000"/>
          </a:xfrm>
        </p:spPr>
        <p:txBody>
          <a:bodyPr/>
          <a:lstStyle/>
          <a:p>
            <a:pPr algn="just">
              <a:buFont typeface="Wingdings" pitchFamily="2" charset="2"/>
              <a:buChar char="Ø"/>
            </a:pPr>
            <a:r>
              <a:rPr lang="en-GB" sz="2000" dirty="0" smtClean="0">
                <a:latin typeface="Times New Roman" pitchFamily="18" charset="0"/>
                <a:cs typeface="Times New Roman" pitchFamily="18" charset="0"/>
              </a:rPr>
              <a:t>Diffusion theory says that a </a:t>
            </a:r>
            <a:r>
              <a:rPr lang="en-GB" sz="2000" dirty="0" smtClean="0">
                <a:solidFill>
                  <a:srgbClr val="FF0000"/>
                </a:solidFill>
                <a:latin typeface="Times New Roman" pitchFamily="18" charset="0"/>
                <a:cs typeface="Times New Roman" pitchFamily="18" charset="0"/>
              </a:rPr>
              <a:t>polymer chains and the mucus </a:t>
            </a:r>
            <a:r>
              <a:rPr lang="en-GB" sz="2000" dirty="0" smtClean="0">
                <a:latin typeface="Times New Roman" pitchFamily="18" charset="0"/>
                <a:cs typeface="Times New Roman" pitchFamily="18" charset="0"/>
              </a:rPr>
              <a:t>mix to sufficient depth to create a </a:t>
            </a:r>
            <a:r>
              <a:rPr lang="en-GB" sz="2000" dirty="0" smtClean="0">
                <a:solidFill>
                  <a:srgbClr val="FF0000"/>
                </a:solidFill>
                <a:latin typeface="Times New Roman" pitchFamily="18" charset="0"/>
                <a:cs typeface="Times New Roman" pitchFamily="18" charset="0"/>
              </a:rPr>
              <a:t>semi-permanent adhesive bond.</a:t>
            </a:r>
          </a:p>
          <a:p>
            <a:pPr algn="just">
              <a:buFont typeface="Wingdings" pitchFamily="2" charset="2"/>
              <a:buChar char="Ø"/>
            </a:pPr>
            <a:r>
              <a:rPr lang="en-GB" sz="2000" dirty="0" smtClean="0">
                <a:latin typeface="Times New Roman" pitchFamily="18" charset="0"/>
                <a:cs typeface="Times New Roman" pitchFamily="18" charset="0"/>
              </a:rPr>
              <a:t>This can be depends on the </a:t>
            </a:r>
            <a:r>
              <a:rPr lang="en-GB" sz="2000" dirty="0" smtClean="0">
                <a:solidFill>
                  <a:srgbClr val="FF0000"/>
                </a:solidFill>
                <a:latin typeface="Times New Roman" pitchFamily="18" charset="0"/>
                <a:cs typeface="Times New Roman" pitchFamily="18" charset="0"/>
              </a:rPr>
              <a:t>diffusion coefficient and the time of contact</a:t>
            </a:r>
            <a:r>
              <a:rPr lang="en-GB" sz="2000" dirty="0" smtClean="0">
                <a:latin typeface="Times New Roman" pitchFamily="18" charset="0"/>
                <a:cs typeface="Times New Roman" pitchFamily="18" charset="0"/>
              </a:rPr>
              <a:t>. </a:t>
            </a:r>
          </a:p>
          <a:p>
            <a:pPr algn="just">
              <a:buFont typeface="Wingdings" pitchFamily="2" charset="2"/>
              <a:buChar char="Ø"/>
            </a:pPr>
            <a:r>
              <a:rPr lang="en-GB" sz="2000" dirty="0" smtClean="0">
                <a:latin typeface="Times New Roman" pitchFamily="18" charset="0"/>
                <a:cs typeface="Times New Roman" pitchFamily="18" charset="0"/>
              </a:rPr>
              <a:t>This diffusion coefficient in turn depends on the value of </a:t>
            </a:r>
            <a:r>
              <a:rPr lang="en-GB" sz="2000" dirty="0" err="1" smtClean="0">
                <a:solidFill>
                  <a:srgbClr val="FF0000"/>
                </a:solidFill>
                <a:latin typeface="Times New Roman" pitchFamily="18" charset="0"/>
                <a:cs typeface="Times New Roman" pitchFamily="18" charset="0"/>
              </a:rPr>
              <a:t>crosslinkages</a:t>
            </a:r>
            <a:r>
              <a:rPr lang="en-GB" sz="2000" dirty="0" smtClean="0">
                <a:solidFill>
                  <a:srgbClr val="FF0000"/>
                </a:solidFill>
                <a:latin typeface="Times New Roman" pitchFamily="18" charset="0"/>
                <a:cs typeface="Times New Roman" pitchFamily="18" charset="0"/>
              </a:rPr>
              <a:t> molecular weight </a:t>
            </a:r>
            <a:r>
              <a:rPr lang="en-GB" sz="2000" dirty="0" smtClean="0">
                <a:latin typeface="Times New Roman" pitchFamily="18" charset="0"/>
                <a:cs typeface="Times New Roman" pitchFamily="18" charset="0"/>
              </a:rPr>
              <a:t>and decreases significantly as the cross linking </a:t>
            </a:r>
            <a:r>
              <a:rPr lang="en-GB" sz="2000" dirty="0" smtClean="0">
                <a:solidFill>
                  <a:srgbClr val="FF0000"/>
                </a:solidFill>
                <a:latin typeface="Times New Roman" pitchFamily="18" charset="0"/>
                <a:cs typeface="Times New Roman" pitchFamily="18" charset="0"/>
              </a:rPr>
              <a:t>density </a:t>
            </a:r>
            <a:r>
              <a:rPr lang="en-GB" sz="2000" dirty="0" smtClean="0">
                <a:latin typeface="Times New Roman" pitchFamily="18" charset="0"/>
                <a:cs typeface="Times New Roman" pitchFamily="18" charset="0"/>
              </a:rPr>
              <a:t>increases.</a:t>
            </a:r>
          </a:p>
          <a:p>
            <a:pPr algn="just">
              <a:buNone/>
            </a:pPr>
            <a:endParaRPr lang="en-GB" dirty="0" smtClean="0">
              <a:latin typeface="Times New Roman" pitchFamily="18" charset="0"/>
              <a:cs typeface="Times New Roman" pitchFamily="18" charset="0"/>
            </a:endParaRPr>
          </a:p>
          <a:p>
            <a:pPr algn="just"/>
            <a:endParaRPr lang="en-US" dirty="0">
              <a:latin typeface="Times New Roman" pitchFamily="18" charset="0"/>
              <a:cs typeface="Times New Roman" pitchFamily="18" charset="0"/>
            </a:endParaRPr>
          </a:p>
        </p:txBody>
      </p:sp>
      <p:pic>
        <p:nvPicPr>
          <p:cNvPr id="6" name="Picture 2"/>
          <p:cNvPicPr>
            <a:picLocks noChangeAspect="1" noChangeArrowheads="1"/>
          </p:cNvPicPr>
          <p:nvPr/>
        </p:nvPicPr>
        <p:blipFill>
          <a:blip r:embed="rId3" cstate="print"/>
          <a:srcRect/>
          <a:stretch>
            <a:fillRect/>
          </a:stretch>
        </p:blipFill>
        <p:spPr bwMode="auto">
          <a:xfrm>
            <a:off x="457200" y="3352800"/>
            <a:ext cx="8229600" cy="2667000"/>
          </a:xfrm>
          <a:prstGeom prst="rect">
            <a:avLst/>
          </a:prstGeom>
          <a:noFill/>
          <a:ln w="9525">
            <a:noFill/>
            <a:miter lim="800000"/>
            <a:headEnd/>
            <a:tailEnd/>
          </a:ln>
        </p:spPr>
      </p:pic>
    </p:spTree>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610600" cy="6477000"/>
          </a:xfrm>
        </p:spPr>
        <p:txBody>
          <a:bodyPr>
            <a:normAutofit fontScale="90000"/>
          </a:bodyPr>
          <a:lstStyle/>
          <a:p>
            <a:pPr algn="l"/>
            <a:r>
              <a:rPr lang="en-US" sz="2400" b="1" dirty="0" smtClean="0">
                <a:latin typeface="Times New Roman" pitchFamily="18" charset="0"/>
                <a:cs typeface="Times New Roman" pitchFamily="18" charset="0"/>
              </a:rPr>
              <a:t/>
            </a:r>
            <a:br>
              <a:rPr lang="en-US" sz="2400" b="1" dirty="0" smtClean="0">
                <a:latin typeface="Times New Roman" pitchFamily="18" charset="0"/>
                <a:cs typeface="Times New Roman" pitchFamily="18" charset="0"/>
              </a:rPr>
            </a:br>
            <a:r>
              <a:rPr lang="en-US" sz="2400" b="1" dirty="0" smtClean="0">
                <a:latin typeface="Times New Roman" pitchFamily="18" charset="0"/>
                <a:cs typeface="Times New Roman" pitchFamily="18" charset="0"/>
              </a:rPr>
              <a:t/>
            </a:r>
            <a:br>
              <a:rPr lang="en-US" sz="2400" b="1" dirty="0" smtClean="0">
                <a:latin typeface="Times New Roman" pitchFamily="18" charset="0"/>
                <a:cs typeface="Times New Roman" pitchFamily="18" charset="0"/>
              </a:rPr>
            </a:br>
            <a:r>
              <a:rPr lang="en-US" sz="2700" b="1" dirty="0" smtClean="0">
                <a:latin typeface="Times New Roman" pitchFamily="18" charset="0"/>
                <a:cs typeface="Times New Roman" pitchFamily="18" charset="0"/>
              </a:rPr>
              <a:t>Adsorption theory:</a:t>
            </a:r>
            <a:br>
              <a:rPr lang="en-US" sz="2700" b="1" dirty="0" smtClean="0">
                <a:latin typeface="Times New Roman" pitchFamily="18" charset="0"/>
                <a:cs typeface="Times New Roman" pitchFamily="18" charset="0"/>
              </a:rPr>
            </a:br>
            <a:r>
              <a:rPr lang="en-US" sz="2700" b="1"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According to the adsorption theory, the </a:t>
            </a:r>
            <a:r>
              <a:rPr lang="en-US" sz="2400" dirty="0" err="1" smtClean="0">
                <a:solidFill>
                  <a:srgbClr val="FF0000"/>
                </a:solidFill>
                <a:latin typeface="Times New Roman" pitchFamily="18" charset="0"/>
                <a:cs typeface="Times New Roman" pitchFamily="18" charset="0"/>
              </a:rPr>
              <a:t>bioadhesive</a:t>
            </a:r>
            <a:r>
              <a:rPr lang="en-US" sz="2400" dirty="0" smtClean="0">
                <a:solidFill>
                  <a:srgbClr val="FF0000"/>
                </a:solidFill>
                <a:latin typeface="Times New Roman" pitchFamily="18" charset="0"/>
                <a:cs typeface="Times New Roman" pitchFamily="18" charset="0"/>
              </a:rPr>
              <a:t> bond </a:t>
            </a:r>
            <a:r>
              <a:rPr lang="en-US" sz="2400" dirty="0" smtClean="0">
                <a:latin typeface="Times New Roman" pitchFamily="18" charset="0"/>
                <a:cs typeface="Times New Roman" pitchFamily="18" charset="0"/>
              </a:rPr>
              <a:t>formed between an adhesive substrate and tissue or mucosae.</a:t>
            </a:r>
            <a:br>
              <a:rPr lang="en-US" sz="24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This is due to </a:t>
            </a:r>
            <a:r>
              <a:rPr lang="en-US" sz="2400" dirty="0" smtClean="0">
                <a:solidFill>
                  <a:srgbClr val="FF0000"/>
                </a:solidFill>
                <a:latin typeface="Times New Roman" pitchFamily="18" charset="0"/>
                <a:cs typeface="Times New Roman" pitchFamily="18" charset="0"/>
              </a:rPr>
              <a:t>van der waal </a:t>
            </a:r>
            <a:r>
              <a:rPr lang="en-US" sz="2400" dirty="0" err="1" smtClean="0">
                <a:solidFill>
                  <a:srgbClr val="FF0000"/>
                </a:solidFill>
                <a:latin typeface="Times New Roman" pitchFamily="18" charset="0"/>
                <a:cs typeface="Times New Roman" pitchFamily="18" charset="0"/>
              </a:rPr>
              <a:t>interactions,hydrogen</a:t>
            </a:r>
            <a:r>
              <a:rPr lang="en-US" sz="2400" dirty="0" smtClean="0">
                <a:solidFill>
                  <a:srgbClr val="FF0000"/>
                </a:solidFill>
                <a:latin typeface="Times New Roman" pitchFamily="18" charset="0"/>
                <a:cs typeface="Times New Roman" pitchFamily="18" charset="0"/>
              </a:rPr>
              <a:t> bonds </a:t>
            </a:r>
            <a:r>
              <a:rPr lang="en-US" sz="2400" dirty="0" smtClean="0">
                <a:latin typeface="Times New Roman" pitchFamily="18" charset="0"/>
                <a:cs typeface="Times New Roman" pitchFamily="18" charset="0"/>
              </a:rPr>
              <a:t>and related forces.</a:t>
            </a:r>
            <a:br>
              <a:rPr lang="en-US" sz="24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When mucus or saliva are interacting with a </a:t>
            </a:r>
            <a:r>
              <a:rPr lang="en-US" sz="2400" dirty="0" smtClean="0">
                <a:solidFill>
                  <a:srgbClr val="FF0000"/>
                </a:solidFill>
                <a:latin typeface="Times New Roman" pitchFamily="18" charset="0"/>
                <a:cs typeface="Times New Roman" pitchFamily="18" charset="0"/>
              </a:rPr>
              <a:t>solid dosage form</a:t>
            </a:r>
            <a:r>
              <a:rPr lang="en-US" sz="2400" dirty="0" smtClean="0">
                <a:latin typeface="Times New Roman" pitchFamily="18" charset="0"/>
                <a:cs typeface="Times New Roman" pitchFamily="18" charset="0"/>
              </a:rPr>
              <a:t>, the molecules of the liquid are adsorbed on the solid surface.</a:t>
            </a:r>
            <a:br>
              <a:rPr lang="en-US" sz="24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This is an </a:t>
            </a:r>
            <a:r>
              <a:rPr lang="en-US" sz="2400" dirty="0" smtClean="0">
                <a:solidFill>
                  <a:srgbClr val="FF0000"/>
                </a:solidFill>
                <a:latin typeface="Times New Roman" pitchFamily="18" charset="0"/>
                <a:cs typeface="Times New Roman" pitchFamily="18" charset="0"/>
              </a:rPr>
              <a:t>exothermic process</a:t>
            </a:r>
            <a:r>
              <a:rPr lang="en-US" sz="2400" dirty="0" smtClean="0">
                <a:latin typeface="Times New Roman" pitchFamily="18" charset="0"/>
                <a:cs typeface="Times New Roman" pitchFamily="18" charset="0"/>
              </a:rPr>
              <a:t>. </a:t>
            </a:r>
            <a:r>
              <a:rPr lang="en-US" sz="2400" dirty="0" smtClean="0">
                <a:solidFill>
                  <a:srgbClr val="FF0000"/>
                </a:solidFill>
                <a:latin typeface="Times New Roman" pitchFamily="18" charset="0"/>
                <a:cs typeface="Times New Roman" pitchFamily="18" charset="0"/>
              </a:rPr>
              <a:t>Free energy of adsorption </a:t>
            </a:r>
            <a:r>
              <a:rPr lang="en-US" sz="2400" dirty="0" smtClean="0">
                <a:latin typeface="Times New Roman" pitchFamily="18" charset="0"/>
                <a:cs typeface="Times New Roman" pitchFamily="18" charset="0"/>
              </a:rPr>
              <a:t>is given by</a:t>
            </a:r>
            <a:br>
              <a:rPr lang="en-US" sz="24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                                G</a:t>
            </a:r>
            <a:r>
              <a:rPr lang="en-US" sz="2400" cap="all" baseline="-25000" dirty="0" smtClean="0">
                <a:latin typeface="Times New Roman" pitchFamily="18" charset="0"/>
                <a:cs typeface="Times New Roman" pitchFamily="18" charset="0"/>
              </a:rPr>
              <a:t>ad</a:t>
            </a:r>
            <a:r>
              <a:rPr lang="en-US" sz="2400" cap="all" dirty="0" smtClean="0">
                <a:latin typeface="Times New Roman" pitchFamily="18" charset="0"/>
                <a:cs typeface="Times New Roman" pitchFamily="18" charset="0"/>
              </a:rPr>
              <a:t> =    h</a:t>
            </a:r>
            <a:r>
              <a:rPr lang="en-US" sz="2400" cap="all" baseline="-25000" dirty="0" smtClean="0">
                <a:latin typeface="Times New Roman" pitchFamily="18" charset="0"/>
                <a:cs typeface="Times New Roman" pitchFamily="18" charset="0"/>
              </a:rPr>
              <a:t>ad  </a:t>
            </a:r>
            <a:r>
              <a:rPr lang="en-US" sz="2400" cap="all" dirty="0" smtClean="0">
                <a:latin typeface="Times New Roman" pitchFamily="18" charset="0"/>
                <a:cs typeface="Times New Roman" pitchFamily="18" charset="0"/>
              </a:rPr>
              <a:t>- t     s</a:t>
            </a:r>
            <a:r>
              <a:rPr lang="en-US" sz="2400" cap="all" baseline="-25000" dirty="0" smtClean="0">
                <a:latin typeface="Times New Roman" pitchFamily="18" charset="0"/>
                <a:cs typeface="Times New Roman" pitchFamily="18" charset="0"/>
              </a:rPr>
              <a:t>ad</a:t>
            </a:r>
            <a:r>
              <a:rPr lang="en-US" sz="2400" dirty="0" smtClean="0">
                <a:latin typeface="Times New Roman" pitchFamily="18" charset="0"/>
                <a:cs typeface="Times New Roman" pitchFamily="18" charset="0"/>
              </a:rPr>
              <a:t/>
            </a:r>
            <a:br>
              <a:rPr lang="en-US" sz="2400" dirty="0" smtClean="0">
                <a:latin typeface="Times New Roman" pitchFamily="18" charset="0"/>
                <a:cs typeface="Times New Roman" pitchFamily="18" charset="0"/>
              </a:rPr>
            </a:br>
            <a:r>
              <a:rPr lang="en-US" sz="2700" b="1" dirty="0">
                <a:latin typeface="Times New Roman" pitchFamily="18" charset="0"/>
                <a:cs typeface="Times New Roman" pitchFamily="18" charset="0"/>
              </a:rPr>
              <a:t>Fracture </a:t>
            </a:r>
            <a:r>
              <a:rPr lang="en-US" sz="2700" b="1" dirty="0" smtClean="0">
                <a:latin typeface="Times New Roman" pitchFamily="18" charset="0"/>
                <a:cs typeface="Times New Roman" pitchFamily="18" charset="0"/>
              </a:rPr>
              <a:t>theory:</a:t>
            </a:r>
            <a:br>
              <a:rPr lang="en-US" sz="2700" b="1" dirty="0" smtClean="0">
                <a:latin typeface="Times New Roman" pitchFamily="18" charset="0"/>
                <a:cs typeface="Times New Roman" pitchFamily="18" charset="0"/>
              </a:rPr>
            </a:br>
            <a:r>
              <a:rPr lang="en-US" sz="2700" b="1"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This theory accounts for the forces required to </a:t>
            </a:r>
            <a:r>
              <a:rPr lang="en-US" sz="2400" dirty="0" smtClean="0">
                <a:solidFill>
                  <a:srgbClr val="FF0000"/>
                </a:solidFill>
                <a:latin typeface="Times New Roman" pitchFamily="18" charset="0"/>
                <a:cs typeface="Times New Roman" pitchFamily="18" charset="0"/>
              </a:rPr>
              <a:t>separate two surfaces </a:t>
            </a:r>
            <a:r>
              <a:rPr lang="en-US" sz="2400" dirty="0" smtClean="0">
                <a:latin typeface="Times New Roman" pitchFamily="18" charset="0"/>
                <a:cs typeface="Times New Roman" pitchFamily="18" charset="0"/>
              </a:rPr>
              <a:t>after adhesion. Fracture theory equivalent to </a:t>
            </a:r>
            <a:r>
              <a:rPr lang="en-US" sz="2400" dirty="0" smtClean="0">
                <a:solidFill>
                  <a:srgbClr val="FF0000"/>
                </a:solidFill>
                <a:latin typeface="Times New Roman" pitchFamily="18" charset="0"/>
                <a:cs typeface="Times New Roman" pitchFamily="18" charset="0"/>
              </a:rPr>
              <a:t>adhesive strength </a:t>
            </a:r>
            <a:r>
              <a:rPr lang="en-US" sz="2400" dirty="0" smtClean="0">
                <a:latin typeface="Times New Roman" pitchFamily="18" charset="0"/>
                <a:cs typeface="Times New Roman" pitchFamily="18" charset="0"/>
              </a:rPr>
              <a:t>is given by                             </a:t>
            </a:r>
            <a:br>
              <a:rPr lang="en-US" sz="24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
            </a:r>
            <a:br>
              <a:rPr lang="en-US" sz="24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                          G = (E Ɛ/L)</a:t>
            </a:r>
            <a:r>
              <a:rPr lang="en-US" sz="2400" baseline="30000" dirty="0" smtClean="0">
                <a:latin typeface="Times New Roman" pitchFamily="18" charset="0"/>
                <a:cs typeface="Times New Roman" pitchFamily="18" charset="0"/>
              </a:rPr>
              <a:t>1/2</a:t>
            </a:r>
            <a:r>
              <a:rPr lang="en-US" sz="2400" dirty="0" smtClean="0">
                <a:latin typeface="Times New Roman" pitchFamily="18" charset="0"/>
                <a:cs typeface="Times New Roman" pitchFamily="18" charset="0"/>
              </a:rPr>
              <a:t/>
            </a:r>
            <a:br>
              <a:rPr lang="en-US" sz="24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 </a:t>
            </a:r>
            <a:br>
              <a:rPr lang="en-US" sz="24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Where, E is the young’s modulus of elasticity</a:t>
            </a:r>
            <a:br>
              <a:rPr lang="en-US" sz="24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            Ɛ is the fracture energy</a:t>
            </a:r>
            <a:br>
              <a:rPr lang="en-US" sz="24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            L is the critical crack length when two surface are separated</a:t>
            </a:r>
            <a:br>
              <a:rPr lang="en-US" sz="2400" dirty="0" smtClean="0">
                <a:latin typeface="Times New Roman" pitchFamily="18" charset="0"/>
                <a:cs typeface="Times New Roman" pitchFamily="18" charset="0"/>
              </a:rPr>
            </a:br>
            <a:r>
              <a:rPr lang="en-US" sz="2400" b="1" dirty="0" smtClean="0">
                <a:latin typeface="Times New Roman" pitchFamily="18" charset="0"/>
                <a:cs typeface="Times New Roman" pitchFamily="18" charset="0"/>
              </a:rPr>
              <a:t/>
            </a:r>
            <a:br>
              <a:rPr lang="en-US" sz="2400" b="1" dirty="0" smtClean="0">
                <a:latin typeface="Times New Roman" pitchFamily="18" charset="0"/>
                <a:cs typeface="Times New Roman" pitchFamily="18" charset="0"/>
              </a:rPr>
            </a:br>
            <a:r>
              <a:rPr lang="en-US" sz="2400" b="1"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
            </a:r>
            <a:br>
              <a:rPr lang="en-US" sz="2400" dirty="0" smtClean="0">
                <a:latin typeface="Times New Roman" pitchFamily="18" charset="0"/>
                <a:cs typeface="Times New Roman" pitchFamily="18" charset="0"/>
              </a:rPr>
            </a:br>
            <a:endParaRPr lang="en-US" sz="2400" dirty="0">
              <a:latin typeface="Times New Roman" pitchFamily="18" charset="0"/>
              <a:cs typeface="Times New Roman" pitchFamily="18" charset="0"/>
            </a:endParaRPr>
          </a:p>
        </p:txBody>
      </p:sp>
      <p:sp>
        <p:nvSpPr>
          <p:cNvPr id="6" name="Isosceles Triangle 5"/>
          <p:cNvSpPr/>
          <p:nvPr/>
        </p:nvSpPr>
        <p:spPr>
          <a:xfrm>
            <a:off x="2362200" y="2846614"/>
            <a:ext cx="190500" cy="228600"/>
          </a:xfrm>
          <a:prstGeom prst="triangl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2" name="Isosceles Triangle 11"/>
          <p:cNvSpPr/>
          <p:nvPr/>
        </p:nvSpPr>
        <p:spPr>
          <a:xfrm>
            <a:off x="3276600" y="2846614"/>
            <a:ext cx="190500" cy="228600"/>
          </a:xfrm>
          <a:prstGeom prst="triangl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3" name="Isosceles Triangle 12"/>
          <p:cNvSpPr/>
          <p:nvPr/>
        </p:nvSpPr>
        <p:spPr>
          <a:xfrm>
            <a:off x="4528457" y="2879271"/>
            <a:ext cx="190500" cy="228600"/>
          </a:xfrm>
          <a:prstGeom prst="triangl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685800" y="152399"/>
            <a:ext cx="7772400" cy="838201"/>
          </a:xfrm>
        </p:spPr>
        <p:txBody>
          <a:bodyPr>
            <a:normAutofit/>
          </a:bodyPr>
          <a:lstStyle/>
          <a:p>
            <a:r>
              <a:rPr lang="en-US" sz="2800" dirty="0" smtClean="0">
                <a:latin typeface="Times New Roman" pitchFamily="18" charset="0"/>
                <a:cs typeface="Times New Roman" pitchFamily="18" charset="0"/>
              </a:rPr>
              <a:t>Bioadhesive Polymers</a:t>
            </a:r>
            <a:endParaRPr lang="en-US" sz="2800" dirty="0">
              <a:latin typeface="Times New Roman" pitchFamily="18" charset="0"/>
              <a:cs typeface="Times New Roman" pitchFamily="18" charset="0"/>
            </a:endParaRPr>
          </a:p>
        </p:txBody>
      </p:sp>
      <p:sp>
        <p:nvSpPr>
          <p:cNvPr id="4" name="Subtitle 3"/>
          <p:cNvSpPr>
            <a:spLocks noGrp="1"/>
          </p:cNvSpPr>
          <p:nvPr>
            <p:ph type="subTitle" idx="1"/>
          </p:nvPr>
        </p:nvSpPr>
        <p:spPr>
          <a:xfrm>
            <a:off x="381000" y="914400"/>
            <a:ext cx="8458200" cy="5638800"/>
          </a:xfrm>
        </p:spPr>
        <p:txBody>
          <a:bodyPr>
            <a:normAutofit/>
          </a:bodyPr>
          <a:lstStyle/>
          <a:p>
            <a:pPr algn="l"/>
            <a:r>
              <a:rPr lang="en-US" sz="2200" dirty="0" smtClean="0">
                <a:solidFill>
                  <a:srgbClr val="FF0000"/>
                </a:solidFill>
                <a:latin typeface="Times New Roman" pitchFamily="18" charset="0"/>
                <a:cs typeface="Times New Roman" pitchFamily="18" charset="0"/>
              </a:rPr>
              <a:t>To overcome the short GI time and improve localization </a:t>
            </a:r>
            <a:r>
              <a:rPr lang="en-US" sz="2200" dirty="0" smtClean="0">
                <a:solidFill>
                  <a:schemeClr val="tx1"/>
                </a:solidFill>
                <a:latin typeface="Times New Roman" pitchFamily="18" charset="0"/>
                <a:cs typeface="Times New Roman" pitchFamily="18" charset="0"/>
              </a:rPr>
              <a:t>for oral controlled or sustained release drug delivery systems, </a:t>
            </a:r>
            <a:r>
              <a:rPr lang="en-US" sz="2200" dirty="0" err="1" smtClean="0">
                <a:solidFill>
                  <a:schemeClr val="tx1"/>
                </a:solidFill>
                <a:latin typeface="Times New Roman" pitchFamily="18" charset="0"/>
                <a:cs typeface="Times New Roman" pitchFamily="18" charset="0"/>
              </a:rPr>
              <a:t>bioadhesive</a:t>
            </a:r>
            <a:r>
              <a:rPr lang="en-US" sz="2200" dirty="0" smtClean="0">
                <a:solidFill>
                  <a:schemeClr val="tx1"/>
                </a:solidFill>
                <a:latin typeface="Times New Roman" pitchFamily="18" charset="0"/>
                <a:cs typeface="Times New Roman" pitchFamily="18" charset="0"/>
              </a:rPr>
              <a:t> polymers which adhere to the mucin/epithelial surface are effective and lead to significant improvement in oral drug delivery.</a:t>
            </a:r>
          </a:p>
          <a:p>
            <a:pPr algn="l"/>
            <a:endParaRPr lang="en-US" sz="2200" dirty="0">
              <a:solidFill>
                <a:schemeClr val="tx1"/>
              </a:solidFill>
              <a:latin typeface="Times New Roman" pitchFamily="18" charset="0"/>
              <a:cs typeface="Times New Roman" pitchFamily="18" charset="0"/>
            </a:endParaRPr>
          </a:p>
          <a:p>
            <a:pPr algn="l"/>
            <a:r>
              <a:rPr lang="en-US" sz="2200" dirty="0" smtClean="0">
                <a:solidFill>
                  <a:schemeClr val="tx1"/>
                </a:solidFill>
                <a:latin typeface="Times New Roman" pitchFamily="18" charset="0"/>
                <a:cs typeface="Times New Roman" pitchFamily="18" charset="0"/>
              </a:rPr>
              <a:t> Polymers that adhere to the mucin epithelial surface can be conveniently divided into three broad categories:</a:t>
            </a:r>
          </a:p>
          <a:p>
            <a:pPr algn="l"/>
            <a:endParaRPr lang="en-US" sz="2200" dirty="0" smtClean="0">
              <a:solidFill>
                <a:schemeClr val="tx1"/>
              </a:solidFill>
              <a:latin typeface="Times New Roman" pitchFamily="18" charset="0"/>
              <a:cs typeface="Times New Roman" pitchFamily="18" charset="0"/>
            </a:endParaRPr>
          </a:p>
          <a:p>
            <a:pPr algn="l"/>
            <a:r>
              <a:rPr lang="en-US" sz="2200" dirty="0" smtClean="0">
                <a:solidFill>
                  <a:schemeClr val="tx1"/>
                </a:solidFill>
                <a:latin typeface="Times New Roman" pitchFamily="18" charset="0"/>
                <a:cs typeface="Times New Roman" pitchFamily="18" charset="0"/>
              </a:rPr>
              <a:t>1) Polymers that become</a:t>
            </a:r>
            <a:r>
              <a:rPr lang="en-US" sz="2200" dirty="0" smtClean="0">
                <a:solidFill>
                  <a:srgbClr val="FF0000"/>
                </a:solidFill>
                <a:latin typeface="Times New Roman" pitchFamily="18" charset="0"/>
                <a:cs typeface="Times New Roman" pitchFamily="18" charset="0"/>
              </a:rPr>
              <a:t> sticky </a:t>
            </a:r>
            <a:r>
              <a:rPr lang="en-US" sz="2200" dirty="0" smtClean="0">
                <a:solidFill>
                  <a:schemeClr val="tx1"/>
                </a:solidFill>
                <a:latin typeface="Times New Roman" pitchFamily="18" charset="0"/>
                <a:cs typeface="Times New Roman" pitchFamily="18" charset="0"/>
              </a:rPr>
              <a:t>when placed in water</a:t>
            </a:r>
          </a:p>
          <a:p>
            <a:pPr algn="l"/>
            <a:endParaRPr lang="en-US" sz="2200" dirty="0" smtClean="0">
              <a:solidFill>
                <a:schemeClr val="tx1"/>
              </a:solidFill>
              <a:latin typeface="Times New Roman" pitchFamily="18" charset="0"/>
              <a:cs typeface="Times New Roman" pitchFamily="18" charset="0"/>
            </a:endParaRPr>
          </a:p>
          <a:p>
            <a:pPr marL="288925" indent="-288925" algn="l"/>
            <a:r>
              <a:rPr lang="en-US" sz="2200" dirty="0" smtClean="0">
                <a:solidFill>
                  <a:schemeClr val="tx1"/>
                </a:solidFill>
                <a:latin typeface="Times New Roman" pitchFamily="18" charset="0"/>
                <a:cs typeface="Times New Roman" pitchFamily="18" charset="0"/>
              </a:rPr>
              <a:t>2) Polymers that adhere through </a:t>
            </a:r>
            <a:r>
              <a:rPr lang="en-US" sz="2200" dirty="0" smtClean="0">
                <a:solidFill>
                  <a:srgbClr val="FF0000"/>
                </a:solidFill>
                <a:latin typeface="Times New Roman" pitchFamily="18" charset="0"/>
                <a:cs typeface="Times New Roman" pitchFamily="18" charset="0"/>
              </a:rPr>
              <a:t>non specific, non covalent</a:t>
            </a:r>
            <a:r>
              <a:rPr lang="en-US" sz="2200" dirty="0" smtClean="0">
                <a:solidFill>
                  <a:schemeClr val="tx1"/>
                </a:solidFill>
                <a:latin typeface="Times New Roman" pitchFamily="18" charset="0"/>
                <a:cs typeface="Times New Roman" pitchFamily="18" charset="0"/>
              </a:rPr>
              <a:t> interactions  which are primarily electrostatic in nature.</a:t>
            </a:r>
          </a:p>
          <a:p>
            <a:pPr algn="l"/>
            <a:endParaRPr lang="en-US" sz="2200" dirty="0" smtClean="0">
              <a:solidFill>
                <a:schemeClr val="tx1"/>
              </a:solidFill>
              <a:latin typeface="Times New Roman" pitchFamily="18" charset="0"/>
              <a:cs typeface="Times New Roman" pitchFamily="18" charset="0"/>
            </a:endParaRPr>
          </a:p>
          <a:p>
            <a:pPr algn="l"/>
            <a:r>
              <a:rPr lang="en-US" sz="2200" dirty="0" smtClean="0">
                <a:solidFill>
                  <a:schemeClr val="tx1"/>
                </a:solidFill>
                <a:latin typeface="Times New Roman" pitchFamily="18" charset="0"/>
                <a:cs typeface="Times New Roman" pitchFamily="18" charset="0"/>
              </a:rPr>
              <a:t>3) Polymers that bind to </a:t>
            </a:r>
            <a:r>
              <a:rPr lang="en-US" sz="2200" dirty="0" smtClean="0">
                <a:solidFill>
                  <a:srgbClr val="FF0000"/>
                </a:solidFill>
                <a:latin typeface="Times New Roman" pitchFamily="18" charset="0"/>
                <a:cs typeface="Times New Roman" pitchFamily="18" charset="0"/>
              </a:rPr>
              <a:t>specific receptor sites </a:t>
            </a:r>
            <a:r>
              <a:rPr lang="en-US" sz="2200" dirty="0" smtClean="0">
                <a:solidFill>
                  <a:schemeClr val="tx1"/>
                </a:solidFill>
                <a:latin typeface="Times New Roman" pitchFamily="18" charset="0"/>
                <a:cs typeface="Times New Roman" pitchFamily="18" charset="0"/>
              </a:rPr>
              <a:t>on the cell surface.</a:t>
            </a:r>
          </a:p>
          <a:p>
            <a:pPr algn="l"/>
            <a:endParaRPr lang="en-US" dirty="0" smtClean="0">
              <a:solidFill>
                <a:schemeClr val="tx1"/>
              </a:solidFill>
              <a:latin typeface="Times New Roman" pitchFamily="18" charset="0"/>
              <a:cs typeface="Times New Roman" pitchFamily="18" charset="0"/>
            </a:endParaRPr>
          </a:p>
          <a:p>
            <a:endParaRPr lang="en-US" dirty="0"/>
          </a:p>
        </p:txBody>
      </p:sp>
    </p:spTree>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1215</TotalTime>
  <Words>1764</Words>
  <Application>Microsoft Office PowerPoint</Application>
  <PresentationFormat>On-screen Show (4:3)</PresentationFormat>
  <Paragraphs>227</Paragraphs>
  <Slides>30</Slides>
  <Notes>25</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  MUCOADHESIVE DRUG DELIVERY SYSTEM     </vt:lpstr>
      <vt:lpstr>CONTENTS</vt:lpstr>
      <vt:lpstr>INTRODUCTION</vt:lpstr>
      <vt:lpstr>          Mucus  is a complex aqueous mixture of glycoprotein, lipid, salts and cellular debris covering many epithelial surfaces in the human body.   COMPOSITION OF MUCUS:  Water                                    95-99% Glycoprotein mucin             0.5-5%   Mucin is the most important glycoprotein of mucus and is responsible for its structure. The main functions of mucus are protecting and lubricating the epithelium.  They are characterized by an epithelial layer whose surface is covered by mucus.             </vt:lpstr>
      <vt:lpstr>Mechanisms Of Mucoadhesion</vt:lpstr>
      <vt:lpstr>MUCOADHESION THEORIES </vt:lpstr>
      <vt:lpstr>Diffusion theory:</vt:lpstr>
      <vt:lpstr>  Adsorption theory:  According to the adsorption theory, the bioadhesive bond formed between an adhesive substrate and tissue or mucosae. This is due to van der waal interactions,hydrogen bonds and related forces. When mucus or saliva are interacting with a solid dosage form, the molecules of the liquid are adsorbed on the solid surface. This is an exothermic process. Free energy of adsorption is given by                                 Gad =    had  - t     sad Fracture theory:  This theory accounts for the forces required to separate two surfaces after adhesion. Fracture theory equivalent to adhesive strength is given by                                                         G = (E Ɛ/L)1/2   Where, E is the young’s modulus of elasticity             Ɛ is the fracture energy             L is the critical crack length when two surface are separated    </vt:lpstr>
      <vt:lpstr>Bioadhesive Polymers</vt:lpstr>
      <vt:lpstr>Slide 10</vt:lpstr>
      <vt:lpstr> Characteristics of Bioadhesive polymers </vt:lpstr>
      <vt:lpstr>METHODS TO STUDY MUCOADHESION</vt:lpstr>
      <vt:lpstr>  1. Methods Based On Measurement Of Shear Strength: The shear stress measures the force that causes the Bioadhesive to slide  with respect to the mucus layer in a direction parallel to their plane to contact.   Ex: Whilhelmy plate method  The method uses a glass slide suspended from a microbalance which is dipped in a temperature controlled mucus sample and the force required to pull the plate out of the solution is determined under constant experimental conditions.           </vt:lpstr>
      <vt:lpstr>2. Mechanical Spectroscopic Method:  Mechanical spectroscopic method is used to investigate the interaction  between glycoprotein gels and Polyacrylic acid and the effect of pH and polymer chain length.                </vt:lpstr>
      <vt:lpstr>   3. Colloidal Gold Staining Method:  Colloidal gold staining has been introduced by Park for studying the ‘‘adhesion number.’’  The polymer in a form of strips is incubated with colloidal gold–mucin conjugates, and after a rinsing procedure the absorbance (525nm) of strips is measured.  Upon interaction with mucin gold conjugates, Bioadhesive hydro gels developed a red color on the surface.   Colloidal gold staining has also been used to investigate mucin–chitosan interactions.                                         </vt:lpstr>
      <vt:lpstr> Gastrointestinal Drug Delivery System </vt:lpstr>
      <vt:lpstr> Buccal Bioadhesive Drug Delivery System: </vt:lpstr>
      <vt:lpstr>Slide 18</vt:lpstr>
      <vt:lpstr> Sublingual Bioadhesive Drug Delivery Systems </vt:lpstr>
      <vt:lpstr>Slide 20</vt:lpstr>
      <vt:lpstr>Ocular Drug Delivery Systems</vt:lpstr>
      <vt:lpstr>Slide 22</vt:lpstr>
      <vt:lpstr>Nasal drug delivery system</vt:lpstr>
      <vt:lpstr>Slide 24</vt:lpstr>
      <vt:lpstr> Vaginal Drug Delivery  </vt:lpstr>
      <vt:lpstr>Slide 26</vt:lpstr>
      <vt:lpstr>                    Rectal Drug Delivery  Rectum is an important route of administration for drugs that have severe GI side effects and it is also suitable for patients who cannot take medicines via the oral route such as unconscious patients and infants.   Rectal absorption is primarily a simple diffusion process through the lipid membrane.   The drugs absorbed from the rectum can escape breakdown by hepatic enzymes.   </vt:lpstr>
      <vt:lpstr>Slide 28</vt:lpstr>
      <vt:lpstr> CONCLUSION </vt:lpstr>
      <vt:lpstr>REFERENCES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Bioadhesive  Drug  Delivery Systems                             </dc:title>
  <dc:creator/>
  <cp:lastModifiedBy>mos</cp:lastModifiedBy>
  <cp:revision>202</cp:revision>
  <dcterms:created xsi:type="dcterms:W3CDTF">2006-08-16T00:00:00Z</dcterms:created>
  <dcterms:modified xsi:type="dcterms:W3CDTF">2012-11-03T12:15:24Z</dcterms:modified>
</cp:coreProperties>
</file>