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41"/>
  </p:notesMasterIdLst>
  <p:sldIdLst>
    <p:sldId id="296" r:id="rId2"/>
    <p:sldId id="256" r:id="rId3"/>
    <p:sldId id="257" r:id="rId4"/>
    <p:sldId id="258" r:id="rId5"/>
    <p:sldId id="259" r:id="rId6"/>
    <p:sldId id="293" r:id="rId7"/>
    <p:sldId id="260" r:id="rId8"/>
    <p:sldId id="261" r:id="rId9"/>
    <p:sldId id="262" r:id="rId10"/>
    <p:sldId id="263" r:id="rId11"/>
    <p:sldId id="294" r:id="rId12"/>
    <p:sldId id="264" r:id="rId13"/>
    <p:sldId id="280" r:id="rId14"/>
    <p:sldId id="265" r:id="rId15"/>
    <p:sldId id="281" r:id="rId16"/>
    <p:sldId id="266" r:id="rId17"/>
    <p:sldId id="282" r:id="rId18"/>
    <p:sldId id="267" r:id="rId19"/>
    <p:sldId id="283" r:id="rId20"/>
    <p:sldId id="268" r:id="rId21"/>
    <p:sldId id="284" r:id="rId22"/>
    <p:sldId id="269" r:id="rId23"/>
    <p:sldId id="285" r:id="rId24"/>
    <p:sldId id="270" r:id="rId25"/>
    <p:sldId id="286" r:id="rId26"/>
    <p:sldId id="287" r:id="rId27"/>
    <p:sldId id="271" r:id="rId28"/>
    <p:sldId id="288" r:id="rId29"/>
    <p:sldId id="272" r:id="rId30"/>
    <p:sldId id="289" r:id="rId31"/>
    <p:sldId id="273" r:id="rId32"/>
    <p:sldId id="290" r:id="rId33"/>
    <p:sldId id="275" r:id="rId34"/>
    <p:sldId id="291" r:id="rId35"/>
    <p:sldId id="276" r:id="rId36"/>
    <p:sldId id="292" r:id="rId37"/>
    <p:sldId id="278" r:id="rId38"/>
    <p:sldId id="279" r:id="rId39"/>
    <p:sldId id="295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F89F4A5-1BCC-4238-A566-4C85146536BA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6E22053-A7A3-4AA4-814D-2B095A23A36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548E0AE-FCA3-4D6C-9EE4-970D95ADE93B}" type="datetimeFigureOut">
              <a:rPr lang="ar-SA" smtClean="0"/>
              <a:pPr/>
              <a:t>27/06/1432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7FBBC1-4933-47D4-856E-D18922FA5573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33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12" Type="http://schemas.openxmlformats.org/officeDocument/2006/relationships/slide" Target="slide3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11" Type="http://schemas.openxmlformats.org/officeDocument/2006/relationships/slide" Target="slide29.xml"/><Relationship Id="rId5" Type="http://schemas.openxmlformats.org/officeDocument/2006/relationships/slide" Target="slide16.xml"/><Relationship Id="rId10" Type="http://schemas.openxmlformats.org/officeDocument/2006/relationships/slide" Target="slide27.xml"/><Relationship Id="rId4" Type="http://schemas.openxmlformats.org/officeDocument/2006/relationships/slide" Target="slide12.xml"/><Relationship Id="rId9" Type="http://schemas.openxmlformats.org/officeDocument/2006/relationships/slide" Target="slide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عمل الطالبتين </a:t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أميرة حامد عبيد الله المالكي </a:t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عبير </a:t>
            </a: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عمير</a:t>
            </a: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 عواد </a:t>
            </a: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الجحدلي</a:t>
            </a: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br>
              <a:rPr lang="ar-SA" sz="7200" dirty="0" smtClean="0">
                <a:latin typeface="Arabic Typesetting" pitchFamily="66" charset="-78"/>
                <a:cs typeface="Arabic Typesetting" pitchFamily="66" charset="-78"/>
              </a:rPr>
            </a:br>
            <a:r>
              <a:rPr lang="ar-SA" sz="7200" dirty="0" smtClean="0">
                <a:latin typeface="Arabic Typesetting" pitchFamily="66" charset="-78"/>
                <a:cs typeface="Arabic Typesetting" pitchFamily="66" charset="-78"/>
              </a:rPr>
              <a:t>الشعبة (( 2))</a:t>
            </a:r>
            <a:endParaRPr lang="ar-SA" sz="72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مستطيل 5"/>
          <p:cNvSpPr/>
          <p:nvPr/>
        </p:nvSpPr>
        <p:spPr>
          <a:xfrm flipV="1">
            <a:off x="1240133" y="285728"/>
            <a:ext cx="457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spc="-100" dirty="0" smtClean="0">
                <a:solidFill>
                  <a:srgbClr val="D6ECFF">
                    <a:satMod val="200000"/>
                  </a:srgbClr>
                </a:solidFill>
                <a:latin typeface="Consolas"/>
                <a:ea typeface="+mj-ea"/>
              </a:rPr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عناصر الوحدة: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2" action="ppaction://hlinksldjump"/>
              </a:rPr>
              <a:t>تعريف سجود السهو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3" action="ppaction://hlinksldjump"/>
              </a:rPr>
              <a:t>حكمه</a:t>
            </a:r>
            <a:r>
              <a:rPr lang="ar-SA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4" action="ppaction://hlinksldjump"/>
              </a:rPr>
              <a:t>الحكمة من مشروعيته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5" action="ppaction://hlinksldjump"/>
              </a:rPr>
              <a:t>أسبابه </a:t>
            </a:r>
            <a:r>
              <a:rPr lang="ar-SA" dirty="0" smtClean="0">
                <a:hlinkClick r:id="rId5" action="ppaction://hlinksldjump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6" action="ppaction://hlinksldjump"/>
              </a:rPr>
              <a:t>محل سجود السهو </a:t>
            </a:r>
            <a:endParaRPr lang="ar-SA" dirty="0" smtClean="0">
              <a:hlinkClick r:id="rId5" action="ppaction://hlinksldjump"/>
            </a:endParaRPr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7" action="ppaction://hlinksldjump"/>
              </a:rPr>
              <a:t>الأمور المترتبة على نقص أحد الواجبات في الصلاة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8" action="ppaction://hlinksldjump"/>
              </a:rPr>
              <a:t>الأمور المترتبة على الشك في الصلاة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9" action="ppaction://hlinksldjump"/>
              </a:rPr>
              <a:t>مواضع سجود السهو قبل السلام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10" action="ppaction://hlinksldjump"/>
              </a:rPr>
              <a:t>مواضع سجود السهو بعد السلام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11" action="ppaction://hlinksldjump"/>
              </a:rPr>
              <a:t>صفته</a:t>
            </a:r>
            <a:r>
              <a:rPr lang="ar-SA" dirty="0" smtClean="0"/>
              <a:t> 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12" action="ppaction://hlinksldjump"/>
              </a:rPr>
              <a:t>حالات من قام إلى الركعة الثالثة ونسي التشهد الأول</a:t>
            </a: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>
                <a:hlinkClick r:id="rId13" action="ppaction://hlinksldjump"/>
              </a:rPr>
              <a:t>سهو المأموم </a:t>
            </a:r>
            <a:endParaRPr lang="ar-SA" dirty="0"/>
          </a:p>
        </p:txBody>
      </p:sp>
      <p:sp>
        <p:nvSpPr>
          <p:cNvPr id="4" name="زر إجراء: الأمام أو التالي 3">
            <a:hlinkClick r:id="" action="ppaction://hlinkshowjump?jump=lastslideviewed" highlightClick="1"/>
          </p:cNvPr>
          <p:cNvSpPr/>
          <p:nvPr/>
        </p:nvSpPr>
        <p:spPr>
          <a:xfrm>
            <a:off x="1214414" y="5929330"/>
            <a:ext cx="500066" cy="642942"/>
          </a:xfrm>
          <a:prstGeom prst="actionButtonForwardNex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559614"/>
          </a:xfrm>
        </p:spPr>
        <p:txBody>
          <a:bodyPr/>
          <a:lstStyle/>
          <a:p>
            <a:pPr algn="r"/>
            <a:r>
              <a:rPr lang="ar-SA" i="1" dirty="0" smtClean="0"/>
              <a:t>تعريف سجود  السهو :</a:t>
            </a:r>
            <a:br>
              <a:rPr lang="ar-SA" i="1" dirty="0" smtClean="0"/>
            </a:b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>هو نسيان الإنسان أحد أركان أو واجبات الصلاة فيتمها بالسجود قبل السلام أو بعده</a:t>
            </a:r>
            <a:endParaRPr lang="ar-SA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1071546"/>
            <a:ext cx="7772400" cy="914400"/>
          </a:xfrm>
        </p:spPr>
        <p:txBody>
          <a:bodyPr/>
          <a:lstStyle/>
          <a:p>
            <a:pPr algn="r"/>
            <a:r>
              <a:rPr lang="ar-SA" i="1" dirty="0" smtClean="0"/>
              <a:t>الحكمة من سهو النبي صلى الله عليه وسلم 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14480" y="2500306"/>
            <a:ext cx="6972320" cy="3855254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ar-SA" sz="36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لأن السهو من مقتضى الطبيعة البشرية</a:t>
            </a:r>
            <a:endParaRPr lang="ar-SA" sz="36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17332"/>
          </a:xfrm>
        </p:spPr>
        <p:txBody>
          <a:bodyPr/>
          <a:lstStyle/>
          <a:p>
            <a:pPr algn="r"/>
            <a:r>
              <a:rPr lang="ar-SA" i="1" dirty="0" smtClean="0"/>
              <a:t>الحكمة من سهو النبي صلى الله علية وسلم لأنه من مقتضى الطبيعة البشرية ((     ))</a:t>
            </a:r>
            <a:endParaRPr lang="ar-SA" i="1" dirty="0"/>
          </a:p>
        </p:txBody>
      </p:sp>
      <p:sp>
        <p:nvSpPr>
          <p:cNvPr id="7" name="شكل بيضاوي 6"/>
          <p:cNvSpPr/>
          <p:nvPr/>
        </p:nvSpPr>
        <p:spPr>
          <a:xfrm>
            <a:off x="6500826" y="3714752"/>
            <a:ext cx="1785950" cy="198597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ln>
                  <a:solidFill>
                    <a:schemeClr val="tx1">
                      <a:lumMod val="95000"/>
                    </a:schemeClr>
                  </a:solidFill>
                </a:ln>
                <a:hlinkClick r:id="rId2" action="ppaction://hlinksldjump"/>
              </a:rPr>
              <a:t>√</a:t>
            </a:r>
            <a:endParaRPr lang="ar-SA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857488" y="3714752"/>
            <a:ext cx="1785950" cy="198597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ln>
                  <a:solidFill>
                    <a:schemeClr val="tx1">
                      <a:lumMod val="95000"/>
                    </a:schemeClr>
                  </a:solidFill>
                </a:ln>
                <a:hlinkClick r:id="rId3" action="ppaction://hlinksldjump"/>
              </a:rPr>
              <a:t>×</a:t>
            </a:r>
            <a:endParaRPr lang="ar-SA" dirty="0">
              <a:ln>
                <a:solidFill>
                  <a:schemeClr val="tx1">
                    <a:lumMod val="9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حكم سجود السهو  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000" i="1" dirty="0" smtClean="0">
                <a:cs typeface="Arabic Transparent" pitchFamily="2" charset="-78"/>
              </a:rPr>
              <a:t>واجب عند حدوث السهو في الصلاة بزيادة أو نقص أو شك</a:t>
            </a:r>
            <a:endParaRPr lang="ar-SA" sz="4000" i="1" dirty="0">
              <a:cs typeface="Arabic Transparen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1071546"/>
            <a:ext cx="7772400" cy="5143536"/>
          </a:xfrm>
        </p:spPr>
        <p:txBody>
          <a:bodyPr/>
          <a:lstStyle/>
          <a:p>
            <a:pPr algn="r"/>
            <a:r>
              <a:rPr lang="ar-SA" i="1" dirty="0" smtClean="0"/>
              <a:t>حكم سجو د السهو عند حدوث زيادة أو نقص أو شك في الصلا</a:t>
            </a:r>
            <a:r>
              <a:rPr lang="ar-SA" dirty="0" smtClean="0"/>
              <a:t>ة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hlinkClick r:id="rId2" action="ppaction://hlinksldjump"/>
              </a:rPr>
              <a:t>      أ-مستحب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     </a:t>
            </a:r>
            <a:r>
              <a:rPr lang="ar-SA" dirty="0" smtClean="0">
                <a:hlinkClick r:id="rId3" action="ppaction://hlinksldjump"/>
              </a:rPr>
              <a:t>ب- واجب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     </a:t>
            </a:r>
            <a:r>
              <a:rPr lang="ar-SA" dirty="0" smtClean="0">
                <a:hlinkClick r:id="rId2" action="ppaction://hlinksldjump"/>
              </a:rPr>
              <a:t>ج-مباح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يشرع سجود السهو عند حدوث ثلاثة أمور 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الزيادة في الصلاة </a:t>
            </a:r>
          </a:p>
          <a:p>
            <a:r>
              <a:rPr lang="ar-SA" dirty="0" smtClean="0"/>
              <a:t>النقص في الصلاة بترك واجب أو ركن </a:t>
            </a:r>
          </a:p>
          <a:p>
            <a:r>
              <a:rPr lang="ar-SA" dirty="0" smtClean="0"/>
              <a:t>الشك في الصلاة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714356"/>
            <a:ext cx="7772400" cy="5643602"/>
          </a:xfrm>
        </p:spPr>
        <p:txBody>
          <a:bodyPr/>
          <a:lstStyle/>
          <a:p>
            <a:pPr algn="r"/>
            <a:r>
              <a:rPr lang="ar-SA" i="1" dirty="0" smtClean="0"/>
              <a:t>يشرع سجود السهو عند الزيادة في الصلاة فقط ((    ))</a:t>
            </a:r>
            <a:endParaRPr lang="ar-SA" i="1" dirty="0"/>
          </a:p>
        </p:txBody>
      </p:sp>
      <p:sp>
        <p:nvSpPr>
          <p:cNvPr id="5" name="شكل بيضاوي 4"/>
          <p:cNvSpPr/>
          <p:nvPr/>
        </p:nvSpPr>
        <p:spPr>
          <a:xfrm>
            <a:off x="6500826" y="3500438"/>
            <a:ext cx="1700218" cy="228601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>
            <a:off x="3500430" y="3643314"/>
            <a:ext cx="1785950" cy="227172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يترتب على نقص أحد الواجبات سهوا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إن يسجد سجدتين جبرا للخلل الحاصل في الصلاة وهو نقص أحد واجباتها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559614"/>
          </a:xfrm>
        </p:spPr>
        <p:txBody>
          <a:bodyPr/>
          <a:lstStyle/>
          <a:p>
            <a:pPr algn="r"/>
            <a:r>
              <a:rPr lang="ar-SA" i="1" dirty="0" smtClean="0"/>
              <a:t>يترتب على نقص أحد المكروهات سهوا أن يسجد سجدتين جبراً ((  ))</a:t>
            </a:r>
            <a:endParaRPr lang="ar-SA" i="1" dirty="0"/>
          </a:p>
        </p:txBody>
      </p:sp>
      <p:sp>
        <p:nvSpPr>
          <p:cNvPr id="5" name="شكل بيضاوي 4"/>
          <p:cNvSpPr/>
          <p:nvPr/>
        </p:nvSpPr>
        <p:spPr>
          <a:xfrm>
            <a:off x="6000760" y="3786190"/>
            <a:ext cx="1857388" cy="214314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>
            <a:off x="1571604" y="3786190"/>
            <a:ext cx="1857388" cy="214314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1285860"/>
            <a:ext cx="7772400" cy="535785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ar-SA" sz="9600" b="1" i="1" dirty="0" smtClean="0"/>
              <a:t>سجود السهو</a:t>
            </a:r>
            <a:endParaRPr lang="ar-SA" sz="9600" b="1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786842" cy="6858000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يترتب على الشك في الصلاة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/>
          <a:lstStyle/>
          <a:p>
            <a:r>
              <a:rPr lang="ar-SA" dirty="0" smtClean="0"/>
              <a:t>إن يتحرى المصلي الصواب </a:t>
            </a:r>
          </a:p>
          <a:p>
            <a:r>
              <a:rPr lang="ar-SA" dirty="0" smtClean="0"/>
              <a:t>فإن ترجح له  شيء عمل به وسجد للسهو</a:t>
            </a:r>
          </a:p>
          <a:p>
            <a:r>
              <a:rPr lang="ar-SA" dirty="0" smtClean="0"/>
              <a:t>وإن لم يترجح له شيء فإنه يبني على اليقين وهو الأقل ويسجد للسهو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559614"/>
          </a:xfrm>
        </p:spPr>
        <p:txBody>
          <a:bodyPr/>
          <a:lstStyle/>
          <a:p>
            <a:pPr algn="r"/>
            <a:r>
              <a:rPr lang="ar-SA" i="1" dirty="0" smtClean="0"/>
              <a:t>يترتب على الشك في  الصلاة أن يتحرى المصلي الصواب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شكل بيضاوي 2"/>
          <p:cNvSpPr/>
          <p:nvPr/>
        </p:nvSpPr>
        <p:spPr>
          <a:xfrm>
            <a:off x="6357950" y="4071942"/>
            <a:ext cx="1857388" cy="228601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2857488" y="4071942"/>
            <a:ext cx="1857388" cy="228601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512064"/>
            <a:ext cx="7829576" cy="914400"/>
          </a:xfrm>
        </p:spPr>
        <p:txBody>
          <a:bodyPr/>
          <a:lstStyle/>
          <a:p>
            <a:pPr algn="r"/>
            <a:r>
              <a:rPr lang="ar-SA" dirty="0" smtClean="0"/>
              <a:t>سجود السهو إما أن يكون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2214554"/>
            <a:ext cx="7772400" cy="46434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b="1" i="1" dirty="0" smtClean="0"/>
              <a:t>قبل السلام </a:t>
            </a:r>
          </a:p>
          <a:p>
            <a:pPr lvl="2">
              <a:buNone/>
            </a:pPr>
            <a:r>
              <a:rPr lang="ar-SA" sz="3200" b="1" i="1" dirty="0" smtClean="0"/>
              <a:t>      </a:t>
            </a:r>
          </a:p>
          <a:p>
            <a:pPr lvl="2">
              <a:buNone/>
            </a:pPr>
            <a:r>
              <a:rPr lang="ar-SA" sz="3200" b="1" i="1" dirty="0" smtClean="0"/>
              <a:t>               أو</a:t>
            </a:r>
          </a:p>
          <a:p>
            <a:pPr lvl="2">
              <a:buNone/>
            </a:pPr>
            <a:r>
              <a:rPr lang="ar-SA" sz="3200" b="1" i="1" dirty="0" smtClean="0"/>
              <a:t>               </a:t>
            </a:r>
          </a:p>
          <a:p>
            <a:pPr lvl="2">
              <a:buNone/>
            </a:pPr>
            <a:r>
              <a:rPr lang="ar-SA" sz="3200" b="1" i="1" dirty="0" smtClean="0"/>
              <a:t>                         بعد السلام</a:t>
            </a:r>
            <a:endParaRPr lang="ar-SA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سجود السهو لايكون إلا قبل السلام وبعد السلام ((  ))</a:t>
            </a:r>
            <a:endParaRPr lang="ar-SA" i="1" dirty="0"/>
          </a:p>
        </p:txBody>
      </p:sp>
      <p:sp>
        <p:nvSpPr>
          <p:cNvPr id="5" name="شكل بيضاوي 4"/>
          <p:cNvSpPr/>
          <p:nvPr/>
        </p:nvSpPr>
        <p:spPr>
          <a:xfrm>
            <a:off x="6429388" y="4071942"/>
            <a:ext cx="1857388" cy="2286016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>
            <a:off x="2928926" y="4000504"/>
            <a:ext cx="1857388" cy="2286016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200" i="1" dirty="0" smtClean="0"/>
              <a:t>سجود السهو قبل السلام يكون في موضعين</a:t>
            </a:r>
            <a:endParaRPr lang="ar-SA" sz="32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ar-SA" b="1" i="1" dirty="0" smtClean="0"/>
              <a:t>الثاني 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عن شك لم يترجح فيه أحد الأمرين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ا</a:t>
            </a:r>
            <a:r>
              <a:rPr lang="ar-SA" sz="4000" i="1" dirty="0" smtClean="0"/>
              <a:t>لأول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عن نقص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سجود السهو قبل السلام لا يكون إلا في موضع واحد ((  ))</a:t>
            </a:r>
            <a:endParaRPr lang="ar-SA" i="1" dirty="0"/>
          </a:p>
        </p:txBody>
      </p:sp>
      <p:sp>
        <p:nvSpPr>
          <p:cNvPr id="6" name="شكل بيضاوي 5"/>
          <p:cNvSpPr/>
          <p:nvPr/>
        </p:nvSpPr>
        <p:spPr>
          <a:xfrm rot="2556238">
            <a:off x="6572264" y="3214686"/>
            <a:ext cx="1714512" cy="214314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 rot="2613131">
            <a:off x="3571868" y="3143248"/>
            <a:ext cx="1714512" cy="214314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202952"/>
          </a:xfrm>
        </p:spPr>
        <p:txBody>
          <a:bodyPr/>
          <a:lstStyle/>
          <a:p>
            <a:pPr algn="r"/>
            <a:r>
              <a:rPr lang="ar-SA" i="1" dirty="0" smtClean="0"/>
              <a:t>سجود السهو قبل  السلام يحدث</a:t>
            </a:r>
            <a:br>
              <a:rPr lang="ar-SA" i="1" dirty="0" smtClean="0"/>
            </a:b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>  </a:t>
            </a:r>
            <a:r>
              <a:rPr lang="ar-SA" i="1" dirty="0" smtClean="0">
                <a:hlinkClick r:id="rId2" action="ppaction://hlinksldjump"/>
              </a:rPr>
              <a:t>أ-إذا كان عن نقص </a:t>
            </a: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>  </a:t>
            </a:r>
            <a:r>
              <a:rPr lang="ar-SA" i="1" dirty="0" smtClean="0">
                <a:hlinkClick r:id="rId2" action="ppaction://hlinksldjump"/>
              </a:rPr>
              <a:t>ب- إذا كان عن زيادة</a:t>
            </a: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>   </a:t>
            </a:r>
            <a:r>
              <a:rPr lang="ar-SA" i="1" dirty="0" smtClean="0">
                <a:hlinkClick r:id="rId3" action="ppaction://hlinksldjump"/>
              </a:rPr>
              <a:t>ج- جميع ماسبق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200" i="1" dirty="0" smtClean="0"/>
              <a:t>سجود السهو بعد السلام يكون في موضعين </a:t>
            </a:r>
            <a:endParaRPr lang="ar-SA" sz="32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ar-SA" b="1" i="1" dirty="0" smtClean="0"/>
              <a:t>الثاني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عن شك ترجح فيه أحد الأمرين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ar-SA" dirty="0" smtClean="0"/>
              <a:t>ا</a:t>
            </a:r>
            <a:r>
              <a:rPr lang="ar-SA" b="1" i="1" dirty="0" smtClean="0"/>
              <a:t>لأول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عن زيادة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سجود السهو بعد السلام يكون بعد السلام   ((  ))</a:t>
            </a:r>
            <a:endParaRPr lang="ar-SA" i="1" dirty="0"/>
          </a:p>
        </p:txBody>
      </p:sp>
      <p:sp>
        <p:nvSpPr>
          <p:cNvPr id="6" name="شكل بيضاوي 5"/>
          <p:cNvSpPr/>
          <p:nvPr/>
        </p:nvSpPr>
        <p:spPr>
          <a:xfrm rot="19146244">
            <a:off x="6572264" y="3857628"/>
            <a:ext cx="1628780" cy="207170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 rot="19146244">
            <a:off x="4908490" y="4137946"/>
            <a:ext cx="1628780" cy="207170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صفة سجود السهو 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سجود السهو كالسجود في صلب الصلاة في التكبير عندالسجود والرفع منه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مرحباً بك عزيزتي الطالبة</a:t>
            </a:r>
            <a:endParaRPr lang="ar-SA" dirty="0"/>
          </a:p>
        </p:txBody>
      </p:sp>
      <p:sp>
        <p:nvSpPr>
          <p:cNvPr id="4" name="مستطيل مستدير الزوايا 3">
            <a:hlinkClick r:id="rId2" action="ppaction://hlinksldjump"/>
          </p:cNvPr>
          <p:cNvSpPr/>
          <p:nvPr/>
        </p:nvSpPr>
        <p:spPr>
          <a:xfrm>
            <a:off x="6215074" y="2357430"/>
            <a:ext cx="2214578" cy="150019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2" action="ppaction://hlinksldjump"/>
              </a:rPr>
              <a:t>البداية</a:t>
            </a:r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571868" y="2428868"/>
            <a:ext cx="2357454" cy="142876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3" action="ppaction://hlinksldjump"/>
              </a:rPr>
              <a:t>الأهداف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142976" y="2428868"/>
            <a:ext cx="2143140" cy="142876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4" action="ppaction://hlinksldjump"/>
              </a:rPr>
              <a:t>خروج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6143636" y="4357694"/>
            <a:ext cx="2286016" cy="171451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5" action="ppaction://hlinksldjump"/>
              </a:rPr>
              <a:t>البدء في البرنامج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714744" y="4429132"/>
            <a:ext cx="2143140" cy="164307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6" action="ppaction://hlinksldjump"/>
              </a:rPr>
              <a:t>التعليمات</a:t>
            </a:r>
            <a:endParaRPr lang="ar-SA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142976" y="4429132"/>
            <a:ext cx="2286016" cy="1571636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7" action="ppaction://hlinksldjump"/>
              </a:rPr>
              <a:t>الإختبار</a:t>
            </a:r>
            <a:r>
              <a:rPr lang="ar-SA" dirty="0" smtClean="0">
                <a:hlinkClick r:id="rId7" action="ppaction://hlinksldjump"/>
              </a:rPr>
              <a:t> القبلي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سجود السهو كالسجود في صلب الصلاة ((  ))</a:t>
            </a:r>
            <a:endParaRPr lang="ar-SA" i="1" dirty="0"/>
          </a:p>
        </p:txBody>
      </p:sp>
      <p:sp>
        <p:nvSpPr>
          <p:cNvPr id="3" name="نجمة ذات 5 نقاط 2"/>
          <p:cNvSpPr/>
          <p:nvPr/>
        </p:nvSpPr>
        <p:spPr>
          <a:xfrm>
            <a:off x="5572132" y="4286256"/>
            <a:ext cx="2357454" cy="2000264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4" name="نجمة ذات 5 نقاط 3"/>
          <p:cNvSpPr/>
          <p:nvPr/>
        </p:nvSpPr>
        <p:spPr>
          <a:xfrm>
            <a:off x="2214546" y="4286256"/>
            <a:ext cx="2357454" cy="2000264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200" i="1" dirty="0" smtClean="0"/>
              <a:t>من قام إلى الركعة الثالثة ونسي التشهد الأول فله حالتان </a:t>
            </a:r>
            <a:endParaRPr lang="ar-SA" sz="3200" i="1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أن يستتم قائما</a:t>
            </a:r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half" idx="3"/>
          </p:nvPr>
        </p:nvSpPr>
        <p:spPr>
          <a:xfrm>
            <a:off x="4572000" y="1785926"/>
            <a:ext cx="4041775" cy="639762"/>
          </a:xfrm>
        </p:spPr>
        <p:txBody>
          <a:bodyPr/>
          <a:lstStyle/>
          <a:p>
            <a:pPr algn="ctr"/>
            <a:r>
              <a:rPr lang="ar-SA" dirty="0" smtClean="0"/>
              <a:t>ألا يستتم قائما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dirty="0" smtClean="0"/>
              <a:t>الحكم :</a:t>
            </a:r>
          </a:p>
          <a:p>
            <a:r>
              <a:rPr lang="ar-SA" dirty="0" smtClean="0"/>
              <a:t>لا يركع للتشهد ويسجد للسهو</a:t>
            </a:r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ar-SA" dirty="0" smtClean="0"/>
              <a:t>الحكم :</a:t>
            </a:r>
          </a:p>
          <a:p>
            <a:r>
              <a:rPr lang="ar-SA" dirty="0" smtClean="0"/>
              <a:t>يجب عليه الرجوع للتشهد ويسجد للسهو الأول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3600" i="1" dirty="0" smtClean="0"/>
              <a:t>من قام إلى الركعة الثالثة ونسي التشهد الأول فله أن يستتم قائما فقط ((  )) </a:t>
            </a:r>
            <a:endParaRPr lang="ar-SA" sz="3600" i="1" dirty="0"/>
          </a:p>
        </p:txBody>
      </p:sp>
      <p:sp>
        <p:nvSpPr>
          <p:cNvPr id="8" name="نجمة ذات 5 نقاط 7"/>
          <p:cNvSpPr/>
          <p:nvPr/>
        </p:nvSpPr>
        <p:spPr>
          <a:xfrm rot="19973338">
            <a:off x="6286512" y="4357694"/>
            <a:ext cx="1985970" cy="1700218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√</a:t>
            </a:r>
            <a:endParaRPr lang="ar-SA" dirty="0"/>
          </a:p>
        </p:txBody>
      </p:sp>
      <p:sp>
        <p:nvSpPr>
          <p:cNvPr id="9" name="نجمة ذات 5 نقاط 8"/>
          <p:cNvSpPr/>
          <p:nvPr/>
        </p:nvSpPr>
        <p:spPr>
          <a:xfrm rot="19973338">
            <a:off x="4635990" y="4573933"/>
            <a:ext cx="1985970" cy="1700218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×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وان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i="1" dirty="0" smtClean="0"/>
              <a:t>حالات المأموم اذاسها إمامه</a:t>
            </a:r>
            <a:endParaRPr lang="ar-SA" i="1" dirty="0"/>
          </a:p>
        </p:txBody>
      </p:sp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إن يكون سجود الإمام للسهو قبل السلام فيجب على المأموم متابعته</a:t>
            </a:r>
          </a:p>
          <a:p>
            <a:r>
              <a:rPr lang="ar-SA" dirty="0" smtClean="0"/>
              <a:t>إن يكون سجود الإمام للسهو بعد السلام فإذا سلم الإمام فارقه المأموم لقضاء ما فاته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يجب على المأموم متابعة إمامه إذا سها إمامه ((  ))</a:t>
            </a:r>
            <a:endParaRPr lang="ar-SA" i="1" dirty="0"/>
          </a:p>
        </p:txBody>
      </p:sp>
      <p:sp>
        <p:nvSpPr>
          <p:cNvPr id="3" name="نجمة ذات 5 نقاط 2"/>
          <p:cNvSpPr/>
          <p:nvPr/>
        </p:nvSpPr>
        <p:spPr>
          <a:xfrm rot="19017721">
            <a:off x="4290919" y="3795598"/>
            <a:ext cx="2360674" cy="2200572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×</a:t>
            </a:r>
            <a:endParaRPr lang="ar-SA" dirty="0"/>
          </a:p>
        </p:txBody>
      </p:sp>
      <p:sp>
        <p:nvSpPr>
          <p:cNvPr id="4" name="نجمة ذات 5 نقاط 3"/>
          <p:cNvSpPr/>
          <p:nvPr/>
        </p:nvSpPr>
        <p:spPr>
          <a:xfrm rot="19017721">
            <a:off x="6005430" y="4147953"/>
            <a:ext cx="2360674" cy="2200572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نجمة ذات 5 نقاط 4"/>
          <p:cNvSpPr/>
          <p:nvPr/>
        </p:nvSpPr>
        <p:spPr>
          <a:xfrm rot="19017721">
            <a:off x="6005432" y="4147954"/>
            <a:ext cx="2360674" cy="2200572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نجمة ذات 5 نقاط 5"/>
          <p:cNvSpPr/>
          <p:nvPr/>
        </p:nvSpPr>
        <p:spPr>
          <a:xfrm rot="19017721">
            <a:off x="6005432" y="4147953"/>
            <a:ext cx="2360674" cy="2200572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√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i="1" dirty="0" smtClean="0"/>
              <a:t>حالات المأموم إذا سها في صلاته 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غير المسبوق فهذا لايسجد للسهو </a:t>
            </a:r>
          </a:p>
          <a:p>
            <a:r>
              <a:rPr lang="ar-SA" dirty="0" smtClean="0"/>
              <a:t>المسبوق يسجد للسهو بعد قضاء ما فاته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إذا سها المأموم المسبوق في صلاته فهذا لا يسجد للسهو ((  ))</a:t>
            </a:r>
            <a:endParaRPr lang="ar-SA" i="1" dirty="0"/>
          </a:p>
        </p:txBody>
      </p:sp>
      <p:sp>
        <p:nvSpPr>
          <p:cNvPr id="6" name="مثلث متساوي الساقين 5"/>
          <p:cNvSpPr/>
          <p:nvPr/>
        </p:nvSpPr>
        <p:spPr>
          <a:xfrm>
            <a:off x="3143240" y="3929066"/>
            <a:ext cx="3275282" cy="1285884"/>
          </a:xfrm>
          <a:prstGeom prst="triangle">
            <a:avLst>
              <a:gd name="adj" fmla="val 4795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2" action="ppaction://hlinksldjump"/>
              </a:rPr>
              <a:t>×</a:t>
            </a:r>
            <a:endParaRPr lang="ar-SA" dirty="0"/>
          </a:p>
        </p:txBody>
      </p:sp>
      <p:sp>
        <p:nvSpPr>
          <p:cNvPr id="7" name="مثلث متساوي الساقين 6"/>
          <p:cNvSpPr/>
          <p:nvPr/>
        </p:nvSpPr>
        <p:spPr>
          <a:xfrm>
            <a:off x="4929190" y="4071942"/>
            <a:ext cx="3132406" cy="1143008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hlinkClick r:id="rId3" action="ppaction://hlinksldjump"/>
              </a:rPr>
              <a:t>√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914400" y="2285992"/>
            <a:ext cx="7772400" cy="2643206"/>
          </a:xfrm>
        </p:spPr>
        <p:txBody>
          <a:bodyPr/>
          <a:lstStyle/>
          <a:p>
            <a:r>
              <a:rPr lang="ar-SA" dirty="0" smtClean="0"/>
              <a:t>أحسنت وبارك الله فيك إجابتك صحيحة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774324"/>
          </a:xfrm>
        </p:spPr>
        <p:txBody>
          <a:bodyPr/>
          <a:lstStyle/>
          <a:p>
            <a:pPr algn="r"/>
            <a:r>
              <a:rPr lang="ar-SA" i="1" dirty="0" smtClean="0"/>
              <a:t>الإجابة خاطئة</a:t>
            </a:r>
            <a:br>
              <a:rPr lang="ar-SA" i="1" dirty="0" smtClean="0"/>
            </a:b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/>
            </a:r>
            <a:br>
              <a:rPr lang="ar-SA" i="1" dirty="0" smtClean="0"/>
            </a:br>
            <a:r>
              <a:rPr lang="ar-SA" i="1" dirty="0" smtClean="0"/>
              <a:t>عودي إلى المعلومة للتأكد من الإجابة الصحيحة</a:t>
            </a:r>
            <a:endParaRPr lang="ar-S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29684" cy="6643710"/>
          </a:xfrm>
        </p:spPr>
        <p:txBody>
          <a:bodyPr/>
          <a:lstStyle/>
          <a:p>
            <a:pPr algn="r"/>
            <a:r>
              <a:rPr lang="ar-SA" dirty="0" smtClean="0"/>
              <a:t>ضعي علامة ((√)) أو ((×)) أمام العبارات التالية :</a:t>
            </a:r>
            <a:br>
              <a:rPr lang="ar-SA" dirty="0" smtClean="0"/>
            </a:br>
            <a:r>
              <a:rPr lang="ar-SA" sz="2000" dirty="0" smtClean="0"/>
              <a:t>1/الحكمة من سو النبي صلى الله عليه وسلم لأنه من مقتضى الطبيعة البشرية (( ))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2000" dirty="0" smtClean="0"/>
              <a:t>2/حكم سجود السهو واجب ((  ))</a:t>
            </a:r>
            <a:br>
              <a:rPr lang="ar-SA" sz="2000" dirty="0" smtClean="0"/>
            </a:br>
            <a:r>
              <a:rPr lang="ar-SA" sz="2000" dirty="0" smtClean="0"/>
              <a:t>3/يشرع سجود السهو عند حدوث زيادة أو نقص أو شك في الصلاة ((  ))</a:t>
            </a:r>
            <a:br>
              <a:rPr lang="ar-SA" sz="2000" dirty="0" smtClean="0"/>
            </a:br>
            <a:r>
              <a:rPr lang="ar-SA" sz="2000" dirty="0" smtClean="0"/>
              <a:t>4/يترتب على نقص أحد الواجبات أن يسجد سجدتين جبراًً ((  ))</a:t>
            </a:r>
            <a:br>
              <a:rPr lang="ar-SA" sz="2000" dirty="0" smtClean="0"/>
            </a:br>
            <a:r>
              <a:rPr lang="ar-SA" sz="2000" dirty="0" smtClean="0"/>
              <a:t>5/يترتب على الشك في الصلاة أن يتحرى المصلي الصواب فقط ((  )) </a:t>
            </a:r>
            <a:br>
              <a:rPr lang="ar-SA" sz="2000" dirty="0" smtClean="0"/>
            </a:br>
            <a:r>
              <a:rPr lang="ar-SA" sz="2000" dirty="0" smtClean="0"/>
              <a:t>6/سجود السهو يكون قبل وبعد السلام ((  ))</a:t>
            </a:r>
            <a:br>
              <a:rPr lang="ar-SA" sz="2000" dirty="0" smtClean="0"/>
            </a:br>
            <a:r>
              <a:rPr lang="ar-SA" sz="2000" dirty="0" smtClean="0"/>
              <a:t>7/ سجود السهو قبل السلام يكون في موضع  واحد ((  ))</a:t>
            </a:r>
            <a:br>
              <a:rPr lang="ar-SA" sz="2000" dirty="0" smtClean="0"/>
            </a:br>
            <a:r>
              <a:rPr lang="ar-SA" sz="2000" dirty="0" smtClean="0"/>
              <a:t>8/سجود السهو بعد السلام </a:t>
            </a:r>
            <a:r>
              <a:rPr lang="ar-SA" sz="2000" dirty="0" smtClean="0"/>
              <a:t>لايحدث</a:t>
            </a:r>
            <a:r>
              <a:rPr lang="ar-SA" sz="2000" dirty="0" smtClean="0"/>
              <a:t> إلا إذا كان عن زيادة ((  ))</a:t>
            </a:r>
            <a:br>
              <a:rPr lang="ar-SA" sz="2000" dirty="0" smtClean="0"/>
            </a:br>
            <a:r>
              <a:rPr lang="ar-SA" sz="2000" dirty="0" smtClean="0"/>
              <a:t>9/صفة سجود السهو </a:t>
            </a:r>
            <a:r>
              <a:rPr lang="ar-SA" sz="2000" dirty="0" smtClean="0"/>
              <a:t> </a:t>
            </a:r>
            <a:r>
              <a:rPr lang="ar-SA" sz="2000" dirty="0" smtClean="0"/>
              <a:t>كا</a:t>
            </a:r>
            <a:r>
              <a:rPr lang="ar-SA" sz="2000" dirty="0" smtClean="0"/>
              <a:t> لسجود في صلب الصلاة ((  ))</a:t>
            </a:r>
            <a:br>
              <a:rPr lang="ar-SA" sz="2000" dirty="0" smtClean="0"/>
            </a:br>
            <a:r>
              <a:rPr lang="ar-SA" sz="2000" dirty="0" smtClean="0"/>
              <a:t>10/من قام إلى الركعة الثالثة ونسي التشهد الأول فله حالة واحدة فقط ((  ))</a:t>
            </a:r>
            <a:br>
              <a:rPr lang="ar-SA" sz="2000" dirty="0" smtClean="0"/>
            </a:br>
            <a:r>
              <a:rPr lang="ar-SA" sz="2000" dirty="0" smtClean="0"/>
              <a:t>11/يجب على المأموم متابعة إمامه إذا سها ألإمام  ((  ))</a:t>
            </a:r>
            <a:br>
              <a:rPr lang="ar-SA" sz="2000" dirty="0" smtClean="0"/>
            </a:br>
            <a:r>
              <a:rPr lang="ar-SA" sz="2000" dirty="0" smtClean="0"/>
              <a:t>12/إذا سجد الإمام بعد السلام  وسلم فعلى المأموم مفارقته وقضاء ما فاته ((  ))</a:t>
            </a:r>
            <a:br>
              <a:rPr lang="ar-SA" sz="2000" dirty="0" smtClean="0"/>
            </a:br>
            <a:r>
              <a:rPr lang="ar-SA" sz="2000" dirty="0" smtClean="0"/>
              <a:t>13/على المأموم غير المسبوق إذا سها في صلاته لا يسجد ((  ))</a:t>
            </a:r>
            <a:br>
              <a:rPr lang="ar-SA" sz="2000" dirty="0" smtClean="0"/>
            </a:br>
            <a:r>
              <a:rPr lang="ar-SA" sz="2000" dirty="0" smtClean="0"/>
              <a:t>14/على المأموم المسبوق إذا سها في صلاته يسجد لسهو ((  ))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             مرحباً بك عزيزتي الطالبة </a:t>
            </a:r>
            <a:endParaRPr lang="ar-SA" dirty="0"/>
          </a:p>
        </p:txBody>
      </p:sp>
      <p:sp>
        <p:nvSpPr>
          <p:cNvPr id="4" name="زر إجراء: النهاية 3">
            <a:hlinkClick r:id="" action="ppaction://hlinkshowjump?jump=lastslideviewed" highlightClick="1"/>
          </p:cNvPr>
          <p:cNvSpPr/>
          <p:nvPr/>
        </p:nvSpPr>
        <p:spPr>
          <a:xfrm>
            <a:off x="1071538" y="5786454"/>
            <a:ext cx="428628" cy="714380"/>
          </a:xfrm>
          <a:prstGeom prst="actionButtonEn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072362" cy="1488176"/>
          </a:xfrm>
        </p:spPr>
        <p:txBody>
          <a:bodyPr/>
          <a:lstStyle/>
          <a:p>
            <a:pPr algn="r"/>
            <a:r>
              <a:rPr lang="ar-SA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التعليمات:</a:t>
            </a:r>
            <a:endParaRPr lang="ar-SA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1-لمعرفة أهداف الوحدة ألعامه للمنهج اضغطي على أيقونة ((الأهداف))ثم أيقونة ((العامة)) لعرضها</a:t>
            </a:r>
          </a:p>
          <a:p>
            <a:pPr>
              <a:buNone/>
            </a:pPr>
            <a:r>
              <a:rPr lang="ar-SA" dirty="0" smtClean="0"/>
              <a:t>2-إذا أردت معرفة الأهداف الخاصة بالمحتوى اضغطي على أيقونة ((الأهداف)) ثم أيقونة ((الخاصة))لعرضها</a:t>
            </a:r>
          </a:p>
          <a:p>
            <a:pPr>
              <a:buNone/>
            </a:pPr>
            <a:r>
              <a:rPr lang="ar-SA" dirty="0" smtClean="0"/>
              <a:t>3-إذا أردت معرفة </a:t>
            </a:r>
            <a:r>
              <a:rPr lang="ar-SA" dirty="0" smtClean="0"/>
              <a:t>أ</a:t>
            </a:r>
            <a:r>
              <a:rPr lang="ar-SA" dirty="0" smtClean="0"/>
              <a:t>هداف المحتوى </a:t>
            </a:r>
            <a:r>
              <a:rPr lang="ar-SA" dirty="0" smtClean="0"/>
              <a:t>ا</a:t>
            </a:r>
            <a:r>
              <a:rPr lang="ar-SA" dirty="0" smtClean="0"/>
              <a:t>ضغطي على أيقونة ((الأهداف))  ثم أيقونة أهداف المحتوى لعرضها</a:t>
            </a:r>
            <a:endParaRPr lang="ar-SA" dirty="0"/>
          </a:p>
        </p:txBody>
      </p:sp>
      <p:sp>
        <p:nvSpPr>
          <p:cNvPr id="4" name="زر إجراء: النهاية 3">
            <a:hlinkClick r:id="" action="ppaction://hlinkshowjump?jump=lastslideviewed" highlightClick="1"/>
          </p:cNvPr>
          <p:cNvSpPr/>
          <p:nvPr/>
        </p:nvSpPr>
        <p:spPr>
          <a:xfrm>
            <a:off x="1428728" y="6000768"/>
            <a:ext cx="357190" cy="500066"/>
          </a:xfrm>
          <a:prstGeom prst="actionButtonEn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نجمة ذات 5 نقاط 4"/>
          <p:cNvSpPr/>
          <p:nvPr/>
        </p:nvSpPr>
        <p:spPr>
          <a:xfrm>
            <a:off x="4786314" y="857232"/>
            <a:ext cx="3286148" cy="278608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2" action="ppaction://hlinksldjump"/>
              </a:rPr>
              <a:t>الأهداف العامة </a:t>
            </a:r>
            <a:endParaRPr lang="ar-SA" dirty="0"/>
          </a:p>
        </p:txBody>
      </p:sp>
      <p:sp>
        <p:nvSpPr>
          <p:cNvPr id="6" name="نجمة ذات 5 نقاط 5"/>
          <p:cNvSpPr/>
          <p:nvPr/>
        </p:nvSpPr>
        <p:spPr>
          <a:xfrm>
            <a:off x="1357290" y="857232"/>
            <a:ext cx="3286148" cy="278608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3" action="ppaction://hlinksldjump"/>
              </a:rPr>
              <a:t>الأهداف الخاصة </a:t>
            </a:r>
            <a:endParaRPr lang="ar-SA" dirty="0"/>
          </a:p>
        </p:txBody>
      </p:sp>
      <p:sp>
        <p:nvSpPr>
          <p:cNvPr id="7" name="نجمة ذات 5 نقاط 6"/>
          <p:cNvSpPr/>
          <p:nvPr/>
        </p:nvSpPr>
        <p:spPr>
          <a:xfrm>
            <a:off x="2928926" y="2928934"/>
            <a:ext cx="3286148" cy="2786082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hlinkClick r:id="rId4" action="ppaction://hlinksldjump"/>
              </a:rPr>
              <a:t>أهداف المحتوى</a:t>
            </a:r>
            <a:endParaRPr lang="ar-SA" dirty="0"/>
          </a:p>
        </p:txBody>
      </p:sp>
      <p:sp>
        <p:nvSpPr>
          <p:cNvPr id="8" name="زر إجراء: النهاية 7">
            <a:hlinkClick r:id="" action="ppaction://hlinkshowjump?jump=lastslideviewed" highlightClick="1"/>
          </p:cNvPr>
          <p:cNvSpPr/>
          <p:nvPr/>
        </p:nvSpPr>
        <p:spPr>
          <a:xfrm>
            <a:off x="1500166" y="6143644"/>
            <a:ext cx="685226" cy="500066"/>
          </a:xfrm>
          <a:prstGeom prst="actionButtonEn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57224" y="512064"/>
            <a:ext cx="7829576" cy="914400"/>
          </a:xfrm>
        </p:spPr>
        <p:txBody>
          <a:bodyPr/>
          <a:lstStyle/>
          <a:p>
            <a:pPr algn="r"/>
            <a:r>
              <a:rPr lang="ar-SA" sz="3200" i="1" dirty="0" smtClean="0"/>
              <a:t>الأهداف العامة في التعليم للمرحلة المتوسطة :</a:t>
            </a:r>
            <a:endParaRPr lang="ar-SA" sz="32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42928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ar-SA" sz="2000" dirty="0" smtClean="0"/>
              <a:t>تعهد العقيدة الإسلامية الصحيحة في نفس المتعلم ورعايته بتربية إسلامية متكاملة في :خلقه وجسمه وعقله ولغته وانتمائه إلى أمة الإسلام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تدربيه على إقامة الصلاة أخذه بآداب السلوك والفضائل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تنمية المهارات الأساسية المختلفة وخاصة المهارات اللغوية ، والمهارات العددية ، والمهارات الحركية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تزويده بالقدر المناسب من المعلومات في مختلف الموضوعات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تعريفه بنعم الله عليه في نفسه وبيئته الاجتماعية والجغرافية ليحسن استخدام النعم  وينفع نفسه وبيئته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تربية ذوقه البديعي وتعهد نشاطه الإبتكاري وتنمية تقدير العمل اليدوي لديه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تنمية وعيه ليدرك ما عليه من الواجبات وماله من الحقوق في حدود سنه وخصائص المرحلة التي يمر بها وغرس حب وطنه والإخلاص لولاة أمره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توليد الرغبة لديه في الازدياد من العلم النافع والعمل الصالح وتدريبه على الاستفادة من أوقات فراغه </a:t>
            </a:r>
          </a:p>
          <a:p>
            <a:pPr>
              <a:buFont typeface="Wingdings" pitchFamily="2" charset="2"/>
              <a:buChar char="v"/>
            </a:pPr>
            <a:r>
              <a:rPr lang="ar-SA" sz="2000" dirty="0" smtClean="0"/>
              <a:t>إعداد المتعلم لمايلي هذه المرحلة من مراحل حياته</a:t>
            </a:r>
            <a:endParaRPr lang="ar-SA" sz="2000" dirty="0"/>
          </a:p>
        </p:txBody>
      </p:sp>
      <p:sp>
        <p:nvSpPr>
          <p:cNvPr id="4" name="زر إجراء: الأمام أو التالي 3">
            <a:hlinkClick r:id="" action="ppaction://hlinkshowjump?jump=previousslide" highlightClick="1"/>
          </p:cNvPr>
          <p:cNvSpPr/>
          <p:nvPr/>
        </p:nvSpPr>
        <p:spPr>
          <a:xfrm>
            <a:off x="1857356" y="5786454"/>
            <a:ext cx="428628" cy="571504"/>
          </a:xfrm>
          <a:prstGeom prst="actionButtonForwardNex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2800" i="1" dirty="0" smtClean="0"/>
              <a:t>الأهداف </a:t>
            </a:r>
            <a:r>
              <a:rPr lang="ar-SA" sz="2800" i="1" dirty="0" smtClean="0"/>
              <a:t>الخاصة </a:t>
            </a:r>
            <a:r>
              <a:rPr lang="ar-SA" sz="2800" i="1" dirty="0" smtClean="0"/>
              <a:t>لتدريس الفقه في المرحلة المتوسطة  </a:t>
            </a:r>
            <a:endParaRPr lang="ar-SA" sz="2800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85860"/>
            <a:ext cx="8429684" cy="521497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تثبيت العقيدة الاسلاميه في نفوس المتعلمين وتوثيق الصلة بينهم وبين الله عز وجل عن طريق الممارسة العملية للعبادات 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تبصير المتعلمين بأهمية الجانب العملي من الدين ممثلا في العبادات والتأكيد على أنه جزء متم للعقيدة 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تعريف المتعلمين بالعبادات وأحكامها وشروطها وكل ما يتصل بها مما يجعل العبد متفقهاً في دينه واعيا له مدركاً لأحكامه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تدريب المتعلمين على ممارسة العبادات وتعويدهم عليها 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اكتساب المتعلمين كثيراً من الفضائل و الآداب كالطاعة والنظام والنظافة وحسن المظهر 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تعريف المتعلمين ببعض المعاملات التي تمر بهم في حياتهم أليوميه وإحكامها وشروطها وأدبها وبيان بعض المسائل عنها 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  <p:sp>
        <p:nvSpPr>
          <p:cNvPr id="4" name="زر إجراء: الأمام أو التالي 3">
            <a:hlinkClick r:id="" action="ppaction://hlinkshowjump?jump=previousslide" highlightClick="1"/>
          </p:cNvPr>
          <p:cNvSpPr/>
          <p:nvPr/>
        </p:nvSpPr>
        <p:spPr>
          <a:xfrm>
            <a:off x="2285984" y="6143644"/>
            <a:ext cx="542350" cy="500066"/>
          </a:xfrm>
          <a:prstGeom prst="actionButtonForwardNex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i="1" dirty="0" smtClean="0"/>
              <a:t>أهداف الوحدة :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ar-SA" dirty="0" smtClean="0"/>
              <a:t>إن توضح  الطالبة الحكمة من سهو النبي صلى الله عليه وسلم في صلاته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تبين الطالبة حكم سجود السهو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توضح الطالبة بالتفصيل الأسباب التي يشرع لها سجود السهو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تصف الطالبة مواضع سجود السهو قبل السلام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تبرز الطالبة مواضع سجود السهو بعد السلام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تبين الطالبة صفة سجود السهو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إن توضح الطالبة ماذا يفعل من قام إلى الركعة الثالثة ونسي التشهد الأول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تذكر الطالبة ماذا يفعل المأموم إذا سها إمامه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تصف الطالبة ماذا  يفعل المأموم إذا سها بنفسه دون الإمام 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تستشهد الطالبة بدليل يدل على سماحة الإسلام في حق الناسي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تتيقن الطالبة من أن الإسلام عقيدة كاملة متكاملة</a:t>
            </a:r>
            <a:endParaRPr lang="ar-SA" dirty="0"/>
          </a:p>
        </p:txBody>
      </p:sp>
      <p:sp>
        <p:nvSpPr>
          <p:cNvPr id="4" name="زر إجراء: الأمام أو التالي 3">
            <a:hlinkClick r:id="" action="ppaction://hlinkshowjump?jump=firstslide" highlightClick="1"/>
          </p:cNvPr>
          <p:cNvSpPr/>
          <p:nvPr/>
        </p:nvSpPr>
        <p:spPr>
          <a:xfrm>
            <a:off x="857224" y="5929330"/>
            <a:ext cx="428628" cy="642942"/>
          </a:xfrm>
          <a:prstGeom prst="actionButtonForwardNex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766</TotalTime>
  <Words>899</Words>
  <Application>Microsoft Office PowerPoint</Application>
  <PresentationFormat>عرض على الشاشة (3:4)‏</PresentationFormat>
  <Paragraphs>157</Paragraphs>
  <Slides>39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حركة</vt:lpstr>
      <vt:lpstr>عمل الطالبتين   أميرة حامد عبيد الله المالكي  عبير عمير عواد الجحدلي  الشعبة (( 2))</vt:lpstr>
      <vt:lpstr>سجود السهو</vt:lpstr>
      <vt:lpstr>مرحباً بك عزيزتي الطالبة</vt:lpstr>
      <vt:lpstr>الشريحة 4</vt:lpstr>
      <vt:lpstr>التعليمات:</vt:lpstr>
      <vt:lpstr>الشريحة 6</vt:lpstr>
      <vt:lpstr>الأهداف العامة في التعليم للمرحلة المتوسطة :</vt:lpstr>
      <vt:lpstr>الأهداف الخاصة لتدريس الفقه في المرحلة المتوسطة  </vt:lpstr>
      <vt:lpstr>أهداف الوحدة :</vt:lpstr>
      <vt:lpstr>عناصر الوحدة:</vt:lpstr>
      <vt:lpstr>تعريف سجود  السهو :  هو نسيان الإنسان أحد أركان أو واجبات الصلاة فيتمها بالسجود قبل السلام أو بعده</vt:lpstr>
      <vt:lpstr>الحكمة من سهو النبي صلى الله عليه وسلم </vt:lpstr>
      <vt:lpstr>الحكمة من سهو النبي صلى الله علية وسلم لأنه من مقتضى الطبيعة البشرية ((     ))</vt:lpstr>
      <vt:lpstr>حكم سجود السهو   :</vt:lpstr>
      <vt:lpstr>حكم سجو د السهو عند حدوث زيادة أو نقص أو شك في الصلاة        أ-مستحب       ب- واجب       ج-مباح</vt:lpstr>
      <vt:lpstr>يشرع سجود السهو عند حدوث ثلاثة أمور </vt:lpstr>
      <vt:lpstr>يشرع سجود السهو عند الزيادة في الصلاة فقط ((    ))</vt:lpstr>
      <vt:lpstr>يترتب على نقص أحد الواجبات سهوا </vt:lpstr>
      <vt:lpstr>يترتب على نقص أحد المكروهات سهوا أن يسجد سجدتين جبراً ((  ))</vt:lpstr>
      <vt:lpstr>يترتب على الشك في الصلاة </vt:lpstr>
      <vt:lpstr>يترتب على الشك في  الصلاة أن يتحرى المصلي الصواب </vt:lpstr>
      <vt:lpstr>سجود السهو إما أن يكون </vt:lpstr>
      <vt:lpstr>سجود السهو لايكون إلا قبل السلام وبعد السلام ((  ))</vt:lpstr>
      <vt:lpstr>سجود السهو قبل السلام يكون في موضعين</vt:lpstr>
      <vt:lpstr>سجود السهو قبل السلام لا يكون إلا في موضع واحد ((  ))</vt:lpstr>
      <vt:lpstr>سجود السهو قبل  السلام يحدث    أ-إذا كان عن نقص    ب- إذا كان عن زيادة    ج- جميع ماسبق</vt:lpstr>
      <vt:lpstr>سجود السهو بعد السلام يكون في موضعين </vt:lpstr>
      <vt:lpstr>سجود السهو بعد السلام يكون بعد السلام   ((  ))</vt:lpstr>
      <vt:lpstr>صفة سجود السهو </vt:lpstr>
      <vt:lpstr>سجود السهو كالسجود في صلب الصلاة ((  ))</vt:lpstr>
      <vt:lpstr>من قام إلى الركعة الثالثة ونسي التشهد الأول فله حالتان </vt:lpstr>
      <vt:lpstr>من قام إلى الركعة الثالثة ونسي التشهد الأول فله أن يستتم قائما فقط ((  )) </vt:lpstr>
      <vt:lpstr>حالات المأموم اذاسها إمامه</vt:lpstr>
      <vt:lpstr>يجب على المأموم متابعة إمامه إذا سها إمامه ((  ))</vt:lpstr>
      <vt:lpstr>حالات المأموم إذا سها في صلاته </vt:lpstr>
      <vt:lpstr>إذا سها المأموم المسبوق في صلاته فهذا لا يسجد للسهو ((  ))</vt:lpstr>
      <vt:lpstr>أحسنت وبارك الله فيك إجابتك صحيحة</vt:lpstr>
      <vt:lpstr>الإجابة خاطئة   عودي إلى المعلومة للتأكد من الإجابة الصحيحة</vt:lpstr>
      <vt:lpstr>ضعي علامة ((√)) أو ((×)) أمام العبارات التالية : 1/الحكمة من سو النبي صلى الله عليه وسلم لأنه من مقتضى الطبيعة البشرية (( )) 2/حكم سجود السهو واجب ((  )) 3/يشرع سجود السهو عند حدوث زيادة أو نقص أو شك في الصلاة ((  )) 4/يترتب على نقص أحد الواجبات أن يسجد سجدتين جبراًً ((  )) 5/يترتب على الشك في الصلاة أن يتحرى المصلي الصواب فقط ((  ))  6/سجود السهو يكون قبل وبعد السلام ((  )) 7/ سجود السهو قبل السلام يكون في موضع  واحد ((  )) 8/سجود السهو بعد السلام لايحدث إلا إذا كان عن زيادة ((  )) 9/صفة سجود السهو  كا لسجود في صلب الصلاة ((  )) 10/من قام إلى الركعة الثالثة ونسي التشهد الأول فله حالة واحدة فقط ((  )) 11/يجب على المأموم متابعة إمامه إذا سها ألإمام  ((  )) 12/إذا سجد الإمام بعد السلام  وسلم فعلى المأموم مفارقته وقضاء ما فاته ((  )) 13/على المأموم غير المسبوق إذا سها في صلاته لا يسجد ((  )) 14/على المأموم المسبوق إذا سها في صلاته يسجد لسهو ((  )) </vt:lpstr>
    </vt:vector>
  </TitlesOfParts>
  <Company>SELF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سجود السهو</dc:title>
  <dc:creator>USER</dc:creator>
  <cp:lastModifiedBy>USER</cp:lastModifiedBy>
  <cp:revision>76</cp:revision>
  <dcterms:created xsi:type="dcterms:W3CDTF">2011-05-28T20:00:26Z</dcterms:created>
  <dcterms:modified xsi:type="dcterms:W3CDTF">2011-05-30T17:34:10Z</dcterms:modified>
</cp:coreProperties>
</file>