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77" r:id="rId2"/>
    <p:sldId id="283" r:id="rId3"/>
    <p:sldId id="284" r:id="rId4"/>
    <p:sldId id="274" r:id="rId5"/>
    <p:sldId id="273" r:id="rId6"/>
    <p:sldId id="257" r:id="rId7"/>
    <p:sldId id="258" r:id="rId8"/>
    <p:sldId id="272" r:id="rId9"/>
    <p:sldId id="259" r:id="rId10"/>
    <p:sldId id="260" r:id="rId11"/>
    <p:sldId id="291" r:id="rId12"/>
    <p:sldId id="261" r:id="rId13"/>
    <p:sldId id="288" r:id="rId14"/>
    <p:sldId id="262" r:id="rId15"/>
    <p:sldId id="285" r:id="rId16"/>
    <p:sldId id="286" r:id="rId17"/>
    <p:sldId id="263" r:id="rId18"/>
    <p:sldId id="264" r:id="rId19"/>
    <p:sldId id="287" r:id="rId20"/>
    <p:sldId id="278" r:id="rId21"/>
    <p:sldId id="289" r:id="rId22"/>
    <p:sldId id="280" r:id="rId23"/>
    <p:sldId id="292" r:id="rId24"/>
    <p:sldId id="293" r:id="rId25"/>
    <p:sldId id="265" r:id="rId26"/>
    <p:sldId id="266" r:id="rId27"/>
    <p:sldId id="267" r:id="rId28"/>
    <p:sldId id="268" r:id="rId29"/>
    <p:sldId id="269" r:id="rId30"/>
    <p:sldId id="281" r:id="rId31"/>
    <p:sldId id="290" r:id="rId32"/>
    <p:sldId id="270" r:id="rId3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750" autoAdjust="0"/>
    <p:restoredTop sz="94709" autoAdjust="0"/>
  </p:normalViewPr>
  <p:slideViewPr>
    <p:cSldViewPr>
      <p:cViewPr varScale="1">
        <p:scale>
          <a:sx n="67" d="100"/>
          <a:sy n="67" d="100"/>
        </p:scale>
        <p:origin x="-51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FF0E5BA5-CC2F-44EF-9F9A-08EE5C928C3E}" type="datetimeFigureOut">
              <a:rPr lang="fr-FR" smtClean="0"/>
              <a:pPr/>
              <a:t>29/11/2011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A707B39-F54D-4E5B-81DF-B3D5C8DD6DC0}" type="slidenum">
              <a:rPr lang="fr-FR" smtClean="0"/>
              <a:pPr/>
              <a:t>‹N°›</a:t>
            </a:fld>
            <a:endParaRPr lang="fr-FR"/>
          </a:p>
        </p:txBody>
      </p:sp>
    </p:spTree>
  </p:cSld>
  <p:clrMapOvr>
    <a:masterClrMapping/>
  </p:clrMapOvr>
  <p:transition>
    <p:pull dir="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F0E5BA5-CC2F-44EF-9F9A-08EE5C928C3E}" type="datetimeFigureOut">
              <a:rPr lang="fr-FR" smtClean="0"/>
              <a:pPr/>
              <a:t>29/11/2011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A707B39-F54D-4E5B-81DF-B3D5C8DD6DC0}" type="slidenum">
              <a:rPr lang="fr-FR" smtClean="0"/>
              <a:pPr/>
              <a:t>‹N°›</a:t>
            </a:fld>
            <a:endParaRPr lang="fr-FR"/>
          </a:p>
        </p:txBody>
      </p:sp>
    </p:spTree>
  </p:cSld>
  <p:clrMapOvr>
    <a:masterClrMapping/>
  </p:clrMapOvr>
  <p:transition>
    <p:pull dir="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F0E5BA5-CC2F-44EF-9F9A-08EE5C928C3E}" type="datetimeFigureOut">
              <a:rPr lang="fr-FR" smtClean="0"/>
              <a:pPr/>
              <a:t>29/11/2011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A707B39-F54D-4E5B-81DF-B3D5C8DD6DC0}" type="slidenum">
              <a:rPr lang="fr-FR" smtClean="0"/>
              <a:pPr/>
              <a:t>‹N°›</a:t>
            </a:fld>
            <a:endParaRPr lang="fr-FR"/>
          </a:p>
        </p:txBody>
      </p:sp>
    </p:spTree>
  </p:cSld>
  <p:clrMapOvr>
    <a:masterClrMapping/>
  </p:clrMapOvr>
  <p:transition>
    <p:pull dir="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F0E5BA5-CC2F-44EF-9F9A-08EE5C928C3E}" type="datetimeFigureOut">
              <a:rPr lang="fr-FR" smtClean="0"/>
              <a:pPr/>
              <a:t>29/11/2011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A707B39-F54D-4E5B-81DF-B3D5C8DD6DC0}" type="slidenum">
              <a:rPr lang="fr-FR" smtClean="0"/>
              <a:pPr/>
              <a:t>‹N°›</a:t>
            </a:fld>
            <a:endParaRPr lang="fr-FR"/>
          </a:p>
        </p:txBody>
      </p:sp>
    </p:spTree>
  </p:cSld>
  <p:clrMapOvr>
    <a:masterClrMapping/>
  </p:clrMapOvr>
  <p:transition>
    <p:pull dir="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FF0E5BA5-CC2F-44EF-9F9A-08EE5C928C3E}" type="datetimeFigureOut">
              <a:rPr lang="fr-FR" smtClean="0"/>
              <a:pPr/>
              <a:t>29/11/2011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A707B39-F54D-4E5B-81DF-B3D5C8DD6DC0}" type="slidenum">
              <a:rPr lang="fr-FR" smtClean="0"/>
              <a:pPr/>
              <a:t>‹N°›</a:t>
            </a:fld>
            <a:endParaRPr lang="fr-FR"/>
          </a:p>
        </p:txBody>
      </p:sp>
    </p:spTree>
  </p:cSld>
  <p:clrMapOvr>
    <a:masterClrMapping/>
  </p:clrMapOvr>
  <p:transition>
    <p:pull dir="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FF0E5BA5-CC2F-44EF-9F9A-08EE5C928C3E}" type="datetimeFigureOut">
              <a:rPr lang="fr-FR" smtClean="0"/>
              <a:pPr/>
              <a:t>29/11/2011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A707B39-F54D-4E5B-81DF-B3D5C8DD6DC0}" type="slidenum">
              <a:rPr lang="fr-FR" smtClean="0"/>
              <a:pPr/>
              <a:t>‹N°›</a:t>
            </a:fld>
            <a:endParaRPr lang="fr-FR"/>
          </a:p>
        </p:txBody>
      </p:sp>
    </p:spTree>
  </p:cSld>
  <p:clrMapOvr>
    <a:masterClrMapping/>
  </p:clrMapOvr>
  <p:transition>
    <p:pull dir="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FF0E5BA5-CC2F-44EF-9F9A-08EE5C928C3E}" type="datetimeFigureOut">
              <a:rPr lang="fr-FR" smtClean="0"/>
              <a:pPr/>
              <a:t>29/11/2011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A707B39-F54D-4E5B-81DF-B3D5C8DD6DC0}" type="slidenum">
              <a:rPr lang="fr-FR" smtClean="0"/>
              <a:pPr/>
              <a:t>‹N°›</a:t>
            </a:fld>
            <a:endParaRPr lang="fr-FR"/>
          </a:p>
        </p:txBody>
      </p:sp>
    </p:spTree>
  </p:cSld>
  <p:clrMapOvr>
    <a:masterClrMapping/>
  </p:clrMapOvr>
  <p:transition>
    <p:pull dir="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FF0E5BA5-CC2F-44EF-9F9A-08EE5C928C3E}" type="datetimeFigureOut">
              <a:rPr lang="fr-FR" smtClean="0"/>
              <a:pPr/>
              <a:t>29/11/2011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A707B39-F54D-4E5B-81DF-B3D5C8DD6DC0}" type="slidenum">
              <a:rPr lang="fr-FR" smtClean="0"/>
              <a:pPr/>
              <a:t>‹N°›</a:t>
            </a:fld>
            <a:endParaRPr lang="fr-FR"/>
          </a:p>
        </p:txBody>
      </p:sp>
    </p:spTree>
  </p:cSld>
  <p:clrMapOvr>
    <a:masterClrMapping/>
  </p:clrMapOvr>
  <p:transition>
    <p:pull dir="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F0E5BA5-CC2F-44EF-9F9A-08EE5C928C3E}" type="datetimeFigureOut">
              <a:rPr lang="fr-FR" smtClean="0"/>
              <a:pPr/>
              <a:t>29/11/2011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A707B39-F54D-4E5B-81DF-B3D5C8DD6DC0}" type="slidenum">
              <a:rPr lang="fr-FR" smtClean="0"/>
              <a:pPr/>
              <a:t>‹N°›</a:t>
            </a:fld>
            <a:endParaRPr lang="fr-FR"/>
          </a:p>
        </p:txBody>
      </p:sp>
    </p:spTree>
  </p:cSld>
  <p:clrMapOvr>
    <a:masterClrMapping/>
  </p:clrMapOvr>
  <p:transition>
    <p:pull dir="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FF0E5BA5-CC2F-44EF-9F9A-08EE5C928C3E}" type="datetimeFigureOut">
              <a:rPr lang="fr-FR" smtClean="0"/>
              <a:pPr/>
              <a:t>29/11/2011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A707B39-F54D-4E5B-81DF-B3D5C8DD6DC0}" type="slidenum">
              <a:rPr lang="fr-FR" smtClean="0"/>
              <a:pPr/>
              <a:t>‹N°›</a:t>
            </a:fld>
            <a:endParaRPr lang="fr-FR"/>
          </a:p>
        </p:txBody>
      </p:sp>
    </p:spTree>
  </p:cSld>
  <p:clrMapOvr>
    <a:masterClrMapping/>
  </p:clrMapOvr>
  <p:transition>
    <p:pull dir="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FF0E5BA5-CC2F-44EF-9F9A-08EE5C928C3E}" type="datetimeFigureOut">
              <a:rPr lang="fr-FR" smtClean="0"/>
              <a:pPr/>
              <a:t>29/11/2011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A707B39-F54D-4E5B-81DF-B3D5C8DD6DC0}" type="slidenum">
              <a:rPr lang="fr-FR" smtClean="0"/>
              <a:pPr/>
              <a:t>‹N°›</a:t>
            </a:fld>
            <a:endParaRPr lang="fr-FR"/>
          </a:p>
        </p:txBody>
      </p:sp>
    </p:spTree>
  </p:cSld>
  <p:clrMapOvr>
    <a:masterClrMapping/>
  </p:clrMapOvr>
  <p:transition>
    <p:pull dir="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0E5BA5-CC2F-44EF-9F9A-08EE5C928C3E}" type="datetimeFigureOut">
              <a:rPr lang="fr-FR" smtClean="0"/>
              <a:pPr/>
              <a:t>29/11/2011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707B39-F54D-4E5B-81DF-B3D5C8DD6DC0}"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pull dir="ru"/>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apedia.mobi/fr/Fichier:Blois1900.jp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fr.wikipedia.org/wiki/Fichier:France_Loir-et-Cher_Blois_Jardin_Eveche_01.JP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apedia.mobi/fr/Fichier:France_Loir-et-Cher_Blois_Chateau_04.jp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apedia.mobi/fr/Fichier:France_Loir-et-Cher_Blois_Chateau_Facade_des_loges_02.JP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apedia.mobi/fr/Fichier:France_Loir-et-Cher_Blois_Chateau_Facade_des_loges_02.JP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apedia.mobi/fr/Fichier:Ch%C3%A2teau_de_Blois_05.jp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fr.wikipedia.org/wiki/Fichier:France_Loir-et-Cher_Blois_Jardin_Eveche_02.JPG"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Documents and Settings\Administrateur\Bureau\bblois\blois1.jpg"/>
          <p:cNvPicPr>
            <a:picLocks noChangeAspect="1" noChangeArrowheads="1"/>
          </p:cNvPicPr>
          <p:nvPr/>
        </p:nvPicPr>
        <p:blipFill>
          <a:blip r:embed="rId2"/>
          <a:srcRect/>
          <a:stretch>
            <a:fillRect/>
          </a:stretch>
        </p:blipFill>
        <p:spPr bwMode="auto">
          <a:xfrm>
            <a:off x="-983802" y="0"/>
            <a:ext cx="10127802" cy="6858024"/>
          </a:xfrm>
          <a:prstGeom prst="rect">
            <a:avLst/>
          </a:prstGeom>
          <a:noFill/>
        </p:spPr>
      </p:pic>
      <p:pic>
        <p:nvPicPr>
          <p:cNvPr id="2" name="Picture 2" descr="C:\Documents and Settings\Administrateur\Bureau\bblois\blois1.jpg"/>
          <p:cNvPicPr>
            <a:picLocks noChangeAspect="1" noChangeArrowheads="1"/>
          </p:cNvPicPr>
          <p:nvPr/>
        </p:nvPicPr>
        <p:blipFill>
          <a:blip r:embed="rId2"/>
          <a:srcRect/>
          <a:stretch>
            <a:fillRect/>
          </a:stretch>
        </p:blipFill>
        <p:spPr bwMode="auto">
          <a:xfrm>
            <a:off x="-983802" y="0"/>
            <a:ext cx="10127802" cy="6858024"/>
          </a:xfrm>
          <a:prstGeom prst="rect">
            <a:avLst/>
          </a:prstGeom>
          <a:noFill/>
        </p:spPr>
      </p:pic>
      <p:sp>
        <p:nvSpPr>
          <p:cNvPr id="4" name="Rectangle 3"/>
          <p:cNvSpPr/>
          <p:nvPr/>
        </p:nvSpPr>
        <p:spPr>
          <a:xfrm>
            <a:off x="571472" y="500042"/>
            <a:ext cx="7858180" cy="2308324"/>
          </a:xfrm>
          <a:prstGeom prst="rect">
            <a:avLst/>
          </a:prstGeom>
        </p:spPr>
        <p:txBody>
          <a:bodyPr wrap="square">
            <a:spAutoFit/>
          </a:bodyPr>
          <a:lstStyle/>
          <a:p>
            <a:pPr algn="ctr"/>
            <a:r>
              <a:rPr lang="fr-FR" kern="10" dirty="0" smtClean="0">
                <a:ln w="9525">
                  <a:solidFill>
                    <a:srgbClr val="000000"/>
                  </a:solidFill>
                  <a:round/>
                  <a:headEnd/>
                  <a:tailEnd/>
                </a:ln>
                <a:solidFill>
                  <a:srgbClr val="FFFFFF"/>
                </a:solidFill>
                <a:latin typeface="Arial Black"/>
              </a:rPr>
              <a:t>La république algérienne démocratique et populaire</a:t>
            </a:r>
          </a:p>
          <a:p>
            <a:pPr algn="ctr"/>
            <a:r>
              <a:rPr lang="fr-FR" kern="10" dirty="0" smtClean="0">
                <a:ln w="9525">
                  <a:solidFill>
                    <a:srgbClr val="000000"/>
                  </a:solidFill>
                  <a:round/>
                  <a:headEnd/>
                  <a:tailEnd/>
                </a:ln>
                <a:solidFill>
                  <a:srgbClr val="FFFFFF"/>
                </a:solidFill>
                <a:latin typeface="Arial Black"/>
              </a:rPr>
              <a:t>Le ministère de l'enseignement supérieur et de la recherche scientifique </a:t>
            </a:r>
          </a:p>
          <a:p>
            <a:pPr algn="ctr"/>
            <a:r>
              <a:rPr lang="fr-FR" kern="10" dirty="0" smtClean="0">
                <a:ln w="9525">
                  <a:solidFill>
                    <a:srgbClr val="000000"/>
                  </a:solidFill>
                  <a:round/>
                  <a:headEnd/>
                  <a:tailEnd/>
                </a:ln>
                <a:solidFill>
                  <a:srgbClr val="FFFFFF"/>
                </a:solidFill>
                <a:latin typeface="Arial Black"/>
              </a:rPr>
              <a:t>Université </a:t>
            </a:r>
            <a:r>
              <a:rPr lang="fr-FR" kern="10" dirty="0" err="1" smtClean="0">
                <a:ln w="9525">
                  <a:solidFill>
                    <a:srgbClr val="000000"/>
                  </a:solidFill>
                  <a:round/>
                  <a:headEnd/>
                  <a:tailEnd/>
                </a:ln>
                <a:solidFill>
                  <a:srgbClr val="FFFFFF"/>
                </a:solidFill>
                <a:latin typeface="Arial Black"/>
              </a:rPr>
              <a:t>Mentouri</a:t>
            </a:r>
            <a:r>
              <a:rPr lang="fr-FR" kern="10" dirty="0" smtClean="0">
                <a:ln w="9525">
                  <a:solidFill>
                    <a:srgbClr val="000000"/>
                  </a:solidFill>
                  <a:round/>
                  <a:headEnd/>
                  <a:tailEnd/>
                </a:ln>
                <a:solidFill>
                  <a:srgbClr val="FFFFFF"/>
                </a:solidFill>
                <a:latin typeface="Arial Black"/>
              </a:rPr>
              <a:t> Constantine </a:t>
            </a:r>
          </a:p>
          <a:p>
            <a:pPr algn="ctr"/>
            <a:r>
              <a:rPr lang="fr-FR" kern="10" dirty="0" smtClean="0">
                <a:ln w="9525">
                  <a:solidFill>
                    <a:srgbClr val="000000"/>
                  </a:solidFill>
                  <a:round/>
                  <a:headEnd/>
                  <a:tailEnd/>
                </a:ln>
                <a:solidFill>
                  <a:srgbClr val="FFFFFF"/>
                </a:solidFill>
                <a:latin typeface="Arial Black"/>
              </a:rPr>
              <a:t>Faculté des sciences de la terre                                                   Département de G.T.U.</a:t>
            </a:r>
          </a:p>
          <a:p>
            <a:pPr algn="ctr"/>
            <a:r>
              <a:rPr lang="fr-FR" kern="10" dirty="0" smtClean="0">
                <a:ln w="9525">
                  <a:solidFill>
                    <a:srgbClr val="000000"/>
                  </a:solidFill>
                  <a:round/>
                  <a:headEnd/>
                  <a:tailEnd/>
                </a:ln>
                <a:solidFill>
                  <a:srgbClr val="FFFFFF"/>
                </a:solidFill>
                <a:latin typeface="Arial Black"/>
              </a:rPr>
              <a:t>Gestion des espaces verts     </a:t>
            </a:r>
          </a:p>
          <a:p>
            <a:pPr algn="ctr"/>
            <a:r>
              <a:rPr lang="fr-FR" kern="10" dirty="0" smtClean="0">
                <a:ln w="9525">
                  <a:solidFill>
                    <a:srgbClr val="000000"/>
                  </a:solidFill>
                  <a:round/>
                  <a:headEnd/>
                  <a:tailEnd/>
                </a:ln>
                <a:solidFill>
                  <a:srgbClr val="FFFFFF"/>
                </a:solidFill>
                <a:latin typeface="Arial Black"/>
              </a:rPr>
              <a:t> </a:t>
            </a:r>
            <a:endParaRPr lang="fr-FR" dirty="0"/>
          </a:p>
        </p:txBody>
      </p:sp>
      <p:sp>
        <p:nvSpPr>
          <p:cNvPr id="7" name="Rectangle 6"/>
          <p:cNvSpPr/>
          <p:nvPr/>
        </p:nvSpPr>
        <p:spPr>
          <a:xfrm>
            <a:off x="2000232" y="2967335"/>
            <a:ext cx="5548415" cy="923330"/>
          </a:xfrm>
          <a:prstGeom prst="rect">
            <a:avLst/>
          </a:prstGeom>
          <a:noFill/>
        </p:spPr>
        <p:txBody>
          <a:bodyPr wrap="square" lIns="91440" tIns="45720" rIns="91440" bIns="45720">
            <a:spAutoFit/>
          </a:bodyPr>
          <a:lstStyle/>
          <a:p>
            <a:pPr algn="ctr"/>
            <a:r>
              <a:rPr lang="fr-FR" sz="5400" b="1" cap="none" spc="0" dirty="0" smtClean="0">
                <a:ln w="10541" cmpd="sng">
                  <a:solidFill>
                    <a:srgbClr val="7D7D7D">
                      <a:tint val="100000"/>
                      <a:shade val="100000"/>
                      <a:satMod val="110000"/>
                    </a:srgbClr>
                  </a:solidFill>
                  <a:prstDash val="solid"/>
                </a:ln>
                <a:solidFill>
                  <a:srgbClr val="C00000"/>
                </a:solidFill>
                <a:effectLst/>
                <a:latin typeface="Chiller" pitchFamily="82" charset="0"/>
              </a:rPr>
              <a:t>LE JARDIN DE BLOIS</a:t>
            </a:r>
            <a:endParaRPr lang="fr-FR" sz="5400" b="1" cap="none" spc="0" dirty="0">
              <a:ln w="10541" cmpd="sng">
                <a:solidFill>
                  <a:srgbClr val="7D7D7D">
                    <a:tint val="100000"/>
                    <a:shade val="100000"/>
                    <a:satMod val="110000"/>
                  </a:srgbClr>
                </a:solidFill>
                <a:prstDash val="solid"/>
              </a:ln>
              <a:solidFill>
                <a:srgbClr val="C00000"/>
              </a:solidFill>
              <a:effectLst/>
              <a:latin typeface="Chiller" pitchFamily="82" charset="0"/>
            </a:endParaRPr>
          </a:p>
        </p:txBody>
      </p:sp>
      <p:sp>
        <p:nvSpPr>
          <p:cNvPr id="10" name="Rectangle 9"/>
          <p:cNvSpPr/>
          <p:nvPr/>
        </p:nvSpPr>
        <p:spPr>
          <a:xfrm>
            <a:off x="2928926" y="5500702"/>
            <a:ext cx="2835713" cy="830997"/>
          </a:xfrm>
          <a:prstGeom prst="rect">
            <a:avLst/>
          </a:prstGeom>
          <a:noFill/>
        </p:spPr>
        <p:txBody>
          <a:bodyPr wrap="none" lIns="91440" tIns="45720" rIns="91440" bIns="45720">
            <a:spAutoFit/>
          </a:bodyPr>
          <a:lstStyle/>
          <a:p>
            <a:pPr algn="ctr"/>
            <a:r>
              <a:rPr lang="fr-FR" sz="2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Année universitaire: </a:t>
            </a:r>
          </a:p>
          <a:p>
            <a:pPr algn="ctr"/>
            <a:r>
              <a:rPr lang="fr-FR" sz="2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2010/2011</a:t>
            </a:r>
            <a:endParaRPr lang="fr-FR" sz="2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11" name="Rectangle 10"/>
          <p:cNvSpPr/>
          <p:nvPr/>
        </p:nvSpPr>
        <p:spPr>
          <a:xfrm>
            <a:off x="1071570" y="3929066"/>
            <a:ext cx="8072462" cy="1508105"/>
          </a:xfrm>
          <a:prstGeom prst="rect">
            <a:avLst/>
          </a:prstGeom>
        </p:spPr>
        <p:txBody>
          <a:bodyPr wrap="square">
            <a:spAutoFit/>
          </a:bodyPr>
          <a:lstStyle/>
          <a:p>
            <a:r>
              <a:rPr lang="fr-FR" dirty="0" smtClean="0">
                <a:solidFill>
                  <a:schemeClr val="bg1"/>
                </a:solidFill>
              </a:rPr>
              <a:t>Fait par :                                                                                  Encadrer par :</a:t>
            </a:r>
            <a:endParaRPr lang="fr-FR" sz="2000" b="1" dirty="0" smtClean="0">
              <a:solidFill>
                <a:schemeClr val="bg1"/>
              </a:solidFill>
              <a:latin typeface="Bradley Hand ITC" pitchFamily="66" charset="0"/>
            </a:endParaRPr>
          </a:p>
          <a:p>
            <a:r>
              <a:rPr lang="fr-FR" dirty="0" smtClean="0">
                <a:solidFill>
                  <a:schemeClr val="bg1"/>
                </a:solidFill>
                <a:latin typeface="Bradley Hand ITC" pitchFamily="66" charset="0"/>
              </a:rPr>
              <a:t>ROUABAH </a:t>
            </a:r>
            <a:r>
              <a:rPr lang="fr-FR" dirty="0" err="1" smtClean="0">
                <a:solidFill>
                  <a:schemeClr val="bg1"/>
                </a:solidFill>
                <a:latin typeface="Bradley Hand ITC" pitchFamily="66" charset="0"/>
              </a:rPr>
              <a:t>Khadidja</a:t>
            </a:r>
            <a:r>
              <a:rPr lang="fr-FR" dirty="0" smtClean="0">
                <a:solidFill>
                  <a:schemeClr val="bg1"/>
                </a:solidFill>
                <a:latin typeface="Bradley Hand ITC" pitchFamily="66" charset="0"/>
              </a:rPr>
              <a:t>                                            </a:t>
            </a:r>
            <a:r>
              <a:rPr lang="fr-FR" dirty="0" smtClean="0">
                <a:solidFill>
                  <a:schemeClr val="bg1"/>
                </a:solidFill>
              </a:rPr>
              <a:t>M </a:t>
            </a:r>
            <a:r>
              <a:rPr lang="fr-FR" sz="1050" dirty="0" err="1" smtClean="0">
                <a:solidFill>
                  <a:schemeClr val="bg1"/>
                </a:solidFill>
              </a:rPr>
              <a:t>eme</a:t>
            </a:r>
            <a:r>
              <a:rPr lang="fr-FR" sz="1050" dirty="0" smtClean="0">
                <a:solidFill>
                  <a:schemeClr val="bg1"/>
                </a:solidFill>
              </a:rPr>
              <a:t>  </a:t>
            </a:r>
            <a:r>
              <a:rPr lang="fr-FR" b="1" dirty="0" smtClean="0">
                <a:solidFill>
                  <a:schemeClr val="bg1"/>
                </a:solidFill>
                <a:latin typeface="Bradley Hand ITC" pitchFamily="66" charset="0"/>
              </a:rPr>
              <a:t>BEN MECHICHE</a:t>
            </a:r>
            <a:r>
              <a:rPr lang="fr-FR" dirty="0" smtClean="0">
                <a:solidFill>
                  <a:schemeClr val="bg1"/>
                </a:solidFill>
                <a:latin typeface="Bradley Hand ITC" pitchFamily="66" charset="0"/>
              </a:rPr>
              <a:t>                         </a:t>
            </a:r>
          </a:p>
          <a:p>
            <a:r>
              <a:rPr lang="fr-FR" dirty="0" smtClean="0">
                <a:solidFill>
                  <a:schemeClr val="bg1"/>
                </a:solidFill>
                <a:latin typeface="Bradley Hand ITC" pitchFamily="66" charset="0"/>
              </a:rPr>
              <a:t>FERDI Sara                                                             </a:t>
            </a:r>
          </a:p>
          <a:p>
            <a:r>
              <a:rPr lang="fr-FR" dirty="0" smtClean="0">
                <a:solidFill>
                  <a:schemeClr val="bg1"/>
                </a:solidFill>
                <a:latin typeface="Bradley Hand ITC" pitchFamily="66" charset="0"/>
              </a:rPr>
              <a:t>ZIDI Ahmed</a:t>
            </a:r>
          </a:p>
          <a:p>
            <a:r>
              <a:rPr lang="fr-FR" dirty="0" smtClean="0">
                <a:solidFill>
                  <a:schemeClr val="bg1"/>
                </a:solidFill>
                <a:latin typeface="Bradley Hand ITC" pitchFamily="66" charset="0"/>
              </a:rPr>
              <a:t>KHALFALLAH </a:t>
            </a:r>
            <a:r>
              <a:rPr lang="fr-FR" dirty="0" err="1" smtClean="0">
                <a:solidFill>
                  <a:schemeClr val="bg1"/>
                </a:solidFill>
                <a:latin typeface="Bradley Hand ITC" pitchFamily="66" charset="0"/>
              </a:rPr>
              <a:t>Issam</a:t>
            </a:r>
            <a:endParaRPr lang="fr-FR" dirty="0" smtClean="0">
              <a:solidFill>
                <a:schemeClr val="bg1"/>
              </a:solidFill>
              <a:latin typeface="Bradley Hand ITC" pitchFamily="66" charset="0"/>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770" decel="100000"/>
                                        <p:tgtEl>
                                          <p:spTgt spid="4">
                                            <p:txEl>
                                              <p:pRg st="0" end="0"/>
                                            </p:txEl>
                                          </p:spTgt>
                                        </p:tgtEl>
                                      </p:cBhvr>
                                    </p:animEffect>
                                    <p:animScale>
                                      <p:cBhvr>
                                        <p:cTn id="8" dur="770" decel="100000"/>
                                        <p:tgtEl>
                                          <p:spTgt spid="4">
                                            <p:txEl>
                                              <p:pRg st="0" end="0"/>
                                            </p:txEl>
                                          </p:spTgt>
                                        </p:tgtEl>
                                      </p:cBhvr>
                                      <p:from x="10000" y="10000"/>
                                      <p:to x="200000" y="450000"/>
                                    </p:animScale>
                                    <p:animScale>
                                      <p:cBhvr>
                                        <p:cTn id="9" dur="1230" accel="100000" fill="hold">
                                          <p:stCondLst>
                                            <p:cond delay="770"/>
                                          </p:stCondLst>
                                        </p:cTn>
                                        <p:tgtEl>
                                          <p:spTgt spid="4">
                                            <p:txEl>
                                              <p:pRg st="0" end="0"/>
                                            </p:txEl>
                                          </p:spTgt>
                                        </p:tgtEl>
                                      </p:cBhvr>
                                      <p:from x="200000" y="450000"/>
                                      <p:to x="100000" y="100000"/>
                                    </p:animScale>
                                    <p:set>
                                      <p:cBhvr>
                                        <p:cTn id="10" dur="770" fill="hold"/>
                                        <p:tgtEl>
                                          <p:spTgt spid="4">
                                            <p:txEl>
                                              <p:pRg st="0" end="0"/>
                                            </p:txEl>
                                          </p:spTgt>
                                        </p:tgtEl>
                                        <p:attrNameLst>
                                          <p:attrName>ppt_x</p:attrName>
                                        </p:attrNameLst>
                                      </p:cBhvr>
                                      <p:to>
                                        <p:strVal val="(0.5)"/>
                                      </p:to>
                                    </p:set>
                                    <p:anim from="(0.5)" to="(#ppt_x)" calcmode="lin" valueType="num">
                                      <p:cBhvr>
                                        <p:cTn id="11" dur="1230" accel="100000" fill="hold">
                                          <p:stCondLst>
                                            <p:cond delay="770"/>
                                          </p:stCondLst>
                                        </p:cTn>
                                        <p:tgtEl>
                                          <p:spTgt spid="4">
                                            <p:txEl>
                                              <p:pRg st="0" end="0"/>
                                            </p:txEl>
                                          </p:spTgt>
                                        </p:tgtEl>
                                        <p:attrNameLst>
                                          <p:attrName>ppt_x</p:attrName>
                                        </p:attrNameLst>
                                      </p:cBhvr>
                                    </p:anim>
                                    <p:set>
                                      <p:cBhvr>
                                        <p:cTn id="12" dur="770" fill="hold"/>
                                        <p:tgtEl>
                                          <p:spTgt spid="4">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4">
                                            <p:txEl>
                                              <p:pRg st="0" end="0"/>
                                            </p:txEl>
                                          </p:spTgt>
                                        </p:tgtEl>
                                        <p:attrNameLst>
                                          <p:attrName>ppt_y</p:attrName>
                                        </p:attrNameLst>
                                      </p:cBhvr>
                                    </p:anim>
                                  </p:childTnLst>
                                </p:cTn>
                              </p:par>
                              <p:par>
                                <p:cTn id="14" presetID="51" presetClass="entr" presetSubtype="0" fill="hold" nodeType="with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fade">
                                      <p:cBhvr>
                                        <p:cTn id="16" dur="770" decel="100000"/>
                                        <p:tgtEl>
                                          <p:spTgt spid="4">
                                            <p:txEl>
                                              <p:pRg st="1" end="1"/>
                                            </p:txEl>
                                          </p:spTgt>
                                        </p:tgtEl>
                                      </p:cBhvr>
                                    </p:animEffect>
                                    <p:animScale>
                                      <p:cBhvr>
                                        <p:cTn id="17" dur="770" decel="100000"/>
                                        <p:tgtEl>
                                          <p:spTgt spid="4">
                                            <p:txEl>
                                              <p:pRg st="1" end="1"/>
                                            </p:txEl>
                                          </p:spTgt>
                                        </p:tgtEl>
                                      </p:cBhvr>
                                      <p:from x="10000" y="10000"/>
                                      <p:to x="200000" y="450000"/>
                                    </p:animScale>
                                    <p:animScale>
                                      <p:cBhvr>
                                        <p:cTn id="18" dur="1230" accel="100000" fill="hold">
                                          <p:stCondLst>
                                            <p:cond delay="770"/>
                                          </p:stCondLst>
                                        </p:cTn>
                                        <p:tgtEl>
                                          <p:spTgt spid="4">
                                            <p:txEl>
                                              <p:pRg st="1" end="1"/>
                                            </p:txEl>
                                          </p:spTgt>
                                        </p:tgtEl>
                                      </p:cBhvr>
                                      <p:from x="200000" y="450000"/>
                                      <p:to x="100000" y="100000"/>
                                    </p:animScale>
                                    <p:set>
                                      <p:cBhvr>
                                        <p:cTn id="19" dur="770" fill="hold"/>
                                        <p:tgtEl>
                                          <p:spTgt spid="4">
                                            <p:txEl>
                                              <p:pRg st="1" end="1"/>
                                            </p:txEl>
                                          </p:spTgt>
                                        </p:tgtEl>
                                        <p:attrNameLst>
                                          <p:attrName>ppt_x</p:attrName>
                                        </p:attrNameLst>
                                      </p:cBhvr>
                                      <p:to>
                                        <p:strVal val="(0.5)"/>
                                      </p:to>
                                    </p:set>
                                    <p:anim from="(0.5)" to="(#ppt_x)" calcmode="lin" valueType="num">
                                      <p:cBhvr>
                                        <p:cTn id="20" dur="1230" accel="100000" fill="hold">
                                          <p:stCondLst>
                                            <p:cond delay="770"/>
                                          </p:stCondLst>
                                        </p:cTn>
                                        <p:tgtEl>
                                          <p:spTgt spid="4">
                                            <p:txEl>
                                              <p:pRg st="1" end="1"/>
                                            </p:txEl>
                                          </p:spTgt>
                                        </p:tgtEl>
                                        <p:attrNameLst>
                                          <p:attrName>ppt_x</p:attrName>
                                        </p:attrNameLst>
                                      </p:cBhvr>
                                    </p:anim>
                                    <p:set>
                                      <p:cBhvr>
                                        <p:cTn id="21" dur="770" fill="hold"/>
                                        <p:tgtEl>
                                          <p:spTgt spid="4">
                                            <p:txEl>
                                              <p:pRg st="1" end="1"/>
                                            </p:txEl>
                                          </p:spTgt>
                                        </p:tgtEl>
                                        <p:attrNameLst>
                                          <p:attrName>ppt_y</p:attrName>
                                        </p:attrNameLst>
                                      </p:cBhvr>
                                      <p:to>
                                        <p:strVal val="(#ppt_y+0.4)"/>
                                      </p:to>
                                    </p:set>
                                    <p:anim from="(#ppt_y+0.4)" to="(#ppt_y)" calcmode="lin" valueType="num">
                                      <p:cBhvr>
                                        <p:cTn id="22" dur="1230" accel="100000" fill="hold">
                                          <p:stCondLst>
                                            <p:cond delay="770"/>
                                          </p:stCondLst>
                                        </p:cTn>
                                        <p:tgtEl>
                                          <p:spTgt spid="4">
                                            <p:txEl>
                                              <p:pRg st="1" end="1"/>
                                            </p:txEl>
                                          </p:spTgt>
                                        </p:tgtEl>
                                        <p:attrNameLst>
                                          <p:attrName>ppt_y</p:attrName>
                                        </p:attrNameLst>
                                      </p:cBhvr>
                                    </p:anim>
                                  </p:childTnLst>
                                </p:cTn>
                              </p:par>
                              <p:par>
                                <p:cTn id="23" presetID="51" presetClass="entr" presetSubtype="0" fill="hold"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770" decel="100000"/>
                                        <p:tgtEl>
                                          <p:spTgt spid="4">
                                            <p:txEl>
                                              <p:pRg st="2" end="2"/>
                                            </p:txEl>
                                          </p:spTgt>
                                        </p:tgtEl>
                                      </p:cBhvr>
                                    </p:animEffect>
                                    <p:animScale>
                                      <p:cBhvr>
                                        <p:cTn id="26" dur="770" decel="100000"/>
                                        <p:tgtEl>
                                          <p:spTgt spid="4">
                                            <p:txEl>
                                              <p:pRg st="2" end="2"/>
                                            </p:txEl>
                                          </p:spTgt>
                                        </p:tgtEl>
                                      </p:cBhvr>
                                      <p:from x="10000" y="10000"/>
                                      <p:to x="200000" y="450000"/>
                                    </p:animScale>
                                    <p:animScale>
                                      <p:cBhvr>
                                        <p:cTn id="27" dur="1230" accel="100000" fill="hold">
                                          <p:stCondLst>
                                            <p:cond delay="770"/>
                                          </p:stCondLst>
                                        </p:cTn>
                                        <p:tgtEl>
                                          <p:spTgt spid="4">
                                            <p:txEl>
                                              <p:pRg st="2" end="2"/>
                                            </p:txEl>
                                          </p:spTgt>
                                        </p:tgtEl>
                                      </p:cBhvr>
                                      <p:from x="200000" y="450000"/>
                                      <p:to x="100000" y="100000"/>
                                    </p:animScale>
                                    <p:set>
                                      <p:cBhvr>
                                        <p:cTn id="28" dur="770" fill="hold"/>
                                        <p:tgtEl>
                                          <p:spTgt spid="4">
                                            <p:txEl>
                                              <p:pRg st="2" end="2"/>
                                            </p:txEl>
                                          </p:spTgt>
                                        </p:tgtEl>
                                        <p:attrNameLst>
                                          <p:attrName>ppt_x</p:attrName>
                                        </p:attrNameLst>
                                      </p:cBhvr>
                                      <p:to>
                                        <p:strVal val="(0.5)"/>
                                      </p:to>
                                    </p:set>
                                    <p:anim from="(0.5)" to="(#ppt_x)" calcmode="lin" valueType="num">
                                      <p:cBhvr>
                                        <p:cTn id="29" dur="1230" accel="100000" fill="hold">
                                          <p:stCondLst>
                                            <p:cond delay="770"/>
                                          </p:stCondLst>
                                        </p:cTn>
                                        <p:tgtEl>
                                          <p:spTgt spid="4">
                                            <p:txEl>
                                              <p:pRg st="2" end="2"/>
                                            </p:txEl>
                                          </p:spTgt>
                                        </p:tgtEl>
                                        <p:attrNameLst>
                                          <p:attrName>ppt_x</p:attrName>
                                        </p:attrNameLst>
                                      </p:cBhvr>
                                    </p:anim>
                                    <p:set>
                                      <p:cBhvr>
                                        <p:cTn id="30" dur="770" fill="hold"/>
                                        <p:tgtEl>
                                          <p:spTgt spid="4">
                                            <p:txEl>
                                              <p:pRg st="2" end="2"/>
                                            </p:txEl>
                                          </p:spTgt>
                                        </p:tgtEl>
                                        <p:attrNameLst>
                                          <p:attrName>ppt_y</p:attrName>
                                        </p:attrNameLst>
                                      </p:cBhvr>
                                      <p:to>
                                        <p:strVal val="(#ppt_y+0.4)"/>
                                      </p:to>
                                    </p:set>
                                    <p:anim from="(#ppt_y+0.4)" to="(#ppt_y)" calcmode="lin" valueType="num">
                                      <p:cBhvr>
                                        <p:cTn id="31" dur="1230" accel="100000" fill="hold">
                                          <p:stCondLst>
                                            <p:cond delay="770"/>
                                          </p:stCondLst>
                                        </p:cTn>
                                        <p:tgtEl>
                                          <p:spTgt spid="4">
                                            <p:txEl>
                                              <p:pRg st="2" end="2"/>
                                            </p:txEl>
                                          </p:spTgt>
                                        </p:tgtEl>
                                        <p:attrNameLst>
                                          <p:attrName>ppt_y</p:attrName>
                                        </p:attrNameLst>
                                      </p:cBhvr>
                                    </p:anim>
                                  </p:childTnLst>
                                </p:cTn>
                              </p:par>
                              <p:par>
                                <p:cTn id="32" presetID="51" presetClass="entr" presetSubtype="0" fill="hold" nodeType="withEffect">
                                  <p:stCondLst>
                                    <p:cond delay="0"/>
                                  </p:stCondLst>
                                  <p:childTnLst>
                                    <p:set>
                                      <p:cBhvr>
                                        <p:cTn id="33" dur="1" fill="hold">
                                          <p:stCondLst>
                                            <p:cond delay="0"/>
                                          </p:stCondLst>
                                        </p:cTn>
                                        <p:tgtEl>
                                          <p:spTgt spid="4">
                                            <p:txEl>
                                              <p:pRg st="3" end="3"/>
                                            </p:txEl>
                                          </p:spTgt>
                                        </p:tgtEl>
                                        <p:attrNameLst>
                                          <p:attrName>style.visibility</p:attrName>
                                        </p:attrNameLst>
                                      </p:cBhvr>
                                      <p:to>
                                        <p:strVal val="visible"/>
                                      </p:to>
                                    </p:set>
                                    <p:animEffect transition="in" filter="fade">
                                      <p:cBhvr>
                                        <p:cTn id="34" dur="770" decel="100000"/>
                                        <p:tgtEl>
                                          <p:spTgt spid="4">
                                            <p:txEl>
                                              <p:pRg st="3" end="3"/>
                                            </p:txEl>
                                          </p:spTgt>
                                        </p:tgtEl>
                                      </p:cBhvr>
                                    </p:animEffect>
                                    <p:animScale>
                                      <p:cBhvr>
                                        <p:cTn id="35" dur="770" decel="100000"/>
                                        <p:tgtEl>
                                          <p:spTgt spid="4">
                                            <p:txEl>
                                              <p:pRg st="3" end="3"/>
                                            </p:txEl>
                                          </p:spTgt>
                                        </p:tgtEl>
                                      </p:cBhvr>
                                      <p:from x="10000" y="10000"/>
                                      <p:to x="200000" y="450000"/>
                                    </p:animScale>
                                    <p:animScale>
                                      <p:cBhvr>
                                        <p:cTn id="36" dur="1230" accel="100000" fill="hold">
                                          <p:stCondLst>
                                            <p:cond delay="770"/>
                                          </p:stCondLst>
                                        </p:cTn>
                                        <p:tgtEl>
                                          <p:spTgt spid="4">
                                            <p:txEl>
                                              <p:pRg st="3" end="3"/>
                                            </p:txEl>
                                          </p:spTgt>
                                        </p:tgtEl>
                                      </p:cBhvr>
                                      <p:from x="200000" y="450000"/>
                                      <p:to x="100000" y="100000"/>
                                    </p:animScale>
                                    <p:set>
                                      <p:cBhvr>
                                        <p:cTn id="37" dur="770" fill="hold"/>
                                        <p:tgtEl>
                                          <p:spTgt spid="4">
                                            <p:txEl>
                                              <p:pRg st="3" end="3"/>
                                            </p:txEl>
                                          </p:spTgt>
                                        </p:tgtEl>
                                        <p:attrNameLst>
                                          <p:attrName>ppt_x</p:attrName>
                                        </p:attrNameLst>
                                      </p:cBhvr>
                                      <p:to>
                                        <p:strVal val="(0.5)"/>
                                      </p:to>
                                    </p:set>
                                    <p:anim from="(0.5)" to="(#ppt_x)" calcmode="lin" valueType="num">
                                      <p:cBhvr>
                                        <p:cTn id="38" dur="1230" accel="100000" fill="hold">
                                          <p:stCondLst>
                                            <p:cond delay="770"/>
                                          </p:stCondLst>
                                        </p:cTn>
                                        <p:tgtEl>
                                          <p:spTgt spid="4">
                                            <p:txEl>
                                              <p:pRg st="3" end="3"/>
                                            </p:txEl>
                                          </p:spTgt>
                                        </p:tgtEl>
                                        <p:attrNameLst>
                                          <p:attrName>ppt_x</p:attrName>
                                        </p:attrNameLst>
                                      </p:cBhvr>
                                    </p:anim>
                                    <p:set>
                                      <p:cBhvr>
                                        <p:cTn id="39" dur="770" fill="hold"/>
                                        <p:tgtEl>
                                          <p:spTgt spid="4">
                                            <p:txEl>
                                              <p:pRg st="3" end="3"/>
                                            </p:txEl>
                                          </p:spTgt>
                                        </p:tgtEl>
                                        <p:attrNameLst>
                                          <p:attrName>ppt_y</p:attrName>
                                        </p:attrNameLst>
                                      </p:cBhvr>
                                      <p:to>
                                        <p:strVal val="(#ppt_y+0.4)"/>
                                      </p:to>
                                    </p:set>
                                    <p:anim from="(#ppt_y+0.4)" to="(#ppt_y)" calcmode="lin" valueType="num">
                                      <p:cBhvr>
                                        <p:cTn id="40" dur="1230" accel="100000" fill="hold">
                                          <p:stCondLst>
                                            <p:cond delay="770"/>
                                          </p:stCondLst>
                                        </p:cTn>
                                        <p:tgtEl>
                                          <p:spTgt spid="4">
                                            <p:txEl>
                                              <p:pRg st="3" end="3"/>
                                            </p:txEl>
                                          </p:spTgt>
                                        </p:tgtEl>
                                        <p:attrNameLst>
                                          <p:attrName>ppt_y</p:attrName>
                                        </p:attrNameLst>
                                      </p:cBhvr>
                                    </p:anim>
                                  </p:childTnLst>
                                </p:cTn>
                              </p:par>
                              <p:par>
                                <p:cTn id="41" presetID="51" presetClass="entr" presetSubtype="0" fill="hold" nodeType="withEffect">
                                  <p:stCondLst>
                                    <p:cond delay="0"/>
                                  </p:stCondLst>
                                  <p:childTnLst>
                                    <p:set>
                                      <p:cBhvr>
                                        <p:cTn id="42" dur="1" fill="hold">
                                          <p:stCondLst>
                                            <p:cond delay="0"/>
                                          </p:stCondLst>
                                        </p:cTn>
                                        <p:tgtEl>
                                          <p:spTgt spid="4">
                                            <p:txEl>
                                              <p:pRg st="4" end="4"/>
                                            </p:txEl>
                                          </p:spTgt>
                                        </p:tgtEl>
                                        <p:attrNameLst>
                                          <p:attrName>style.visibility</p:attrName>
                                        </p:attrNameLst>
                                      </p:cBhvr>
                                      <p:to>
                                        <p:strVal val="visible"/>
                                      </p:to>
                                    </p:set>
                                    <p:animEffect transition="in" filter="fade">
                                      <p:cBhvr>
                                        <p:cTn id="43" dur="770" decel="100000"/>
                                        <p:tgtEl>
                                          <p:spTgt spid="4">
                                            <p:txEl>
                                              <p:pRg st="4" end="4"/>
                                            </p:txEl>
                                          </p:spTgt>
                                        </p:tgtEl>
                                      </p:cBhvr>
                                    </p:animEffect>
                                    <p:animScale>
                                      <p:cBhvr>
                                        <p:cTn id="44" dur="770" decel="100000"/>
                                        <p:tgtEl>
                                          <p:spTgt spid="4">
                                            <p:txEl>
                                              <p:pRg st="4" end="4"/>
                                            </p:txEl>
                                          </p:spTgt>
                                        </p:tgtEl>
                                      </p:cBhvr>
                                      <p:from x="10000" y="10000"/>
                                      <p:to x="200000" y="450000"/>
                                    </p:animScale>
                                    <p:animScale>
                                      <p:cBhvr>
                                        <p:cTn id="45" dur="1230" accel="100000" fill="hold">
                                          <p:stCondLst>
                                            <p:cond delay="770"/>
                                          </p:stCondLst>
                                        </p:cTn>
                                        <p:tgtEl>
                                          <p:spTgt spid="4">
                                            <p:txEl>
                                              <p:pRg st="4" end="4"/>
                                            </p:txEl>
                                          </p:spTgt>
                                        </p:tgtEl>
                                      </p:cBhvr>
                                      <p:from x="200000" y="450000"/>
                                      <p:to x="100000" y="100000"/>
                                    </p:animScale>
                                    <p:set>
                                      <p:cBhvr>
                                        <p:cTn id="46" dur="770" fill="hold"/>
                                        <p:tgtEl>
                                          <p:spTgt spid="4">
                                            <p:txEl>
                                              <p:pRg st="4" end="4"/>
                                            </p:txEl>
                                          </p:spTgt>
                                        </p:tgtEl>
                                        <p:attrNameLst>
                                          <p:attrName>ppt_x</p:attrName>
                                        </p:attrNameLst>
                                      </p:cBhvr>
                                      <p:to>
                                        <p:strVal val="(0.5)"/>
                                      </p:to>
                                    </p:set>
                                    <p:anim from="(0.5)" to="(#ppt_x)" calcmode="lin" valueType="num">
                                      <p:cBhvr>
                                        <p:cTn id="47" dur="1230" accel="100000" fill="hold">
                                          <p:stCondLst>
                                            <p:cond delay="770"/>
                                          </p:stCondLst>
                                        </p:cTn>
                                        <p:tgtEl>
                                          <p:spTgt spid="4">
                                            <p:txEl>
                                              <p:pRg st="4" end="4"/>
                                            </p:txEl>
                                          </p:spTgt>
                                        </p:tgtEl>
                                        <p:attrNameLst>
                                          <p:attrName>ppt_x</p:attrName>
                                        </p:attrNameLst>
                                      </p:cBhvr>
                                    </p:anim>
                                    <p:set>
                                      <p:cBhvr>
                                        <p:cTn id="48" dur="770" fill="hold"/>
                                        <p:tgtEl>
                                          <p:spTgt spid="4">
                                            <p:txEl>
                                              <p:pRg st="4" end="4"/>
                                            </p:txEl>
                                          </p:spTgt>
                                        </p:tgtEl>
                                        <p:attrNameLst>
                                          <p:attrName>ppt_y</p:attrName>
                                        </p:attrNameLst>
                                      </p:cBhvr>
                                      <p:to>
                                        <p:strVal val="(#ppt_y+0.4)"/>
                                      </p:to>
                                    </p:set>
                                    <p:anim from="(#ppt_y+0.4)" to="(#ppt_y)" calcmode="lin" valueType="num">
                                      <p:cBhvr>
                                        <p:cTn id="49" dur="1230" accel="100000" fill="hold">
                                          <p:stCondLst>
                                            <p:cond delay="770"/>
                                          </p:stCondLst>
                                        </p:cTn>
                                        <p:tgtEl>
                                          <p:spTgt spid="4">
                                            <p:txEl>
                                              <p:pRg st="4" end="4"/>
                                            </p:txEl>
                                          </p:spTgt>
                                        </p:tgtEl>
                                        <p:attrNameLst>
                                          <p:attrName>ppt_y</p:attrName>
                                        </p:attrNameLst>
                                      </p:cBhvr>
                                    </p:anim>
                                  </p:childTnLst>
                                </p:cTn>
                              </p:par>
                              <p:par>
                                <p:cTn id="50" presetID="51" presetClass="entr" presetSubtype="0" fill="hold" nodeType="withEffect">
                                  <p:stCondLst>
                                    <p:cond delay="0"/>
                                  </p:stCondLst>
                                  <p:childTnLst>
                                    <p:set>
                                      <p:cBhvr>
                                        <p:cTn id="51" dur="1" fill="hold">
                                          <p:stCondLst>
                                            <p:cond delay="0"/>
                                          </p:stCondLst>
                                        </p:cTn>
                                        <p:tgtEl>
                                          <p:spTgt spid="4">
                                            <p:txEl>
                                              <p:pRg st="5" end="5"/>
                                            </p:txEl>
                                          </p:spTgt>
                                        </p:tgtEl>
                                        <p:attrNameLst>
                                          <p:attrName>style.visibility</p:attrName>
                                        </p:attrNameLst>
                                      </p:cBhvr>
                                      <p:to>
                                        <p:strVal val="visible"/>
                                      </p:to>
                                    </p:set>
                                    <p:animEffect transition="in" filter="fade">
                                      <p:cBhvr>
                                        <p:cTn id="52" dur="770" decel="100000"/>
                                        <p:tgtEl>
                                          <p:spTgt spid="4">
                                            <p:txEl>
                                              <p:pRg st="5" end="5"/>
                                            </p:txEl>
                                          </p:spTgt>
                                        </p:tgtEl>
                                      </p:cBhvr>
                                    </p:animEffect>
                                    <p:animScale>
                                      <p:cBhvr>
                                        <p:cTn id="53" dur="770" decel="100000"/>
                                        <p:tgtEl>
                                          <p:spTgt spid="4">
                                            <p:txEl>
                                              <p:pRg st="5" end="5"/>
                                            </p:txEl>
                                          </p:spTgt>
                                        </p:tgtEl>
                                      </p:cBhvr>
                                      <p:from x="10000" y="10000"/>
                                      <p:to x="200000" y="450000"/>
                                    </p:animScale>
                                    <p:animScale>
                                      <p:cBhvr>
                                        <p:cTn id="54" dur="1230" accel="100000" fill="hold">
                                          <p:stCondLst>
                                            <p:cond delay="770"/>
                                          </p:stCondLst>
                                        </p:cTn>
                                        <p:tgtEl>
                                          <p:spTgt spid="4">
                                            <p:txEl>
                                              <p:pRg st="5" end="5"/>
                                            </p:txEl>
                                          </p:spTgt>
                                        </p:tgtEl>
                                      </p:cBhvr>
                                      <p:from x="200000" y="450000"/>
                                      <p:to x="100000" y="100000"/>
                                    </p:animScale>
                                    <p:set>
                                      <p:cBhvr>
                                        <p:cTn id="55" dur="770" fill="hold"/>
                                        <p:tgtEl>
                                          <p:spTgt spid="4">
                                            <p:txEl>
                                              <p:pRg st="5" end="5"/>
                                            </p:txEl>
                                          </p:spTgt>
                                        </p:tgtEl>
                                        <p:attrNameLst>
                                          <p:attrName>ppt_x</p:attrName>
                                        </p:attrNameLst>
                                      </p:cBhvr>
                                      <p:to>
                                        <p:strVal val="(0.5)"/>
                                      </p:to>
                                    </p:set>
                                    <p:anim from="(0.5)" to="(#ppt_x)" calcmode="lin" valueType="num">
                                      <p:cBhvr>
                                        <p:cTn id="56" dur="1230" accel="100000" fill="hold">
                                          <p:stCondLst>
                                            <p:cond delay="770"/>
                                          </p:stCondLst>
                                        </p:cTn>
                                        <p:tgtEl>
                                          <p:spTgt spid="4">
                                            <p:txEl>
                                              <p:pRg st="5" end="5"/>
                                            </p:txEl>
                                          </p:spTgt>
                                        </p:tgtEl>
                                        <p:attrNameLst>
                                          <p:attrName>ppt_x</p:attrName>
                                        </p:attrNameLst>
                                      </p:cBhvr>
                                    </p:anim>
                                    <p:set>
                                      <p:cBhvr>
                                        <p:cTn id="57" dur="770" fill="hold"/>
                                        <p:tgtEl>
                                          <p:spTgt spid="4">
                                            <p:txEl>
                                              <p:pRg st="5" end="5"/>
                                            </p:txEl>
                                          </p:spTgt>
                                        </p:tgtEl>
                                        <p:attrNameLst>
                                          <p:attrName>ppt_y</p:attrName>
                                        </p:attrNameLst>
                                      </p:cBhvr>
                                      <p:to>
                                        <p:strVal val="(#ppt_y+0.4)"/>
                                      </p:to>
                                    </p:set>
                                    <p:anim from="(#ppt_y+0.4)" to="(#ppt_y)" calcmode="lin" valueType="num">
                                      <p:cBhvr>
                                        <p:cTn id="58" dur="1230" accel="100000" fill="hold">
                                          <p:stCondLst>
                                            <p:cond delay="770"/>
                                          </p:stCondLst>
                                        </p:cTn>
                                        <p:tgtEl>
                                          <p:spTgt spid="4">
                                            <p:txEl>
                                              <p:pRg st="5" end="5"/>
                                            </p:txEl>
                                          </p:spTgt>
                                        </p:tgtEl>
                                        <p:attrNameLst>
                                          <p:attrName>ppt_y</p:attrName>
                                        </p:attrNameLst>
                                      </p:cBhvr>
                                    </p:anim>
                                  </p:childTnLst>
                                </p:cTn>
                              </p:par>
                            </p:childTnLst>
                          </p:cTn>
                        </p:par>
                      </p:childTnLst>
                    </p:cTn>
                  </p:par>
                  <p:par>
                    <p:cTn id="59" fill="hold">
                      <p:stCondLst>
                        <p:cond delay="indefinite"/>
                      </p:stCondLst>
                      <p:childTnLst>
                        <p:par>
                          <p:cTn id="60" fill="hold">
                            <p:stCondLst>
                              <p:cond delay="0"/>
                            </p:stCondLst>
                            <p:childTnLst>
                              <p:par>
                                <p:cTn id="61" presetID="51" presetClass="entr" presetSubtype="0" fill="hold" nodeType="clickEffect">
                                  <p:stCondLst>
                                    <p:cond delay="0"/>
                                  </p:stCondLst>
                                  <p:childTnLst>
                                    <p:set>
                                      <p:cBhvr>
                                        <p:cTn id="62" dur="1" fill="hold">
                                          <p:stCondLst>
                                            <p:cond delay="0"/>
                                          </p:stCondLst>
                                        </p:cTn>
                                        <p:tgtEl>
                                          <p:spTgt spid="7">
                                            <p:txEl>
                                              <p:pRg st="0" end="0"/>
                                            </p:txEl>
                                          </p:spTgt>
                                        </p:tgtEl>
                                        <p:attrNameLst>
                                          <p:attrName>style.visibility</p:attrName>
                                        </p:attrNameLst>
                                      </p:cBhvr>
                                      <p:to>
                                        <p:strVal val="visible"/>
                                      </p:to>
                                    </p:set>
                                    <p:animEffect transition="in" filter="fade">
                                      <p:cBhvr>
                                        <p:cTn id="63" dur="770" decel="100000"/>
                                        <p:tgtEl>
                                          <p:spTgt spid="7">
                                            <p:txEl>
                                              <p:pRg st="0" end="0"/>
                                            </p:txEl>
                                          </p:spTgt>
                                        </p:tgtEl>
                                      </p:cBhvr>
                                    </p:animEffect>
                                    <p:animScale>
                                      <p:cBhvr>
                                        <p:cTn id="64" dur="770" decel="100000"/>
                                        <p:tgtEl>
                                          <p:spTgt spid="7">
                                            <p:txEl>
                                              <p:pRg st="0" end="0"/>
                                            </p:txEl>
                                          </p:spTgt>
                                        </p:tgtEl>
                                      </p:cBhvr>
                                      <p:from x="10000" y="10000"/>
                                      <p:to x="200000" y="450000"/>
                                    </p:animScale>
                                    <p:animScale>
                                      <p:cBhvr>
                                        <p:cTn id="65" dur="1230" accel="100000" fill="hold">
                                          <p:stCondLst>
                                            <p:cond delay="770"/>
                                          </p:stCondLst>
                                        </p:cTn>
                                        <p:tgtEl>
                                          <p:spTgt spid="7">
                                            <p:txEl>
                                              <p:pRg st="0" end="0"/>
                                            </p:txEl>
                                          </p:spTgt>
                                        </p:tgtEl>
                                      </p:cBhvr>
                                      <p:from x="200000" y="450000"/>
                                      <p:to x="100000" y="100000"/>
                                    </p:animScale>
                                    <p:set>
                                      <p:cBhvr>
                                        <p:cTn id="66" dur="770" fill="hold"/>
                                        <p:tgtEl>
                                          <p:spTgt spid="7">
                                            <p:txEl>
                                              <p:pRg st="0" end="0"/>
                                            </p:txEl>
                                          </p:spTgt>
                                        </p:tgtEl>
                                        <p:attrNameLst>
                                          <p:attrName>ppt_x</p:attrName>
                                        </p:attrNameLst>
                                      </p:cBhvr>
                                      <p:to>
                                        <p:strVal val="(0.5)"/>
                                      </p:to>
                                    </p:set>
                                    <p:anim from="(0.5)" to="(#ppt_x)" calcmode="lin" valueType="num">
                                      <p:cBhvr>
                                        <p:cTn id="67" dur="1230" accel="100000" fill="hold">
                                          <p:stCondLst>
                                            <p:cond delay="770"/>
                                          </p:stCondLst>
                                        </p:cTn>
                                        <p:tgtEl>
                                          <p:spTgt spid="7">
                                            <p:txEl>
                                              <p:pRg st="0" end="0"/>
                                            </p:txEl>
                                          </p:spTgt>
                                        </p:tgtEl>
                                        <p:attrNameLst>
                                          <p:attrName>ppt_x</p:attrName>
                                        </p:attrNameLst>
                                      </p:cBhvr>
                                    </p:anim>
                                    <p:set>
                                      <p:cBhvr>
                                        <p:cTn id="68" dur="770" fill="hold"/>
                                        <p:tgtEl>
                                          <p:spTgt spid="7">
                                            <p:txEl>
                                              <p:pRg st="0" end="0"/>
                                            </p:txEl>
                                          </p:spTgt>
                                        </p:tgtEl>
                                        <p:attrNameLst>
                                          <p:attrName>ppt_y</p:attrName>
                                        </p:attrNameLst>
                                      </p:cBhvr>
                                      <p:to>
                                        <p:strVal val="(#ppt_y+0.4)"/>
                                      </p:to>
                                    </p:set>
                                    <p:anim from="(#ppt_y+0.4)" to="(#ppt_y)" calcmode="lin" valueType="num">
                                      <p:cBhvr>
                                        <p:cTn id="69" dur="1230" accel="100000" fill="hold">
                                          <p:stCondLst>
                                            <p:cond delay="770"/>
                                          </p:stCondLst>
                                        </p:cTn>
                                        <p:tgtEl>
                                          <p:spTgt spid="7">
                                            <p:txEl>
                                              <p:pRg st="0" end="0"/>
                                            </p:txEl>
                                          </p:spTgt>
                                        </p:tgtEl>
                                        <p:attrNameLst>
                                          <p:attrName>ppt_y</p:attrName>
                                        </p:attrNameLst>
                                      </p:cBhvr>
                                    </p:anim>
                                  </p:childTnLst>
                                </p:cTn>
                              </p:par>
                            </p:childTnLst>
                          </p:cTn>
                        </p:par>
                      </p:childTnLst>
                    </p:cTn>
                  </p:par>
                  <p:par>
                    <p:cTn id="70" fill="hold">
                      <p:stCondLst>
                        <p:cond delay="indefinite"/>
                      </p:stCondLst>
                      <p:childTnLst>
                        <p:par>
                          <p:cTn id="71" fill="hold">
                            <p:stCondLst>
                              <p:cond delay="0"/>
                            </p:stCondLst>
                            <p:childTnLst>
                              <p:par>
                                <p:cTn id="72" presetID="51" presetClass="entr" presetSubtype="0" fill="hold" nodeType="clickEffect">
                                  <p:stCondLst>
                                    <p:cond delay="0"/>
                                  </p:stCondLst>
                                  <p:childTnLst>
                                    <p:set>
                                      <p:cBhvr>
                                        <p:cTn id="73" dur="1" fill="hold">
                                          <p:stCondLst>
                                            <p:cond delay="0"/>
                                          </p:stCondLst>
                                        </p:cTn>
                                        <p:tgtEl>
                                          <p:spTgt spid="10">
                                            <p:txEl>
                                              <p:pRg st="0" end="0"/>
                                            </p:txEl>
                                          </p:spTgt>
                                        </p:tgtEl>
                                        <p:attrNameLst>
                                          <p:attrName>style.visibility</p:attrName>
                                        </p:attrNameLst>
                                      </p:cBhvr>
                                      <p:to>
                                        <p:strVal val="visible"/>
                                      </p:to>
                                    </p:set>
                                    <p:animEffect transition="in" filter="fade">
                                      <p:cBhvr>
                                        <p:cTn id="74" dur="770" decel="100000"/>
                                        <p:tgtEl>
                                          <p:spTgt spid="10">
                                            <p:txEl>
                                              <p:pRg st="0" end="0"/>
                                            </p:txEl>
                                          </p:spTgt>
                                        </p:tgtEl>
                                      </p:cBhvr>
                                    </p:animEffect>
                                    <p:animScale>
                                      <p:cBhvr>
                                        <p:cTn id="75" dur="770" decel="100000"/>
                                        <p:tgtEl>
                                          <p:spTgt spid="10">
                                            <p:txEl>
                                              <p:pRg st="0" end="0"/>
                                            </p:txEl>
                                          </p:spTgt>
                                        </p:tgtEl>
                                      </p:cBhvr>
                                      <p:from x="10000" y="10000"/>
                                      <p:to x="200000" y="450000"/>
                                    </p:animScale>
                                    <p:animScale>
                                      <p:cBhvr>
                                        <p:cTn id="76" dur="1230" accel="100000" fill="hold">
                                          <p:stCondLst>
                                            <p:cond delay="770"/>
                                          </p:stCondLst>
                                        </p:cTn>
                                        <p:tgtEl>
                                          <p:spTgt spid="10">
                                            <p:txEl>
                                              <p:pRg st="0" end="0"/>
                                            </p:txEl>
                                          </p:spTgt>
                                        </p:tgtEl>
                                      </p:cBhvr>
                                      <p:from x="200000" y="450000"/>
                                      <p:to x="100000" y="100000"/>
                                    </p:animScale>
                                    <p:set>
                                      <p:cBhvr>
                                        <p:cTn id="77" dur="770" fill="hold"/>
                                        <p:tgtEl>
                                          <p:spTgt spid="10">
                                            <p:txEl>
                                              <p:pRg st="0" end="0"/>
                                            </p:txEl>
                                          </p:spTgt>
                                        </p:tgtEl>
                                        <p:attrNameLst>
                                          <p:attrName>ppt_x</p:attrName>
                                        </p:attrNameLst>
                                      </p:cBhvr>
                                      <p:to>
                                        <p:strVal val="(0.5)"/>
                                      </p:to>
                                    </p:set>
                                    <p:anim from="(0.5)" to="(#ppt_x)" calcmode="lin" valueType="num">
                                      <p:cBhvr>
                                        <p:cTn id="78" dur="1230" accel="100000" fill="hold">
                                          <p:stCondLst>
                                            <p:cond delay="770"/>
                                          </p:stCondLst>
                                        </p:cTn>
                                        <p:tgtEl>
                                          <p:spTgt spid="10">
                                            <p:txEl>
                                              <p:pRg st="0" end="0"/>
                                            </p:txEl>
                                          </p:spTgt>
                                        </p:tgtEl>
                                        <p:attrNameLst>
                                          <p:attrName>ppt_x</p:attrName>
                                        </p:attrNameLst>
                                      </p:cBhvr>
                                    </p:anim>
                                    <p:set>
                                      <p:cBhvr>
                                        <p:cTn id="79" dur="770" fill="hold"/>
                                        <p:tgtEl>
                                          <p:spTgt spid="10">
                                            <p:txEl>
                                              <p:pRg st="0" end="0"/>
                                            </p:txEl>
                                          </p:spTgt>
                                        </p:tgtEl>
                                        <p:attrNameLst>
                                          <p:attrName>ppt_y</p:attrName>
                                        </p:attrNameLst>
                                      </p:cBhvr>
                                      <p:to>
                                        <p:strVal val="(#ppt_y+0.4)"/>
                                      </p:to>
                                    </p:set>
                                    <p:anim from="(#ppt_y+0.4)" to="(#ppt_y)" calcmode="lin" valueType="num">
                                      <p:cBhvr>
                                        <p:cTn id="80" dur="1230" accel="100000" fill="hold">
                                          <p:stCondLst>
                                            <p:cond delay="770"/>
                                          </p:stCondLst>
                                        </p:cTn>
                                        <p:tgtEl>
                                          <p:spTgt spid="10">
                                            <p:txEl>
                                              <p:pRg st="0" end="0"/>
                                            </p:txEl>
                                          </p:spTgt>
                                        </p:tgtEl>
                                        <p:attrNameLst>
                                          <p:attrName>ppt_y</p:attrName>
                                        </p:attrNameLst>
                                      </p:cBhvr>
                                    </p:anim>
                                  </p:childTnLst>
                                </p:cTn>
                              </p:par>
                              <p:par>
                                <p:cTn id="81" presetID="51" presetClass="entr" presetSubtype="0" fill="hold" nodeType="withEffect">
                                  <p:stCondLst>
                                    <p:cond delay="0"/>
                                  </p:stCondLst>
                                  <p:childTnLst>
                                    <p:set>
                                      <p:cBhvr>
                                        <p:cTn id="82" dur="1" fill="hold">
                                          <p:stCondLst>
                                            <p:cond delay="0"/>
                                          </p:stCondLst>
                                        </p:cTn>
                                        <p:tgtEl>
                                          <p:spTgt spid="10">
                                            <p:txEl>
                                              <p:pRg st="1" end="1"/>
                                            </p:txEl>
                                          </p:spTgt>
                                        </p:tgtEl>
                                        <p:attrNameLst>
                                          <p:attrName>style.visibility</p:attrName>
                                        </p:attrNameLst>
                                      </p:cBhvr>
                                      <p:to>
                                        <p:strVal val="visible"/>
                                      </p:to>
                                    </p:set>
                                    <p:animEffect transition="in" filter="fade">
                                      <p:cBhvr>
                                        <p:cTn id="83" dur="770" decel="100000"/>
                                        <p:tgtEl>
                                          <p:spTgt spid="10">
                                            <p:txEl>
                                              <p:pRg st="1" end="1"/>
                                            </p:txEl>
                                          </p:spTgt>
                                        </p:tgtEl>
                                      </p:cBhvr>
                                    </p:animEffect>
                                    <p:animScale>
                                      <p:cBhvr>
                                        <p:cTn id="84" dur="770" decel="100000"/>
                                        <p:tgtEl>
                                          <p:spTgt spid="10">
                                            <p:txEl>
                                              <p:pRg st="1" end="1"/>
                                            </p:txEl>
                                          </p:spTgt>
                                        </p:tgtEl>
                                      </p:cBhvr>
                                      <p:from x="10000" y="10000"/>
                                      <p:to x="200000" y="450000"/>
                                    </p:animScale>
                                    <p:animScale>
                                      <p:cBhvr>
                                        <p:cTn id="85" dur="1230" accel="100000" fill="hold">
                                          <p:stCondLst>
                                            <p:cond delay="770"/>
                                          </p:stCondLst>
                                        </p:cTn>
                                        <p:tgtEl>
                                          <p:spTgt spid="10">
                                            <p:txEl>
                                              <p:pRg st="1" end="1"/>
                                            </p:txEl>
                                          </p:spTgt>
                                        </p:tgtEl>
                                      </p:cBhvr>
                                      <p:from x="200000" y="450000"/>
                                      <p:to x="100000" y="100000"/>
                                    </p:animScale>
                                    <p:set>
                                      <p:cBhvr>
                                        <p:cTn id="86" dur="770" fill="hold"/>
                                        <p:tgtEl>
                                          <p:spTgt spid="10">
                                            <p:txEl>
                                              <p:pRg st="1" end="1"/>
                                            </p:txEl>
                                          </p:spTgt>
                                        </p:tgtEl>
                                        <p:attrNameLst>
                                          <p:attrName>ppt_x</p:attrName>
                                        </p:attrNameLst>
                                      </p:cBhvr>
                                      <p:to>
                                        <p:strVal val="(0.5)"/>
                                      </p:to>
                                    </p:set>
                                    <p:anim from="(0.5)" to="(#ppt_x)" calcmode="lin" valueType="num">
                                      <p:cBhvr>
                                        <p:cTn id="87" dur="1230" accel="100000" fill="hold">
                                          <p:stCondLst>
                                            <p:cond delay="770"/>
                                          </p:stCondLst>
                                        </p:cTn>
                                        <p:tgtEl>
                                          <p:spTgt spid="10">
                                            <p:txEl>
                                              <p:pRg st="1" end="1"/>
                                            </p:txEl>
                                          </p:spTgt>
                                        </p:tgtEl>
                                        <p:attrNameLst>
                                          <p:attrName>ppt_x</p:attrName>
                                        </p:attrNameLst>
                                      </p:cBhvr>
                                    </p:anim>
                                    <p:set>
                                      <p:cBhvr>
                                        <p:cTn id="88" dur="770" fill="hold"/>
                                        <p:tgtEl>
                                          <p:spTgt spid="10">
                                            <p:txEl>
                                              <p:pRg st="1" end="1"/>
                                            </p:txEl>
                                          </p:spTgt>
                                        </p:tgtEl>
                                        <p:attrNameLst>
                                          <p:attrName>ppt_y</p:attrName>
                                        </p:attrNameLst>
                                      </p:cBhvr>
                                      <p:to>
                                        <p:strVal val="(#ppt_y+0.4)"/>
                                      </p:to>
                                    </p:set>
                                    <p:anim from="(#ppt_y+0.4)" to="(#ppt_y)" calcmode="lin" valueType="num">
                                      <p:cBhvr>
                                        <p:cTn id="89" dur="1230" accel="100000" fill="hold">
                                          <p:stCondLst>
                                            <p:cond delay="770"/>
                                          </p:stCondLst>
                                        </p:cTn>
                                        <p:tgtEl>
                                          <p:spTgt spid="10">
                                            <p:txEl>
                                              <p:pRg st="1" end="1"/>
                                            </p:txEl>
                                          </p:spTgt>
                                        </p:tgtEl>
                                        <p:attrNameLst>
                                          <p:attrName>ppt_y</p:attrName>
                                        </p:attrNameLst>
                                      </p:cBhvr>
                                    </p:anim>
                                  </p:childTnLst>
                                </p:cTn>
                              </p:par>
                            </p:childTnLst>
                          </p:cTn>
                        </p:par>
                      </p:childTnLst>
                    </p:cTn>
                  </p:par>
                  <p:par>
                    <p:cTn id="90" fill="hold">
                      <p:stCondLst>
                        <p:cond delay="indefinite"/>
                      </p:stCondLst>
                      <p:childTnLst>
                        <p:par>
                          <p:cTn id="91" fill="hold">
                            <p:stCondLst>
                              <p:cond delay="0"/>
                            </p:stCondLst>
                            <p:childTnLst>
                              <p:par>
                                <p:cTn id="92" presetID="51" presetClass="entr" presetSubtype="0" fill="hold" nodeType="clickEffect">
                                  <p:stCondLst>
                                    <p:cond delay="0"/>
                                  </p:stCondLst>
                                  <p:childTnLst>
                                    <p:set>
                                      <p:cBhvr>
                                        <p:cTn id="93" dur="1" fill="hold">
                                          <p:stCondLst>
                                            <p:cond delay="0"/>
                                          </p:stCondLst>
                                        </p:cTn>
                                        <p:tgtEl>
                                          <p:spTgt spid="11">
                                            <p:txEl>
                                              <p:pRg st="0" end="0"/>
                                            </p:txEl>
                                          </p:spTgt>
                                        </p:tgtEl>
                                        <p:attrNameLst>
                                          <p:attrName>style.visibility</p:attrName>
                                        </p:attrNameLst>
                                      </p:cBhvr>
                                      <p:to>
                                        <p:strVal val="visible"/>
                                      </p:to>
                                    </p:set>
                                    <p:animEffect transition="in" filter="fade">
                                      <p:cBhvr>
                                        <p:cTn id="94" dur="770" decel="100000"/>
                                        <p:tgtEl>
                                          <p:spTgt spid="11">
                                            <p:txEl>
                                              <p:pRg st="0" end="0"/>
                                            </p:txEl>
                                          </p:spTgt>
                                        </p:tgtEl>
                                      </p:cBhvr>
                                    </p:animEffect>
                                    <p:animScale>
                                      <p:cBhvr>
                                        <p:cTn id="95" dur="770" decel="100000"/>
                                        <p:tgtEl>
                                          <p:spTgt spid="11">
                                            <p:txEl>
                                              <p:pRg st="0" end="0"/>
                                            </p:txEl>
                                          </p:spTgt>
                                        </p:tgtEl>
                                      </p:cBhvr>
                                      <p:from x="10000" y="10000"/>
                                      <p:to x="200000" y="450000"/>
                                    </p:animScale>
                                    <p:animScale>
                                      <p:cBhvr>
                                        <p:cTn id="96" dur="1230" accel="100000" fill="hold">
                                          <p:stCondLst>
                                            <p:cond delay="770"/>
                                          </p:stCondLst>
                                        </p:cTn>
                                        <p:tgtEl>
                                          <p:spTgt spid="11">
                                            <p:txEl>
                                              <p:pRg st="0" end="0"/>
                                            </p:txEl>
                                          </p:spTgt>
                                        </p:tgtEl>
                                      </p:cBhvr>
                                      <p:from x="200000" y="450000"/>
                                      <p:to x="100000" y="100000"/>
                                    </p:animScale>
                                    <p:set>
                                      <p:cBhvr>
                                        <p:cTn id="97" dur="770" fill="hold"/>
                                        <p:tgtEl>
                                          <p:spTgt spid="11">
                                            <p:txEl>
                                              <p:pRg st="0" end="0"/>
                                            </p:txEl>
                                          </p:spTgt>
                                        </p:tgtEl>
                                        <p:attrNameLst>
                                          <p:attrName>ppt_x</p:attrName>
                                        </p:attrNameLst>
                                      </p:cBhvr>
                                      <p:to>
                                        <p:strVal val="(0.5)"/>
                                      </p:to>
                                    </p:set>
                                    <p:anim from="(0.5)" to="(#ppt_x)" calcmode="lin" valueType="num">
                                      <p:cBhvr>
                                        <p:cTn id="98" dur="1230" accel="100000" fill="hold">
                                          <p:stCondLst>
                                            <p:cond delay="770"/>
                                          </p:stCondLst>
                                        </p:cTn>
                                        <p:tgtEl>
                                          <p:spTgt spid="11">
                                            <p:txEl>
                                              <p:pRg st="0" end="0"/>
                                            </p:txEl>
                                          </p:spTgt>
                                        </p:tgtEl>
                                        <p:attrNameLst>
                                          <p:attrName>ppt_x</p:attrName>
                                        </p:attrNameLst>
                                      </p:cBhvr>
                                    </p:anim>
                                    <p:set>
                                      <p:cBhvr>
                                        <p:cTn id="99" dur="770" fill="hold"/>
                                        <p:tgtEl>
                                          <p:spTgt spid="11">
                                            <p:txEl>
                                              <p:pRg st="0" end="0"/>
                                            </p:txEl>
                                          </p:spTgt>
                                        </p:tgtEl>
                                        <p:attrNameLst>
                                          <p:attrName>ppt_y</p:attrName>
                                        </p:attrNameLst>
                                      </p:cBhvr>
                                      <p:to>
                                        <p:strVal val="(#ppt_y+0.4)"/>
                                      </p:to>
                                    </p:set>
                                    <p:anim from="(#ppt_y+0.4)" to="(#ppt_y)" calcmode="lin" valueType="num">
                                      <p:cBhvr>
                                        <p:cTn id="100" dur="1230" accel="100000" fill="hold">
                                          <p:stCondLst>
                                            <p:cond delay="770"/>
                                          </p:stCondLst>
                                        </p:cTn>
                                        <p:tgtEl>
                                          <p:spTgt spid="11">
                                            <p:txEl>
                                              <p:pRg st="0" end="0"/>
                                            </p:txEl>
                                          </p:spTgt>
                                        </p:tgtEl>
                                        <p:attrNameLst>
                                          <p:attrName>ppt_y</p:attrName>
                                        </p:attrNameLst>
                                      </p:cBhvr>
                                    </p:anim>
                                  </p:childTnLst>
                                </p:cTn>
                              </p:par>
                              <p:par>
                                <p:cTn id="101" presetID="51" presetClass="entr" presetSubtype="0" fill="hold" nodeType="withEffect">
                                  <p:stCondLst>
                                    <p:cond delay="0"/>
                                  </p:stCondLst>
                                  <p:childTnLst>
                                    <p:set>
                                      <p:cBhvr>
                                        <p:cTn id="102" dur="1" fill="hold">
                                          <p:stCondLst>
                                            <p:cond delay="0"/>
                                          </p:stCondLst>
                                        </p:cTn>
                                        <p:tgtEl>
                                          <p:spTgt spid="11">
                                            <p:txEl>
                                              <p:pRg st="1" end="1"/>
                                            </p:txEl>
                                          </p:spTgt>
                                        </p:tgtEl>
                                        <p:attrNameLst>
                                          <p:attrName>style.visibility</p:attrName>
                                        </p:attrNameLst>
                                      </p:cBhvr>
                                      <p:to>
                                        <p:strVal val="visible"/>
                                      </p:to>
                                    </p:set>
                                    <p:animEffect transition="in" filter="fade">
                                      <p:cBhvr>
                                        <p:cTn id="103" dur="770" decel="100000"/>
                                        <p:tgtEl>
                                          <p:spTgt spid="11">
                                            <p:txEl>
                                              <p:pRg st="1" end="1"/>
                                            </p:txEl>
                                          </p:spTgt>
                                        </p:tgtEl>
                                      </p:cBhvr>
                                    </p:animEffect>
                                    <p:animScale>
                                      <p:cBhvr>
                                        <p:cTn id="104" dur="770" decel="100000"/>
                                        <p:tgtEl>
                                          <p:spTgt spid="11">
                                            <p:txEl>
                                              <p:pRg st="1" end="1"/>
                                            </p:txEl>
                                          </p:spTgt>
                                        </p:tgtEl>
                                      </p:cBhvr>
                                      <p:from x="10000" y="10000"/>
                                      <p:to x="200000" y="450000"/>
                                    </p:animScale>
                                    <p:animScale>
                                      <p:cBhvr>
                                        <p:cTn id="105" dur="1230" accel="100000" fill="hold">
                                          <p:stCondLst>
                                            <p:cond delay="770"/>
                                          </p:stCondLst>
                                        </p:cTn>
                                        <p:tgtEl>
                                          <p:spTgt spid="11">
                                            <p:txEl>
                                              <p:pRg st="1" end="1"/>
                                            </p:txEl>
                                          </p:spTgt>
                                        </p:tgtEl>
                                      </p:cBhvr>
                                      <p:from x="200000" y="450000"/>
                                      <p:to x="100000" y="100000"/>
                                    </p:animScale>
                                    <p:set>
                                      <p:cBhvr>
                                        <p:cTn id="106" dur="770" fill="hold"/>
                                        <p:tgtEl>
                                          <p:spTgt spid="11">
                                            <p:txEl>
                                              <p:pRg st="1" end="1"/>
                                            </p:txEl>
                                          </p:spTgt>
                                        </p:tgtEl>
                                        <p:attrNameLst>
                                          <p:attrName>ppt_x</p:attrName>
                                        </p:attrNameLst>
                                      </p:cBhvr>
                                      <p:to>
                                        <p:strVal val="(0.5)"/>
                                      </p:to>
                                    </p:set>
                                    <p:anim from="(0.5)" to="(#ppt_x)" calcmode="lin" valueType="num">
                                      <p:cBhvr>
                                        <p:cTn id="107" dur="1230" accel="100000" fill="hold">
                                          <p:stCondLst>
                                            <p:cond delay="770"/>
                                          </p:stCondLst>
                                        </p:cTn>
                                        <p:tgtEl>
                                          <p:spTgt spid="11">
                                            <p:txEl>
                                              <p:pRg st="1" end="1"/>
                                            </p:txEl>
                                          </p:spTgt>
                                        </p:tgtEl>
                                        <p:attrNameLst>
                                          <p:attrName>ppt_x</p:attrName>
                                        </p:attrNameLst>
                                      </p:cBhvr>
                                    </p:anim>
                                    <p:set>
                                      <p:cBhvr>
                                        <p:cTn id="108" dur="770" fill="hold"/>
                                        <p:tgtEl>
                                          <p:spTgt spid="11">
                                            <p:txEl>
                                              <p:pRg st="1" end="1"/>
                                            </p:txEl>
                                          </p:spTgt>
                                        </p:tgtEl>
                                        <p:attrNameLst>
                                          <p:attrName>ppt_y</p:attrName>
                                        </p:attrNameLst>
                                      </p:cBhvr>
                                      <p:to>
                                        <p:strVal val="(#ppt_y+0.4)"/>
                                      </p:to>
                                    </p:set>
                                    <p:anim from="(#ppt_y+0.4)" to="(#ppt_y)" calcmode="lin" valueType="num">
                                      <p:cBhvr>
                                        <p:cTn id="109" dur="1230" accel="100000" fill="hold">
                                          <p:stCondLst>
                                            <p:cond delay="770"/>
                                          </p:stCondLst>
                                        </p:cTn>
                                        <p:tgtEl>
                                          <p:spTgt spid="11">
                                            <p:txEl>
                                              <p:pRg st="1" end="1"/>
                                            </p:txEl>
                                          </p:spTgt>
                                        </p:tgtEl>
                                        <p:attrNameLst>
                                          <p:attrName>ppt_y</p:attrName>
                                        </p:attrNameLst>
                                      </p:cBhvr>
                                    </p:anim>
                                  </p:childTnLst>
                                </p:cTn>
                              </p:par>
                              <p:par>
                                <p:cTn id="110" presetID="51" presetClass="entr" presetSubtype="0" fill="hold" nodeType="withEffect">
                                  <p:stCondLst>
                                    <p:cond delay="0"/>
                                  </p:stCondLst>
                                  <p:childTnLst>
                                    <p:set>
                                      <p:cBhvr>
                                        <p:cTn id="111" dur="1" fill="hold">
                                          <p:stCondLst>
                                            <p:cond delay="0"/>
                                          </p:stCondLst>
                                        </p:cTn>
                                        <p:tgtEl>
                                          <p:spTgt spid="11">
                                            <p:txEl>
                                              <p:pRg st="2" end="2"/>
                                            </p:txEl>
                                          </p:spTgt>
                                        </p:tgtEl>
                                        <p:attrNameLst>
                                          <p:attrName>style.visibility</p:attrName>
                                        </p:attrNameLst>
                                      </p:cBhvr>
                                      <p:to>
                                        <p:strVal val="visible"/>
                                      </p:to>
                                    </p:set>
                                    <p:animEffect transition="in" filter="fade">
                                      <p:cBhvr>
                                        <p:cTn id="112" dur="770" decel="100000"/>
                                        <p:tgtEl>
                                          <p:spTgt spid="11">
                                            <p:txEl>
                                              <p:pRg st="2" end="2"/>
                                            </p:txEl>
                                          </p:spTgt>
                                        </p:tgtEl>
                                      </p:cBhvr>
                                    </p:animEffect>
                                    <p:animScale>
                                      <p:cBhvr>
                                        <p:cTn id="113" dur="770" decel="100000"/>
                                        <p:tgtEl>
                                          <p:spTgt spid="11">
                                            <p:txEl>
                                              <p:pRg st="2" end="2"/>
                                            </p:txEl>
                                          </p:spTgt>
                                        </p:tgtEl>
                                      </p:cBhvr>
                                      <p:from x="10000" y="10000"/>
                                      <p:to x="200000" y="450000"/>
                                    </p:animScale>
                                    <p:animScale>
                                      <p:cBhvr>
                                        <p:cTn id="114" dur="1230" accel="100000" fill="hold">
                                          <p:stCondLst>
                                            <p:cond delay="770"/>
                                          </p:stCondLst>
                                        </p:cTn>
                                        <p:tgtEl>
                                          <p:spTgt spid="11">
                                            <p:txEl>
                                              <p:pRg st="2" end="2"/>
                                            </p:txEl>
                                          </p:spTgt>
                                        </p:tgtEl>
                                      </p:cBhvr>
                                      <p:from x="200000" y="450000"/>
                                      <p:to x="100000" y="100000"/>
                                    </p:animScale>
                                    <p:set>
                                      <p:cBhvr>
                                        <p:cTn id="115" dur="770" fill="hold"/>
                                        <p:tgtEl>
                                          <p:spTgt spid="11">
                                            <p:txEl>
                                              <p:pRg st="2" end="2"/>
                                            </p:txEl>
                                          </p:spTgt>
                                        </p:tgtEl>
                                        <p:attrNameLst>
                                          <p:attrName>ppt_x</p:attrName>
                                        </p:attrNameLst>
                                      </p:cBhvr>
                                      <p:to>
                                        <p:strVal val="(0.5)"/>
                                      </p:to>
                                    </p:set>
                                    <p:anim from="(0.5)" to="(#ppt_x)" calcmode="lin" valueType="num">
                                      <p:cBhvr>
                                        <p:cTn id="116" dur="1230" accel="100000" fill="hold">
                                          <p:stCondLst>
                                            <p:cond delay="770"/>
                                          </p:stCondLst>
                                        </p:cTn>
                                        <p:tgtEl>
                                          <p:spTgt spid="11">
                                            <p:txEl>
                                              <p:pRg st="2" end="2"/>
                                            </p:txEl>
                                          </p:spTgt>
                                        </p:tgtEl>
                                        <p:attrNameLst>
                                          <p:attrName>ppt_x</p:attrName>
                                        </p:attrNameLst>
                                      </p:cBhvr>
                                    </p:anim>
                                    <p:set>
                                      <p:cBhvr>
                                        <p:cTn id="117" dur="770" fill="hold"/>
                                        <p:tgtEl>
                                          <p:spTgt spid="11">
                                            <p:txEl>
                                              <p:pRg st="2" end="2"/>
                                            </p:txEl>
                                          </p:spTgt>
                                        </p:tgtEl>
                                        <p:attrNameLst>
                                          <p:attrName>ppt_y</p:attrName>
                                        </p:attrNameLst>
                                      </p:cBhvr>
                                      <p:to>
                                        <p:strVal val="(#ppt_y+0.4)"/>
                                      </p:to>
                                    </p:set>
                                    <p:anim from="(#ppt_y+0.4)" to="(#ppt_y)" calcmode="lin" valueType="num">
                                      <p:cBhvr>
                                        <p:cTn id="118" dur="1230" accel="100000" fill="hold">
                                          <p:stCondLst>
                                            <p:cond delay="770"/>
                                          </p:stCondLst>
                                        </p:cTn>
                                        <p:tgtEl>
                                          <p:spTgt spid="11">
                                            <p:txEl>
                                              <p:pRg st="2" end="2"/>
                                            </p:txEl>
                                          </p:spTgt>
                                        </p:tgtEl>
                                        <p:attrNameLst>
                                          <p:attrName>ppt_y</p:attrName>
                                        </p:attrNameLst>
                                      </p:cBhvr>
                                    </p:anim>
                                  </p:childTnLst>
                                </p:cTn>
                              </p:par>
                              <p:par>
                                <p:cTn id="119" presetID="51" presetClass="entr" presetSubtype="0" fill="hold" nodeType="withEffect">
                                  <p:stCondLst>
                                    <p:cond delay="0"/>
                                  </p:stCondLst>
                                  <p:childTnLst>
                                    <p:set>
                                      <p:cBhvr>
                                        <p:cTn id="120" dur="1" fill="hold">
                                          <p:stCondLst>
                                            <p:cond delay="0"/>
                                          </p:stCondLst>
                                        </p:cTn>
                                        <p:tgtEl>
                                          <p:spTgt spid="11">
                                            <p:txEl>
                                              <p:pRg st="3" end="3"/>
                                            </p:txEl>
                                          </p:spTgt>
                                        </p:tgtEl>
                                        <p:attrNameLst>
                                          <p:attrName>style.visibility</p:attrName>
                                        </p:attrNameLst>
                                      </p:cBhvr>
                                      <p:to>
                                        <p:strVal val="visible"/>
                                      </p:to>
                                    </p:set>
                                    <p:animEffect transition="in" filter="fade">
                                      <p:cBhvr>
                                        <p:cTn id="121" dur="770" decel="100000"/>
                                        <p:tgtEl>
                                          <p:spTgt spid="11">
                                            <p:txEl>
                                              <p:pRg st="3" end="3"/>
                                            </p:txEl>
                                          </p:spTgt>
                                        </p:tgtEl>
                                      </p:cBhvr>
                                    </p:animEffect>
                                    <p:animScale>
                                      <p:cBhvr>
                                        <p:cTn id="122" dur="770" decel="100000"/>
                                        <p:tgtEl>
                                          <p:spTgt spid="11">
                                            <p:txEl>
                                              <p:pRg st="3" end="3"/>
                                            </p:txEl>
                                          </p:spTgt>
                                        </p:tgtEl>
                                      </p:cBhvr>
                                      <p:from x="10000" y="10000"/>
                                      <p:to x="200000" y="450000"/>
                                    </p:animScale>
                                    <p:animScale>
                                      <p:cBhvr>
                                        <p:cTn id="123" dur="1230" accel="100000" fill="hold">
                                          <p:stCondLst>
                                            <p:cond delay="770"/>
                                          </p:stCondLst>
                                        </p:cTn>
                                        <p:tgtEl>
                                          <p:spTgt spid="11">
                                            <p:txEl>
                                              <p:pRg st="3" end="3"/>
                                            </p:txEl>
                                          </p:spTgt>
                                        </p:tgtEl>
                                      </p:cBhvr>
                                      <p:from x="200000" y="450000"/>
                                      <p:to x="100000" y="100000"/>
                                    </p:animScale>
                                    <p:set>
                                      <p:cBhvr>
                                        <p:cTn id="124" dur="770" fill="hold"/>
                                        <p:tgtEl>
                                          <p:spTgt spid="11">
                                            <p:txEl>
                                              <p:pRg st="3" end="3"/>
                                            </p:txEl>
                                          </p:spTgt>
                                        </p:tgtEl>
                                        <p:attrNameLst>
                                          <p:attrName>ppt_x</p:attrName>
                                        </p:attrNameLst>
                                      </p:cBhvr>
                                      <p:to>
                                        <p:strVal val="(0.5)"/>
                                      </p:to>
                                    </p:set>
                                    <p:anim from="(0.5)" to="(#ppt_x)" calcmode="lin" valueType="num">
                                      <p:cBhvr>
                                        <p:cTn id="125" dur="1230" accel="100000" fill="hold">
                                          <p:stCondLst>
                                            <p:cond delay="770"/>
                                          </p:stCondLst>
                                        </p:cTn>
                                        <p:tgtEl>
                                          <p:spTgt spid="11">
                                            <p:txEl>
                                              <p:pRg st="3" end="3"/>
                                            </p:txEl>
                                          </p:spTgt>
                                        </p:tgtEl>
                                        <p:attrNameLst>
                                          <p:attrName>ppt_x</p:attrName>
                                        </p:attrNameLst>
                                      </p:cBhvr>
                                    </p:anim>
                                    <p:set>
                                      <p:cBhvr>
                                        <p:cTn id="126" dur="770" fill="hold"/>
                                        <p:tgtEl>
                                          <p:spTgt spid="11">
                                            <p:txEl>
                                              <p:pRg st="3" end="3"/>
                                            </p:txEl>
                                          </p:spTgt>
                                        </p:tgtEl>
                                        <p:attrNameLst>
                                          <p:attrName>ppt_y</p:attrName>
                                        </p:attrNameLst>
                                      </p:cBhvr>
                                      <p:to>
                                        <p:strVal val="(#ppt_y+0.4)"/>
                                      </p:to>
                                    </p:set>
                                    <p:anim from="(#ppt_y+0.4)" to="(#ppt_y)" calcmode="lin" valueType="num">
                                      <p:cBhvr>
                                        <p:cTn id="127" dur="1230" accel="100000" fill="hold">
                                          <p:stCondLst>
                                            <p:cond delay="770"/>
                                          </p:stCondLst>
                                        </p:cTn>
                                        <p:tgtEl>
                                          <p:spTgt spid="11">
                                            <p:txEl>
                                              <p:pRg st="3" end="3"/>
                                            </p:txEl>
                                          </p:spTgt>
                                        </p:tgtEl>
                                        <p:attrNameLst>
                                          <p:attrName>ppt_y</p:attrName>
                                        </p:attrNameLst>
                                      </p:cBhvr>
                                    </p:anim>
                                  </p:childTnLst>
                                </p:cTn>
                              </p:par>
                              <p:par>
                                <p:cTn id="128" presetID="51" presetClass="entr" presetSubtype="0" fill="hold" nodeType="withEffect">
                                  <p:stCondLst>
                                    <p:cond delay="0"/>
                                  </p:stCondLst>
                                  <p:childTnLst>
                                    <p:set>
                                      <p:cBhvr>
                                        <p:cTn id="129" dur="1" fill="hold">
                                          <p:stCondLst>
                                            <p:cond delay="0"/>
                                          </p:stCondLst>
                                        </p:cTn>
                                        <p:tgtEl>
                                          <p:spTgt spid="11">
                                            <p:txEl>
                                              <p:pRg st="4" end="4"/>
                                            </p:txEl>
                                          </p:spTgt>
                                        </p:tgtEl>
                                        <p:attrNameLst>
                                          <p:attrName>style.visibility</p:attrName>
                                        </p:attrNameLst>
                                      </p:cBhvr>
                                      <p:to>
                                        <p:strVal val="visible"/>
                                      </p:to>
                                    </p:set>
                                    <p:animEffect transition="in" filter="fade">
                                      <p:cBhvr>
                                        <p:cTn id="130" dur="770" decel="100000"/>
                                        <p:tgtEl>
                                          <p:spTgt spid="11">
                                            <p:txEl>
                                              <p:pRg st="4" end="4"/>
                                            </p:txEl>
                                          </p:spTgt>
                                        </p:tgtEl>
                                      </p:cBhvr>
                                    </p:animEffect>
                                    <p:animScale>
                                      <p:cBhvr>
                                        <p:cTn id="131" dur="770" decel="100000"/>
                                        <p:tgtEl>
                                          <p:spTgt spid="11">
                                            <p:txEl>
                                              <p:pRg st="4" end="4"/>
                                            </p:txEl>
                                          </p:spTgt>
                                        </p:tgtEl>
                                      </p:cBhvr>
                                      <p:from x="10000" y="10000"/>
                                      <p:to x="200000" y="450000"/>
                                    </p:animScale>
                                    <p:animScale>
                                      <p:cBhvr>
                                        <p:cTn id="132" dur="1230" accel="100000" fill="hold">
                                          <p:stCondLst>
                                            <p:cond delay="770"/>
                                          </p:stCondLst>
                                        </p:cTn>
                                        <p:tgtEl>
                                          <p:spTgt spid="11">
                                            <p:txEl>
                                              <p:pRg st="4" end="4"/>
                                            </p:txEl>
                                          </p:spTgt>
                                        </p:tgtEl>
                                      </p:cBhvr>
                                      <p:from x="200000" y="450000"/>
                                      <p:to x="100000" y="100000"/>
                                    </p:animScale>
                                    <p:set>
                                      <p:cBhvr>
                                        <p:cTn id="133" dur="770" fill="hold"/>
                                        <p:tgtEl>
                                          <p:spTgt spid="11">
                                            <p:txEl>
                                              <p:pRg st="4" end="4"/>
                                            </p:txEl>
                                          </p:spTgt>
                                        </p:tgtEl>
                                        <p:attrNameLst>
                                          <p:attrName>ppt_x</p:attrName>
                                        </p:attrNameLst>
                                      </p:cBhvr>
                                      <p:to>
                                        <p:strVal val="(0.5)"/>
                                      </p:to>
                                    </p:set>
                                    <p:anim from="(0.5)" to="(#ppt_x)" calcmode="lin" valueType="num">
                                      <p:cBhvr>
                                        <p:cTn id="134" dur="1230" accel="100000" fill="hold">
                                          <p:stCondLst>
                                            <p:cond delay="770"/>
                                          </p:stCondLst>
                                        </p:cTn>
                                        <p:tgtEl>
                                          <p:spTgt spid="11">
                                            <p:txEl>
                                              <p:pRg st="4" end="4"/>
                                            </p:txEl>
                                          </p:spTgt>
                                        </p:tgtEl>
                                        <p:attrNameLst>
                                          <p:attrName>ppt_x</p:attrName>
                                        </p:attrNameLst>
                                      </p:cBhvr>
                                    </p:anim>
                                    <p:set>
                                      <p:cBhvr>
                                        <p:cTn id="135" dur="770" fill="hold"/>
                                        <p:tgtEl>
                                          <p:spTgt spid="11">
                                            <p:txEl>
                                              <p:pRg st="4" end="4"/>
                                            </p:txEl>
                                          </p:spTgt>
                                        </p:tgtEl>
                                        <p:attrNameLst>
                                          <p:attrName>ppt_y</p:attrName>
                                        </p:attrNameLst>
                                      </p:cBhvr>
                                      <p:to>
                                        <p:strVal val="(#ppt_y+0.4)"/>
                                      </p:to>
                                    </p:set>
                                    <p:anim from="(#ppt_y+0.4)" to="(#ppt_y)" calcmode="lin" valueType="num">
                                      <p:cBhvr>
                                        <p:cTn id="136" dur="1230" accel="100000" fill="hold">
                                          <p:stCondLst>
                                            <p:cond delay="770"/>
                                          </p:stCondLst>
                                        </p:cTn>
                                        <p:tgtEl>
                                          <p:spTgt spid="11">
                                            <p:txEl>
                                              <p:pRg st="4" end="4"/>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282" y="428604"/>
            <a:ext cx="8429684" cy="4247317"/>
          </a:xfrm>
          <a:prstGeom prst="rect">
            <a:avLst/>
          </a:prstGeom>
        </p:spPr>
        <p:txBody>
          <a:bodyPr wrap="square">
            <a:spAutoFit/>
          </a:bodyPr>
          <a:lstStyle/>
          <a:p>
            <a:r>
              <a:rPr lang="fr-FR" dirty="0" smtClean="0">
                <a:latin typeface="Book Antiqua" pitchFamily="18" charset="0"/>
              </a:rPr>
              <a:t>	Blois fut au Moyen Âge le siège d'un comté dont la dynastie posséda également la Champagne avant de monter sur le trône de Navarre. Charles de Blois fut un candidat malheureux au duché de Bretagne et fut béatifié.</a:t>
            </a:r>
          </a:p>
          <a:p>
            <a:r>
              <a:rPr lang="fr-FR" dirty="0" smtClean="0">
                <a:latin typeface="Book Antiqua" pitchFamily="18" charset="0"/>
              </a:rPr>
              <a:t>Le 4 juillet 1562, comme Beaugency, la ville est prise et pillée, mais par les catholiques du maréchal de Saint-André, et, tout comme à Beaugency, les femmes sont violées.</a:t>
            </a:r>
          </a:p>
          <a:p>
            <a:r>
              <a:rPr lang="fr-FR" dirty="0" smtClean="0">
                <a:latin typeface="Book Antiqua" pitchFamily="18" charset="0"/>
              </a:rPr>
              <a:t> 	Le 7 février 1568, les protestants du capitaine Boucard pillent et incendient la ville, violant et tuant les catholiques. Des cordeliers sont jetés dans le puits de leur couvent. Les églises sont ruinées.</a:t>
            </a:r>
          </a:p>
          <a:p>
            <a:r>
              <a:rPr lang="fr-FR" dirty="0" smtClean="0">
                <a:latin typeface="Book Antiqua" pitchFamily="18" charset="0"/>
              </a:rPr>
              <a:t>En 1588-1589, les États généraux se réunissent à Blois. Les 23 et 24 décembre 1588, Henri III fait assassiner le duc de Guise en son château de Blois.</a:t>
            </a:r>
          </a:p>
          <a:p>
            <a:r>
              <a:rPr lang="fr-FR" dirty="0" smtClean="0">
                <a:latin typeface="Book Antiqua" pitchFamily="18" charset="0"/>
              </a:rPr>
              <a:t>	Après le départ des rois vers Paris, Blois perd son caractère de résidence royale, avec le faste et l'activité économique qui accompagnait la Cour. Henri IV transfère à Fontainebleau la riche bibliothèque blésoise.</a:t>
            </a:r>
            <a:endParaRPr lang="fr-FR" dirty="0">
              <a:latin typeface="Book Antiqua" pitchFamily="18" charset="0"/>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7"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7"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7" presetClass="entr" presetSubtype="4"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4">
                                            <p:txEl>
                                              <p:pRg st="3" end="3"/>
                                            </p:txEl>
                                          </p:spTgt>
                                        </p:tgtEl>
                                        <p:attrNameLst>
                                          <p:attrName>ppt_y</p:attrName>
                                        </p:attrNameLst>
                                      </p:cBhvr>
                                      <p:tavLst>
                                        <p:tav tm="0">
                                          <p:val>
                                            <p:strVal val="1+#ppt_h/2"/>
                                          </p:val>
                                        </p:tav>
                                        <p:tav tm="100000">
                                          <p:val>
                                            <p:strVal val="#ppt_y"/>
                                          </p:val>
                                        </p:tav>
                                      </p:tavLst>
                                    </p:anim>
                                  </p:childTnLst>
                                </p:cTn>
                              </p:par>
                              <p:par>
                                <p:cTn id="21" presetID="7" presetClass="entr" presetSubtype="4"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50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4" dur="50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xit" presetSubtype="0" fill="hold" nodeType="clickEffect">
                                  <p:stCondLst>
                                    <p:cond delay="0"/>
                                  </p:stCondLst>
                                  <p:childTnLst>
                                    <p:anim calcmode="lin" valueType="num">
                                      <p:cBhvr>
                                        <p:cTn id="28" dur="500"/>
                                        <p:tgtEl>
                                          <p:spTgt spid="4">
                                            <p:txEl>
                                              <p:pRg st="0" end="0"/>
                                            </p:txEl>
                                          </p:spTgt>
                                        </p:tgtEl>
                                        <p:attrNameLst>
                                          <p:attrName>ppt_w</p:attrName>
                                        </p:attrNameLst>
                                      </p:cBhvr>
                                      <p:tavLst>
                                        <p:tav tm="0">
                                          <p:val>
                                            <p:strVal val="ppt_w"/>
                                          </p:val>
                                        </p:tav>
                                        <p:tav tm="100000">
                                          <p:val>
                                            <p:fltVal val="0"/>
                                          </p:val>
                                        </p:tav>
                                      </p:tavLst>
                                    </p:anim>
                                    <p:anim calcmode="lin" valueType="num">
                                      <p:cBhvr>
                                        <p:cTn id="29" dur="500"/>
                                        <p:tgtEl>
                                          <p:spTgt spid="4">
                                            <p:txEl>
                                              <p:pRg st="0" end="0"/>
                                            </p:txEl>
                                          </p:spTgt>
                                        </p:tgtEl>
                                        <p:attrNameLst>
                                          <p:attrName>ppt_h</p:attrName>
                                        </p:attrNameLst>
                                      </p:cBhvr>
                                      <p:tavLst>
                                        <p:tav tm="0">
                                          <p:val>
                                            <p:strVal val="ppt_h"/>
                                          </p:val>
                                        </p:tav>
                                        <p:tav tm="100000">
                                          <p:val>
                                            <p:fltVal val="0"/>
                                          </p:val>
                                        </p:tav>
                                      </p:tavLst>
                                    </p:anim>
                                    <p:animEffect transition="out" filter="fade">
                                      <p:cBhvr>
                                        <p:cTn id="30" dur="500"/>
                                        <p:tgtEl>
                                          <p:spTgt spid="4">
                                            <p:txEl>
                                              <p:pRg st="0" end="0"/>
                                            </p:txEl>
                                          </p:spTgt>
                                        </p:tgtEl>
                                      </p:cBhvr>
                                    </p:animEffect>
                                    <p:set>
                                      <p:cBhvr>
                                        <p:cTn id="31" dur="1" fill="hold">
                                          <p:stCondLst>
                                            <p:cond delay="499"/>
                                          </p:stCondLst>
                                        </p:cTn>
                                        <p:tgtEl>
                                          <p:spTgt spid="4">
                                            <p:txEl>
                                              <p:pRg st="0" end="0"/>
                                            </p:txEl>
                                          </p:spTgt>
                                        </p:tgtEl>
                                        <p:attrNameLst>
                                          <p:attrName>style.visibility</p:attrName>
                                        </p:attrNameLst>
                                      </p:cBhvr>
                                      <p:to>
                                        <p:strVal val="hidden"/>
                                      </p:to>
                                    </p:set>
                                  </p:childTnLst>
                                </p:cTn>
                              </p:par>
                              <p:par>
                                <p:cTn id="32" presetID="53" presetClass="exit" presetSubtype="0" fill="hold" nodeType="withEffect">
                                  <p:stCondLst>
                                    <p:cond delay="0"/>
                                  </p:stCondLst>
                                  <p:childTnLst>
                                    <p:anim calcmode="lin" valueType="num">
                                      <p:cBhvr>
                                        <p:cTn id="33" dur="500"/>
                                        <p:tgtEl>
                                          <p:spTgt spid="4">
                                            <p:txEl>
                                              <p:pRg st="1" end="1"/>
                                            </p:txEl>
                                          </p:spTgt>
                                        </p:tgtEl>
                                        <p:attrNameLst>
                                          <p:attrName>ppt_w</p:attrName>
                                        </p:attrNameLst>
                                      </p:cBhvr>
                                      <p:tavLst>
                                        <p:tav tm="0">
                                          <p:val>
                                            <p:strVal val="ppt_w"/>
                                          </p:val>
                                        </p:tav>
                                        <p:tav tm="100000">
                                          <p:val>
                                            <p:fltVal val="0"/>
                                          </p:val>
                                        </p:tav>
                                      </p:tavLst>
                                    </p:anim>
                                    <p:anim calcmode="lin" valueType="num">
                                      <p:cBhvr>
                                        <p:cTn id="34" dur="500"/>
                                        <p:tgtEl>
                                          <p:spTgt spid="4">
                                            <p:txEl>
                                              <p:pRg st="1" end="1"/>
                                            </p:txEl>
                                          </p:spTgt>
                                        </p:tgtEl>
                                        <p:attrNameLst>
                                          <p:attrName>ppt_h</p:attrName>
                                        </p:attrNameLst>
                                      </p:cBhvr>
                                      <p:tavLst>
                                        <p:tav tm="0">
                                          <p:val>
                                            <p:strVal val="ppt_h"/>
                                          </p:val>
                                        </p:tav>
                                        <p:tav tm="100000">
                                          <p:val>
                                            <p:fltVal val="0"/>
                                          </p:val>
                                        </p:tav>
                                      </p:tavLst>
                                    </p:anim>
                                    <p:animEffect transition="out" filter="fade">
                                      <p:cBhvr>
                                        <p:cTn id="35" dur="500"/>
                                        <p:tgtEl>
                                          <p:spTgt spid="4">
                                            <p:txEl>
                                              <p:pRg st="1" end="1"/>
                                            </p:txEl>
                                          </p:spTgt>
                                        </p:tgtEl>
                                      </p:cBhvr>
                                    </p:animEffect>
                                    <p:set>
                                      <p:cBhvr>
                                        <p:cTn id="36" dur="1" fill="hold">
                                          <p:stCondLst>
                                            <p:cond delay="499"/>
                                          </p:stCondLst>
                                        </p:cTn>
                                        <p:tgtEl>
                                          <p:spTgt spid="4">
                                            <p:txEl>
                                              <p:pRg st="1" end="1"/>
                                            </p:txEl>
                                          </p:spTgt>
                                        </p:tgtEl>
                                        <p:attrNameLst>
                                          <p:attrName>style.visibility</p:attrName>
                                        </p:attrNameLst>
                                      </p:cBhvr>
                                      <p:to>
                                        <p:strVal val="hidden"/>
                                      </p:to>
                                    </p:set>
                                  </p:childTnLst>
                                </p:cTn>
                              </p:par>
                              <p:par>
                                <p:cTn id="37" presetID="53" presetClass="exit" presetSubtype="0" fill="hold" nodeType="withEffect">
                                  <p:stCondLst>
                                    <p:cond delay="0"/>
                                  </p:stCondLst>
                                  <p:childTnLst>
                                    <p:anim calcmode="lin" valueType="num">
                                      <p:cBhvr>
                                        <p:cTn id="38" dur="500"/>
                                        <p:tgtEl>
                                          <p:spTgt spid="4">
                                            <p:txEl>
                                              <p:pRg st="2" end="2"/>
                                            </p:txEl>
                                          </p:spTgt>
                                        </p:tgtEl>
                                        <p:attrNameLst>
                                          <p:attrName>ppt_w</p:attrName>
                                        </p:attrNameLst>
                                      </p:cBhvr>
                                      <p:tavLst>
                                        <p:tav tm="0">
                                          <p:val>
                                            <p:strVal val="ppt_w"/>
                                          </p:val>
                                        </p:tav>
                                        <p:tav tm="100000">
                                          <p:val>
                                            <p:fltVal val="0"/>
                                          </p:val>
                                        </p:tav>
                                      </p:tavLst>
                                    </p:anim>
                                    <p:anim calcmode="lin" valueType="num">
                                      <p:cBhvr>
                                        <p:cTn id="39" dur="500"/>
                                        <p:tgtEl>
                                          <p:spTgt spid="4">
                                            <p:txEl>
                                              <p:pRg st="2" end="2"/>
                                            </p:txEl>
                                          </p:spTgt>
                                        </p:tgtEl>
                                        <p:attrNameLst>
                                          <p:attrName>ppt_h</p:attrName>
                                        </p:attrNameLst>
                                      </p:cBhvr>
                                      <p:tavLst>
                                        <p:tav tm="0">
                                          <p:val>
                                            <p:strVal val="ppt_h"/>
                                          </p:val>
                                        </p:tav>
                                        <p:tav tm="100000">
                                          <p:val>
                                            <p:fltVal val="0"/>
                                          </p:val>
                                        </p:tav>
                                      </p:tavLst>
                                    </p:anim>
                                    <p:animEffect transition="out" filter="fade">
                                      <p:cBhvr>
                                        <p:cTn id="40" dur="500"/>
                                        <p:tgtEl>
                                          <p:spTgt spid="4">
                                            <p:txEl>
                                              <p:pRg st="2" end="2"/>
                                            </p:txEl>
                                          </p:spTgt>
                                        </p:tgtEl>
                                      </p:cBhvr>
                                    </p:animEffect>
                                    <p:set>
                                      <p:cBhvr>
                                        <p:cTn id="41" dur="1" fill="hold">
                                          <p:stCondLst>
                                            <p:cond delay="499"/>
                                          </p:stCondLst>
                                        </p:cTn>
                                        <p:tgtEl>
                                          <p:spTgt spid="4">
                                            <p:txEl>
                                              <p:pRg st="2" end="2"/>
                                            </p:txEl>
                                          </p:spTgt>
                                        </p:tgtEl>
                                        <p:attrNameLst>
                                          <p:attrName>style.visibility</p:attrName>
                                        </p:attrNameLst>
                                      </p:cBhvr>
                                      <p:to>
                                        <p:strVal val="hidden"/>
                                      </p:to>
                                    </p:set>
                                  </p:childTnLst>
                                </p:cTn>
                              </p:par>
                              <p:par>
                                <p:cTn id="42" presetID="53" presetClass="exit" presetSubtype="0" fill="hold" nodeType="withEffect">
                                  <p:stCondLst>
                                    <p:cond delay="0"/>
                                  </p:stCondLst>
                                  <p:childTnLst>
                                    <p:anim calcmode="lin" valueType="num">
                                      <p:cBhvr>
                                        <p:cTn id="43" dur="500"/>
                                        <p:tgtEl>
                                          <p:spTgt spid="4">
                                            <p:txEl>
                                              <p:pRg st="3" end="3"/>
                                            </p:txEl>
                                          </p:spTgt>
                                        </p:tgtEl>
                                        <p:attrNameLst>
                                          <p:attrName>ppt_w</p:attrName>
                                        </p:attrNameLst>
                                      </p:cBhvr>
                                      <p:tavLst>
                                        <p:tav tm="0">
                                          <p:val>
                                            <p:strVal val="ppt_w"/>
                                          </p:val>
                                        </p:tav>
                                        <p:tav tm="100000">
                                          <p:val>
                                            <p:fltVal val="0"/>
                                          </p:val>
                                        </p:tav>
                                      </p:tavLst>
                                    </p:anim>
                                    <p:anim calcmode="lin" valueType="num">
                                      <p:cBhvr>
                                        <p:cTn id="44" dur="500"/>
                                        <p:tgtEl>
                                          <p:spTgt spid="4">
                                            <p:txEl>
                                              <p:pRg st="3" end="3"/>
                                            </p:txEl>
                                          </p:spTgt>
                                        </p:tgtEl>
                                        <p:attrNameLst>
                                          <p:attrName>ppt_h</p:attrName>
                                        </p:attrNameLst>
                                      </p:cBhvr>
                                      <p:tavLst>
                                        <p:tav tm="0">
                                          <p:val>
                                            <p:strVal val="ppt_h"/>
                                          </p:val>
                                        </p:tav>
                                        <p:tav tm="100000">
                                          <p:val>
                                            <p:fltVal val="0"/>
                                          </p:val>
                                        </p:tav>
                                      </p:tavLst>
                                    </p:anim>
                                    <p:animEffect transition="out" filter="fade">
                                      <p:cBhvr>
                                        <p:cTn id="45" dur="500"/>
                                        <p:tgtEl>
                                          <p:spTgt spid="4">
                                            <p:txEl>
                                              <p:pRg st="3" end="3"/>
                                            </p:txEl>
                                          </p:spTgt>
                                        </p:tgtEl>
                                      </p:cBhvr>
                                    </p:animEffect>
                                    <p:set>
                                      <p:cBhvr>
                                        <p:cTn id="46" dur="1" fill="hold">
                                          <p:stCondLst>
                                            <p:cond delay="499"/>
                                          </p:stCondLst>
                                        </p:cTn>
                                        <p:tgtEl>
                                          <p:spTgt spid="4">
                                            <p:txEl>
                                              <p:pRg st="3" end="3"/>
                                            </p:txEl>
                                          </p:spTgt>
                                        </p:tgtEl>
                                        <p:attrNameLst>
                                          <p:attrName>style.visibility</p:attrName>
                                        </p:attrNameLst>
                                      </p:cBhvr>
                                      <p:to>
                                        <p:strVal val="hidden"/>
                                      </p:to>
                                    </p:set>
                                  </p:childTnLst>
                                </p:cTn>
                              </p:par>
                              <p:par>
                                <p:cTn id="47" presetID="53" presetClass="exit" presetSubtype="0" fill="hold" nodeType="withEffect">
                                  <p:stCondLst>
                                    <p:cond delay="0"/>
                                  </p:stCondLst>
                                  <p:childTnLst>
                                    <p:anim calcmode="lin" valueType="num">
                                      <p:cBhvr>
                                        <p:cTn id="48" dur="500"/>
                                        <p:tgtEl>
                                          <p:spTgt spid="4">
                                            <p:txEl>
                                              <p:pRg st="4" end="4"/>
                                            </p:txEl>
                                          </p:spTgt>
                                        </p:tgtEl>
                                        <p:attrNameLst>
                                          <p:attrName>ppt_w</p:attrName>
                                        </p:attrNameLst>
                                      </p:cBhvr>
                                      <p:tavLst>
                                        <p:tav tm="0">
                                          <p:val>
                                            <p:strVal val="ppt_w"/>
                                          </p:val>
                                        </p:tav>
                                        <p:tav tm="100000">
                                          <p:val>
                                            <p:fltVal val="0"/>
                                          </p:val>
                                        </p:tav>
                                      </p:tavLst>
                                    </p:anim>
                                    <p:anim calcmode="lin" valueType="num">
                                      <p:cBhvr>
                                        <p:cTn id="49" dur="500"/>
                                        <p:tgtEl>
                                          <p:spTgt spid="4">
                                            <p:txEl>
                                              <p:pRg st="4" end="4"/>
                                            </p:txEl>
                                          </p:spTgt>
                                        </p:tgtEl>
                                        <p:attrNameLst>
                                          <p:attrName>ppt_h</p:attrName>
                                        </p:attrNameLst>
                                      </p:cBhvr>
                                      <p:tavLst>
                                        <p:tav tm="0">
                                          <p:val>
                                            <p:strVal val="ppt_h"/>
                                          </p:val>
                                        </p:tav>
                                        <p:tav tm="100000">
                                          <p:val>
                                            <p:fltVal val="0"/>
                                          </p:val>
                                        </p:tav>
                                      </p:tavLst>
                                    </p:anim>
                                    <p:animEffect transition="out" filter="fade">
                                      <p:cBhvr>
                                        <p:cTn id="50" dur="500"/>
                                        <p:tgtEl>
                                          <p:spTgt spid="4">
                                            <p:txEl>
                                              <p:pRg st="4" end="4"/>
                                            </p:txEl>
                                          </p:spTgt>
                                        </p:tgtEl>
                                      </p:cBhvr>
                                    </p:animEffect>
                                    <p:set>
                                      <p:cBhvr>
                                        <p:cTn id="51" dur="1" fill="hold">
                                          <p:stCondLst>
                                            <p:cond delay="499"/>
                                          </p:stCondLst>
                                        </p:cTn>
                                        <p:tgtEl>
                                          <p:spTgt spid="4">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http://wapedia.mobi/thumb/2efc497/fr/fixed/470/327/Blois1900.jpg?format=jpg">
            <a:hlinkClick r:id="rId2"/>
          </p:cNvPr>
          <p:cNvPicPr/>
          <p:nvPr/>
        </p:nvPicPr>
        <p:blipFill>
          <a:blip r:embed="rId3"/>
          <a:srcRect/>
          <a:stretch>
            <a:fillRect/>
          </a:stretch>
        </p:blipFill>
        <p:spPr bwMode="auto">
          <a:xfrm>
            <a:off x="357158" y="571480"/>
            <a:ext cx="8143932" cy="5429288"/>
          </a:xfrm>
          <a:prstGeom prst="rect">
            <a:avLst/>
          </a:prstGeom>
          <a:noFill/>
          <a:ln w="9525">
            <a:noFill/>
            <a:miter lim="800000"/>
            <a:headEnd/>
            <a:tailEnd/>
          </a:ln>
        </p:spPr>
      </p:pic>
      <p:sp>
        <p:nvSpPr>
          <p:cNvPr id="5" name="Rectangle 4"/>
          <p:cNvSpPr/>
          <p:nvPr/>
        </p:nvSpPr>
        <p:spPr>
          <a:xfrm>
            <a:off x="1285852" y="6000768"/>
            <a:ext cx="5857916" cy="369332"/>
          </a:xfrm>
          <a:prstGeom prst="rect">
            <a:avLst/>
          </a:prstGeom>
        </p:spPr>
        <p:txBody>
          <a:bodyPr wrap="square">
            <a:spAutoFit/>
          </a:bodyPr>
          <a:lstStyle/>
          <a:p>
            <a:r>
              <a:rPr lang="fr-FR" dirty="0" smtClean="0">
                <a:latin typeface="Book Antiqua" pitchFamily="18" charset="0"/>
              </a:rPr>
              <a:t>Le château de Blois, représenté au début du XX</a:t>
            </a:r>
            <a:r>
              <a:rPr lang="fr-FR" baseline="30000" dirty="0" smtClean="0">
                <a:latin typeface="Book Antiqua" pitchFamily="18" charset="0"/>
              </a:rPr>
              <a:t>e</a:t>
            </a:r>
            <a:r>
              <a:rPr lang="fr-FR" dirty="0" smtClean="0">
                <a:latin typeface="Book Antiqua" pitchFamily="18" charset="0"/>
              </a:rPr>
              <a:t> siècle</a:t>
            </a:r>
            <a:r>
              <a:rPr lang="fr-FR" dirty="0" smtClean="0"/>
              <a:t>.</a:t>
            </a:r>
            <a:endParaRPr lang="fr-FR" dirty="0"/>
          </a:p>
        </p:txBody>
      </p:sp>
    </p:spTree>
  </p:cSld>
  <p:clrMapOvr>
    <a:masterClrMapping/>
  </p:clrMapOvr>
  <p:transition>
    <p:pull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714348" y="1000108"/>
            <a:ext cx="7620000" cy="4229112"/>
          </a:xfrm>
          <a:prstGeom prst="rect">
            <a:avLst/>
          </a:prstGeom>
          <a:noFill/>
          <a:ln w="9525">
            <a:noFill/>
            <a:miter lim="800000"/>
            <a:headEnd/>
            <a:tailEnd/>
          </a:ln>
          <a:effectLst/>
        </p:spPr>
      </p:pic>
      <p:sp>
        <p:nvSpPr>
          <p:cNvPr id="5" name="Rectangle 4"/>
          <p:cNvSpPr/>
          <p:nvPr/>
        </p:nvSpPr>
        <p:spPr>
          <a:xfrm>
            <a:off x="785786" y="5286388"/>
            <a:ext cx="7143800" cy="646331"/>
          </a:xfrm>
          <a:prstGeom prst="rect">
            <a:avLst/>
          </a:prstGeom>
        </p:spPr>
        <p:txBody>
          <a:bodyPr wrap="square">
            <a:spAutoFit/>
          </a:bodyPr>
          <a:lstStyle/>
          <a:p>
            <a:pPr algn="ctr"/>
            <a:r>
              <a:rPr lang="fr-FR" u="sng" dirty="0" smtClean="0">
                <a:latin typeface="Book Antiqua" pitchFamily="18" charset="0"/>
              </a:rPr>
              <a:t>Château de Blois</a:t>
            </a:r>
            <a:r>
              <a:rPr lang="fr-FR" dirty="0" smtClean="0">
                <a:latin typeface="Book Antiqua" pitchFamily="18" charset="0"/>
              </a:rPr>
              <a:t>, aile François I</a:t>
            </a:r>
            <a:r>
              <a:rPr lang="fr-FR" baseline="30000" dirty="0" smtClean="0">
                <a:latin typeface="Book Antiqua" pitchFamily="18" charset="0"/>
              </a:rPr>
              <a:t>er</a:t>
            </a:r>
            <a:r>
              <a:rPr lang="fr-FR" dirty="0" smtClean="0">
                <a:latin typeface="Book Antiqua" pitchFamily="18" charset="0"/>
              </a:rPr>
              <a:t>, façade des Loges, place Victor-Hugo</a:t>
            </a:r>
            <a:endParaRPr lang="fr-FR" dirty="0">
              <a:latin typeface="Book Antiqua" pitchFamily="18" charset="0"/>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0" fill="hold"/>
                                        <p:tgtEl>
                                          <p:spTgt spid="1026"/>
                                        </p:tgtEl>
                                        <p:attrNameLst>
                                          <p:attrName>ppt_x</p:attrName>
                                        </p:attrNameLst>
                                      </p:cBhvr>
                                      <p:tavLst>
                                        <p:tav tm="0">
                                          <p:val>
                                            <p:strVal val="#ppt_x"/>
                                          </p:val>
                                        </p:tav>
                                        <p:tav tm="100000">
                                          <p:val>
                                            <p:strVal val="#ppt_x"/>
                                          </p:val>
                                        </p:tav>
                                      </p:tavLst>
                                    </p:anim>
                                    <p:anim calcmode="lin" valueType="num">
                                      <p:cBhvr additive="base">
                                        <p:cTn id="14" dur="50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xit" presetSubtype="0" fill="hold" nodeType="clickEffect">
                                  <p:stCondLst>
                                    <p:cond delay="0"/>
                                  </p:stCondLst>
                                  <p:childTnLst>
                                    <p:anim calcmode="lin" valueType="num">
                                      <p:cBhvr>
                                        <p:cTn id="18" dur="500"/>
                                        <p:tgtEl>
                                          <p:spTgt spid="1026"/>
                                        </p:tgtEl>
                                        <p:attrNameLst>
                                          <p:attrName>ppt_w</p:attrName>
                                        </p:attrNameLst>
                                      </p:cBhvr>
                                      <p:tavLst>
                                        <p:tav tm="0">
                                          <p:val>
                                            <p:strVal val="ppt_w"/>
                                          </p:val>
                                        </p:tav>
                                        <p:tav tm="100000">
                                          <p:val>
                                            <p:fltVal val="0"/>
                                          </p:val>
                                        </p:tav>
                                      </p:tavLst>
                                    </p:anim>
                                    <p:anim calcmode="lin" valueType="num">
                                      <p:cBhvr>
                                        <p:cTn id="19" dur="500"/>
                                        <p:tgtEl>
                                          <p:spTgt spid="1026"/>
                                        </p:tgtEl>
                                        <p:attrNameLst>
                                          <p:attrName>ppt_h</p:attrName>
                                        </p:attrNameLst>
                                      </p:cBhvr>
                                      <p:tavLst>
                                        <p:tav tm="0">
                                          <p:val>
                                            <p:strVal val="ppt_h"/>
                                          </p:val>
                                        </p:tav>
                                        <p:tav tm="100000">
                                          <p:val>
                                            <p:fltVal val="0"/>
                                          </p:val>
                                        </p:tav>
                                      </p:tavLst>
                                    </p:anim>
                                    <p:animEffect transition="out" filter="fade">
                                      <p:cBhvr>
                                        <p:cTn id="20" dur="500"/>
                                        <p:tgtEl>
                                          <p:spTgt spid="1026"/>
                                        </p:tgtEl>
                                      </p:cBhvr>
                                    </p:animEffect>
                                    <p:set>
                                      <p:cBhvr>
                                        <p:cTn id="21" dur="1" fill="hold">
                                          <p:stCondLst>
                                            <p:cond delay="499"/>
                                          </p:stCondLst>
                                        </p:cTn>
                                        <p:tgtEl>
                                          <p:spTgt spid="1026"/>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53" presetClass="exit" presetSubtype="0" fill="hold" nodeType="clickEffect">
                                  <p:stCondLst>
                                    <p:cond delay="0"/>
                                  </p:stCondLst>
                                  <p:childTnLst>
                                    <p:anim calcmode="lin" valueType="num">
                                      <p:cBhvr>
                                        <p:cTn id="25" dur="500"/>
                                        <p:tgtEl>
                                          <p:spTgt spid="5">
                                            <p:txEl>
                                              <p:pRg st="0" end="0"/>
                                            </p:txEl>
                                          </p:spTgt>
                                        </p:tgtEl>
                                        <p:attrNameLst>
                                          <p:attrName>ppt_w</p:attrName>
                                        </p:attrNameLst>
                                      </p:cBhvr>
                                      <p:tavLst>
                                        <p:tav tm="0">
                                          <p:val>
                                            <p:strVal val="ppt_w"/>
                                          </p:val>
                                        </p:tav>
                                        <p:tav tm="100000">
                                          <p:val>
                                            <p:fltVal val="0"/>
                                          </p:val>
                                        </p:tav>
                                      </p:tavLst>
                                    </p:anim>
                                    <p:anim calcmode="lin" valueType="num">
                                      <p:cBhvr>
                                        <p:cTn id="26" dur="500"/>
                                        <p:tgtEl>
                                          <p:spTgt spid="5">
                                            <p:txEl>
                                              <p:pRg st="0" end="0"/>
                                            </p:txEl>
                                          </p:spTgt>
                                        </p:tgtEl>
                                        <p:attrNameLst>
                                          <p:attrName>ppt_h</p:attrName>
                                        </p:attrNameLst>
                                      </p:cBhvr>
                                      <p:tavLst>
                                        <p:tav tm="0">
                                          <p:val>
                                            <p:strVal val="ppt_h"/>
                                          </p:val>
                                        </p:tav>
                                        <p:tav tm="100000">
                                          <p:val>
                                            <p:fltVal val="0"/>
                                          </p:val>
                                        </p:tav>
                                      </p:tavLst>
                                    </p:anim>
                                    <p:animEffect transition="out" filter="fade">
                                      <p:cBhvr>
                                        <p:cTn id="27" dur="500"/>
                                        <p:tgtEl>
                                          <p:spTgt spid="5">
                                            <p:txEl>
                                              <p:pRg st="0" end="0"/>
                                            </p:txEl>
                                          </p:spTgt>
                                        </p:tgtEl>
                                      </p:cBhvr>
                                    </p:animEffect>
                                    <p:set>
                                      <p:cBhvr>
                                        <p:cTn id="28" dur="1" fill="hold">
                                          <p:stCondLst>
                                            <p:cond delay="499"/>
                                          </p:stCondLst>
                                        </p:cTn>
                                        <p:tgtEl>
                                          <p:spTgt spid="5">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Documents and Settings\Administrateur\Bureau\bblois\blois3.jpeg"/>
          <p:cNvPicPr>
            <a:picLocks noChangeAspect="1" noChangeArrowheads="1"/>
          </p:cNvPicPr>
          <p:nvPr/>
        </p:nvPicPr>
        <p:blipFill>
          <a:blip r:embed="rId2"/>
          <a:srcRect/>
          <a:stretch>
            <a:fillRect/>
          </a:stretch>
        </p:blipFill>
        <p:spPr bwMode="auto">
          <a:xfrm>
            <a:off x="785786" y="571480"/>
            <a:ext cx="7620000" cy="5715000"/>
          </a:xfrm>
          <a:prstGeom prst="rect">
            <a:avLst/>
          </a:prstGeom>
          <a:noFill/>
        </p:spPr>
      </p:pic>
    </p:spTree>
  </p:cSld>
  <p:clrMapOvr>
    <a:masterClrMapping/>
  </p:clrMapOvr>
  <p:transition>
    <p:pull dir="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France Loir-et-Cher Blois Jardin Eveche 01.JPG">
            <a:hlinkClick r:id="rId2"/>
          </p:cNvPr>
          <p:cNvPicPr/>
          <p:nvPr/>
        </p:nvPicPr>
        <p:blipFill>
          <a:blip r:embed="rId3"/>
          <a:srcRect/>
          <a:stretch>
            <a:fillRect/>
          </a:stretch>
        </p:blipFill>
        <p:spPr bwMode="auto">
          <a:xfrm>
            <a:off x="857224" y="857233"/>
            <a:ext cx="7643866" cy="4286280"/>
          </a:xfrm>
          <a:prstGeom prst="rect">
            <a:avLst/>
          </a:prstGeom>
          <a:noFill/>
          <a:ln w="9525">
            <a:noFill/>
            <a:miter lim="800000"/>
            <a:headEnd/>
            <a:tailEnd/>
          </a:ln>
        </p:spPr>
      </p:pic>
      <p:sp>
        <p:nvSpPr>
          <p:cNvPr id="2049" name="Rectangle 1"/>
          <p:cNvSpPr>
            <a:spLocks noChangeArrowheads="1"/>
          </p:cNvSpPr>
          <p:nvPr/>
        </p:nvSpPr>
        <p:spPr bwMode="auto">
          <a:xfrm>
            <a:off x="642910" y="5076309"/>
            <a:ext cx="8072494"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fr-FR"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Les </a:t>
            </a:r>
            <a:r>
              <a:rPr kumimoji="0" lang="fr-FR" b="1"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Jardins de </a:t>
            </a:r>
            <a:r>
              <a:rPr kumimoji="0" lang="fr-FR" b="1" i="0" u="none" strike="noStrike" cap="none" normalizeH="0" baseline="0" dirty="0" err="1" smtClean="0">
                <a:ln>
                  <a:noFill/>
                </a:ln>
                <a:solidFill>
                  <a:schemeClr val="tx1"/>
                </a:solidFill>
                <a:effectLst/>
                <a:latin typeface="Book Antiqua" pitchFamily="18" charset="0"/>
                <a:ea typeface="Times New Roman" pitchFamily="18" charset="0"/>
                <a:cs typeface="Arial" pitchFamily="34" charset="0"/>
              </a:rPr>
              <a:t>blois</a:t>
            </a:r>
            <a:r>
              <a:rPr kumimoji="0" lang="fr-FR"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 en terrasse dominent la vallée de la Loire et offrent une vue étendue sur la ville. La terrasse basse, aménagée en roseraie, contient des centaines de variétés rares.</a:t>
            </a:r>
            <a:endParaRPr kumimoji="0" lang="fr-FR" b="0" i="0" u="none" strike="noStrike" cap="none" normalizeH="0" baseline="0" dirty="0" smtClean="0">
              <a:ln>
                <a:noFill/>
              </a:ln>
              <a:solidFill>
                <a:schemeClr val="tx1"/>
              </a:solidFill>
              <a:effectLst/>
              <a:latin typeface="Book Antiqu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2049">
                                            <p:txEl>
                                              <p:pRg st="1" end="1"/>
                                            </p:txEl>
                                          </p:spTgt>
                                        </p:tgtEl>
                                        <p:attrNameLst>
                                          <p:attrName>style.visibility</p:attrName>
                                        </p:attrNameLst>
                                      </p:cBhvr>
                                      <p:to>
                                        <p:strVal val="visible"/>
                                      </p:to>
                                    </p:set>
                                    <p:anim calcmode="lin" valueType="num">
                                      <p:cBhvr additive="base">
                                        <p:cTn id="7" dur="5000" fill="hold"/>
                                        <p:tgtEl>
                                          <p:spTgt spid="2049">
                                            <p:txEl>
                                              <p:pRg st="1" end="1"/>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204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0" fill="hold"/>
                                        <p:tgtEl>
                                          <p:spTgt spid="4"/>
                                        </p:tgtEl>
                                        <p:attrNameLst>
                                          <p:attrName>ppt_x</p:attrName>
                                        </p:attrNameLst>
                                      </p:cBhvr>
                                      <p:tavLst>
                                        <p:tav tm="0">
                                          <p:val>
                                            <p:strVal val="#ppt_x"/>
                                          </p:val>
                                        </p:tav>
                                        <p:tav tm="100000">
                                          <p:val>
                                            <p:strVal val="#ppt_x"/>
                                          </p:val>
                                        </p:tav>
                                      </p:tavLst>
                                    </p:anim>
                                    <p:anim calcmode="lin" valueType="num">
                                      <p:cBhvr additive="base">
                                        <p:cTn id="14"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xit" presetSubtype="0" fill="hold" nodeType="clickEffect">
                                  <p:stCondLst>
                                    <p:cond delay="0"/>
                                  </p:stCondLst>
                                  <p:childTnLst>
                                    <p:anim calcmode="lin" valueType="num">
                                      <p:cBhvr>
                                        <p:cTn id="18" dur="500"/>
                                        <p:tgtEl>
                                          <p:spTgt spid="4"/>
                                        </p:tgtEl>
                                        <p:attrNameLst>
                                          <p:attrName>ppt_w</p:attrName>
                                        </p:attrNameLst>
                                      </p:cBhvr>
                                      <p:tavLst>
                                        <p:tav tm="0">
                                          <p:val>
                                            <p:strVal val="ppt_w"/>
                                          </p:val>
                                        </p:tav>
                                        <p:tav tm="100000">
                                          <p:val>
                                            <p:fltVal val="0"/>
                                          </p:val>
                                        </p:tav>
                                      </p:tavLst>
                                    </p:anim>
                                    <p:anim calcmode="lin" valueType="num">
                                      <p:cBhvr>
                                        <p:cTn id="19" dur="500"/>
                                        <p:tgtEl>
                                          <p:spTgt spid="4"/>
                                        </p:tgtEl>
                                        <p:attrNameLst>
                                          <p:attrName>ppt_h</p:attrName>
                                        </p:attrNameLst>
                                      </p:cBhvr>
                                      <p:tavLst>
                                        <p:tav tm="0">
                                          <p:val>
                                            <p:strVal val="ppt_h"/>
                                          </p:val>
                                        </p:tav>
                                        <p:tav tm="100000">
                                          <p:val>
                                            <p:fltVal val="0"/>
                                          </p:val>
                                        </p:tav>
                                      </p:tavLst>
                                    </p:anim>
                                    <p:animEffect transition="out" filter="fade">
                                      <p:cBhvr>
                                        <p:cTn id="20" dur="500"/>
                                        <p:tgtEl>
                                          <p:spTgt spid="4"/>
                                        </p:tgtEl>
                                      </p:cBhvr>
                                    </p:animEffect>
                                    <p:set>
                                      <p:cBhvr>
                                        <p:cTn id="21" dur="1" fill="hold">
                                          <p:stCondLst>
                                            <p:cond delay="499"/>
                                          </p:stCondLst>
                                        </p:cTn>
                                        <p:tgtEl>
                                          <p:spTgt spid="4"/>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53" presetClass="exit" presetSubtype="0" fill="hold" nodeType="clickEffect">
                                  <p:stCondLst>
                                    <p:cond delay="0"/>
                                  </p:stCondLst>
                                  <p:childTnLst>
                                    <p:anim calcmode="lin" valueType="num">
                                      <p:cBhvr>
                                        <p:cTn id="25" dur="500"/>
                                        <p:tgtEl>
                                          <p:spTgt spid="2049">
                                            <p:txEl>
                                              <p:pRg st="1" end="1"/>
                                            </p:txEl>
                                          </p:spTgt>
                                        </p:tgtEl>
                                        <p:attrNameLst>
                                          <p:attrName>ppt_w</p:attrName>
                                        </p:attrNameLst>
                                      </p:cBhvr>
                                      <p:tavLst>
                                        <p:tav tm="0">
                                          <p:val>
                                            <p:strVal val="ppt_w"/>
                                          </p:val>
                                        </p:tav>
                                        <p:tav tm="100000">
                                          <p:val>
                                            <p:fltVal val="0"/>
                                          </p:val>
                                        </p:tav>
                                      </p:tavLst>
                                    </p:anim>
                                    <p:anim calcmode="lin" valueType="num">
                                      <p:cBhvr>
                                        <p:cTn id="26" dur="500"/>
                                        <p:tgtEl>
                                          <p:spTgt spid="2049">
                                            <p:txEl>
                                              <p:pRg st="1" end="1"/>
                                            </p:txEl>
                                          </p:spTgt>
                                        </p:tgtEl>
                                        <p:attrNameLst>
                                          <p:attrName>ppt_h</p:attrName>
                                        </p:attrNameLst>
                                      </p:cBhvr>
                                      <p:tavLst>
                                        <p:tav tm="0">
                                          <p:val>
                                            <p:strVal val="ppt_h"/>
                                          </p:val>
                                        </p:tav>
                                        <p:tav tm="100000">
                                          <p:val>
                                            <p:fltVal val="0"/>
                                          </p:val>
                                        </p:tav>
                                      </p:tavLst>
                                    </p:anim>
                                    <p:animEffect transition="out" filter="fade">
                                      <p:cBhvr>
                                        <p:cTn id="27" dur="500"/>
                                        <p:tgtEl>
                                          <p:spTgt spid="2049">
                                            <p:txEl>
                                              <p:pRg st="1" end="1"/>
                                            </p:txEl>
                                          </p:spTgt>
                                        </p:tgtEl>
                                      </p:cBhvr>
                                    </p:animEffect>
                                    <p:set>
                                      <p:cBhvr>
                                        <p:cTn id="28" dur="1" fill="hold">
                                          <p:stCondLst>
                                            <p:cond delay="499"/>
                                          </p:stCondLst>
                                        </p:cTn>
                                        <p:tgtEl>
                                          <p:spTgt spid="2049">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Administrateur\Bureau\bblois\blois1.jpg"/>
          <p:cNvPicPr>
            <a:picLocks noChangeAspect="1" noChangeArrowheads="1"/>
          </p:cNvPicPr>
          <p:nvPr/>
        </p:nvPicPr>
        <p:blipFill>
          <a:blip r:embed="rId2"/>
          <a:srcRect/>
          <a:stretch>
            <a:fillRect/>
          </a:stretch>
        </p:blipFill>
        <p:spPr bwMode="auto">
          <a:xfrm>
            <a:off x="714348" y="571480"/>
            <a:ext cx="7143800" cy="4736650"/>
          </a:xfrm>
          <a:prstGeom prst="rect">
            <a:avLst/>
          </a:prstGeom>
          <a:noFill/>
        </p:spPr>
      </p:pic>
    </p:spTree>
  </p:cSld>
  <p:clrMapOvr>
    <a:masterClrMapping/>
  </p:clrMapOvr>
  <p:transition>
    <p:pull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Administrateur\Bureau\bblois\blois2.jpg"/>
          <p:cNvPicPr>
            <a:picLocks noChangeAspect="1" noChangeArrowheads="1"/>
          </p:cNvPicPr>
          <p:nvPr/>
        </p:nvPicPr>
        <p:blipFill>
          <a:blip r:embed="rId2"/>
          <a:srcRect/>
          <a:stretch>
            <a:fillRect/>
          </a:stretch>
        </p:blipFill>
        <p:spPr bwMode="auto">
          <a:xfrm>
            <a:off x="571472" y="285728"/>
            <a:ext cx="8143932" cy="6104125"/>
          </a:xfrm>
          <a:prstGeom prst="rect">
            <a:avLst/>
          </a:prstGeom>
          <a:noFill/>
        </p:spPr>
      </p:pic>
    </p:spTree>
  </p:cSld>
  <p:clrMapOvr>
    <a:masterClrMapping/>
  </p:clrMapOvr>
  <p:transition>
    <p:pull dir="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Château de Blois">
            <a:hlinkClick r:id="rId2"/>
          </p:cNvPr>
          <p:cNvPicPr/>
          <p:nvPr/>
        </p:nvPicPr>
        <p:blipFill>
          <a:blip r:embed="rId3"/>
          <a:srcRect/>
          <a:stretch>
            <a:fillRect/>
          </a:stretch>
        </p:blipFill>
        <p:spPr bwMode="auto">
          <a:xfrm>
            <a:off x="3143240" y="642918"/>
            <a:ext cx="4857784" cy="5572164"/>
          </a:xfrm>
          <a:prstGeom prst="rect">
            <a:avLst/>
          </a:prstGeom>
          <a:noFill/>
          <a:ln w="9525">
            <a:noFill/>
            <a:miter lim="800000"/>
            <a:headEnd/>
            <a:tailEnd/>
          </a:ln>
        </p:spPr>
      </p:pic>
      <p:sp>
        <p:nvSpPr>
          <p:cNvPr id="6" name="Rectangle 5"/>
          <p:cNvSpPr/>
          <p:nvPr/>
        </p:nvSpPr>
        <p:spPr>
          <a:xfrm>
            <a:off x="0" y="1714488"/>
            <a:ext cx="2928926" cy="646331"/>
          </a:xfrm>
          <a:prstGeom prst="rect">
            <a:avLst/>
          </a:prstGeom>
        </p:spPr>
        <p:txBody>
          <a:bodyPr wrap="square">
            <a:spAutoFit/>
          </a:bodyPr>
          <a:lstStyle/>
          <a:p>
            <a:pPr algn="ctr"/>
            <a:r>
              <a:rPr lang="fr-FR" dirty="0" smtClean="0">
                <a:latin typeface="Book Antiqua" pitchFamily="18" charset="0"/>
              </a:rPr>
              <a:t>Façade intérieure, l'escalier monumental</a:t>
            </a:r>
            <a:endParaRPr lang="fr-FR" dirty="0">
              <a:latin typeface="Book Antiqua" pitchFamily="18" charset="0"/>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iterate type="lt">
                                    <p:tmPct val="10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anim calcmode="lin" valueType="num">
                                      <p:cBhvr>
                                        <p:cTn id="8" dur="2000" fill="hold"/>
                                        <p:tgtEl>
                                          <p:spTgt spid="6">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 presetClass="emph" presetSubtype="2" fill="hold" nodeType="clickEffect">
                                  <p:stCondLst>
                                    <p:cond delay="0"/>
                                  </p:stCondLst>
                                  <p:iterate type="lt">
                                    <p:tmPct val="0"/>
                                  </p:iterate>
                                  <p:childTnLst>
                                    <p:anim to="1.5" calcmode="lin" valueType="num">
                                      <p:cBhvr override="childStyle">
                                        <p:cTn id="13" dur="2000" fill="hold"/>
                                        <p:tgtEl>
                                          <p:spTgt spid="6">
                                            <p:txEl>
                                              <p:pRg st="0" end="0"/>
                                            </p:txEl>
                                          </p:spTgt>
                                        </p:tgtEl>
                                        <p:attrNameLst>
                                          <p:attrName>style.fontSize</p:attrName>
                                        </p:attrNameLst>
                                      </p:cBhvr>
                                    </p:anim>
                                  </p:childTnLst>
                                </p:cTn>
                              </p:par>
                            </p:childTnLst>
                          </p:cTn>
                        </p:par>
                      </p:childTnLst>
                    </p:cTn>
                  </p:par>
                  <p:par>
                    <p:cTn id="14" fill="hold">
                      <p:stCondLst>
                        <p:cond delay="indefinite"/>
                      </p:stCondLst>
                      <p:childTnLst>
                        <p:par>
                          <p:cTn id="15" fill="hold">
                            <p:stCondLst>
                              <p:cond delay="0"/>
                            </p:stCondLst>
                            <p:childTnLst>
                              <p:par>
                                <p:cTn id="16" presetID="2" presetClass="exit" presetSubtype="4" fill="hold" nodeType="clickEffect">
                                  <p:stCondLst>
                                    <p:cond delay="0"/>
                                  </p:stCondLst>
                                  <p:iterate type="lt">
                                    <p:tmPct val="0"/>
                                  </p:iterate>
                                  <p:childTnLst>
                                    <p:anim calcmode="lin" valueType="num">
                                      <p:cBhvr additive="base">
                                        <p:cTn id="17" dur="500"/>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p:tgtEl>
                                          <p:spTgt spid="6">
                                            <p:txEl>
                                              <p:pRg st="0" end="0"/>
                                            </p:txEl>
                                          </p:spTgt>
                                        </p:tgtEl>
                                        <p:attrNameLst>
                                          <p:attrName>ppt_y</p:attrName>
                                        </p:attrNameLst>
                                      </p:cBhvr>
                                      <p:tavLst>
                                        <p:tav tm="0">
                                          <p:val>
                                            <p:strVal val="ppt_y"/>
                                          </p:val>
                                        </p:tav>
                                        <p:tav tm="100000">
                                          <p:val>
                                            <p:strVal val="1+ppt_h/2"/>
                                          </p:val>
                                        </p:tav>
                                      </p:tavLst>
                                    </p:anim>
                                    <p:set>
                                      <p:cBhvr>
                                        <p:cTn id="19" dur="1" fill="hold">
                                          <p:stCondLst>
                                            <p:cond delay="499"/>
                                          </p:stCondLst>
                                        </p:cTn>
                                        <p:tgtEl>
                                          <p:spTgt spid="6">
                                            <p:txEl>
                                              <p:pRg st="0" end="0"/>
                                            </p:txEl>
                                          </p:spTgt>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43"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
                                        <p:tgtEl>
                                          <p:spTgt spid="4"/>
                                        </p:tgtEl>
                                      </p:cBhvr>
                                    </p:animEffect>
                                    <p:anim calcmode="lin" valueType="num">
                                      <p:cBhvr>
                                        <p:cTn id="25" dur="400" fill="hold"/>
                                        <p:tgtEl>
                                          <p:spTgt spid="4"/>
                                        </p:tgtEl>
                                        <p:attrNameLst>
                                          <p:attrName>ppt_x</p:attrName>
                                        </p:attrNameLst>
                                      </p:cBhvr>
                                      <p:tavLst>
                                        <p:tav tm="0">
                                          <p:val>
                                            <p:strVal val="#ppt_x"/>
                                          </p:val>
                                        </p:tav>
                                        <p:tav tm="100000">
                                          <p:val>
                                            <p:strVal val="#ppt_x"/>
                                          </p:val>
                                        </p:tav>
                                      </p:tavLst>
                                    </p:anim>
                                    <p:anim calcmode="lin" valueType="num">
                                      <p:cBhvr>
                                        <p:cTn id="26" dur="400" fill="hold"/>
                                        <p:tgtEl>
                                          <p:spTgt spid="4"/>
                                        </p:tgtEl>
                                        <p:attrNameLst>
                                          <p:attrName>ppt_y</p:attrName>
                                        </p:attrNameLst>
                                      </p:cBhvr>
                                      <p:tavLst>
                                        <p:tav tm="0">
                                          <p:val>
                                            <p:strVal val="#ppt_y+0.31"/>
                                          </p:val>
                                        </p:tav>
                                        <p:tav tm="100000">
                                          <p:val>
                                            <p:strVal val="#ppt_y+0.31"/>
                                          </p:val>
                                        </p:tav>
                                      </p:tavLst>
                                    </p:anim>
                                    <p:anim calcmode="lin" valueType="num">
                                      <p:cBhvr>
                                        <p:cTn id="27" dur="600" decel="50000" fill="hold">
                                          <p:stCondLst>
                                            <p:cond delay="400"/>
                                          </p:stCondLst>
                                        </p:cTn>
                                        <p:tgtEl>
                                          <p:spTgt spid="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8" dur="600" decel="50000" fill="hold">
                                          <p:stCondLst>
                                            <p:cond delay="400"/>
                                          </p:stCondLst>
                                        </p:cTn>
                                        <p:tgtEl>
                                          <p:spTgt spid="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5" presetClass="exit" presetSubtype="0" fill="hold" nodeType="clickEffect">
                                  <p:stCondLst>
                                    <p:cond delay="0"/>
                                  </p:stCondLst>
                                  <p:childTnLst>
                                    <p:anim calcmode="lin" valueType="num">
                                      <p:cBhvr>
                                        <p:cTn id="32" dur="1000"/>
                                        <p:tgtEl>
                                          <p:spTgt spid="4"/>
                                        </p:tgtEl>
                                        <p:attrNameLst>
                                          <p:attrName>ppt_w</p:attrName>
                                        </p:attrNameLst>
                                      </p:cBhvr>
                                      <p:tavLst>
                                        <p:tav tm="0">
                                          <p:val>
                                            <p:strVal val="ppt_w"/>
                                          </p:val>
                                        </p:tav>
                                        <p:tav tm="100000">
                                          <p:val>
                                            <p:strVal val="ppt_w*0.70"/>
                                          </p:val>
                                        </p:tav>
                                      </p:tavLst>
                                    </p:anim>
                                    <p:anim calcmode="lin" valueType="num">
                                      <p:cBhvr>
                                        <p:cTn id="33" dur="1000"/>
                                        <p:tgtEl>
                                          <p:spTgt spid="4"/>
                                        </p:tgtEl>
                                        <p:attrNameLst>
                                          <p:attrName>ppt_h</p:attrName>
                                        </p:attrNameLst>
                                      </p:cBhvr>
                                      <p:tavLst>
                                        <p:tav tm="0">
                                          <p:val>
                                            <p:strVal val="ppt_h"/>
                                          </p:val>
                                        </p:tav>
                                        <p:tav tm="100000">
                                          <p:val>
                                            <p:strVal val="ppt_h"/>
                                          </p:val>
                                        </p:tav>
                                      </p:tavLst>
                                    </p:anim>
                                    <p:animEffect transition="out" filter="fade">
                                      <p:cBhvr>
                                        <p:cTn id="34" dur="1000"/>
                                        <p:tgtEl>
                                          <p:spTgt spid="4"/>
                                        </p:tgtEl>
                                      </p:cBhvr>
                                    </p:animEffect>
                                    <p:set>
                                      <p:cBhvr>
                                        <p:cTn id="35"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http://wapedia.mobi/thumb/2efc497/fr/fixed/470/312/France_Loir-et-Cher_Blois_Chateau_Facade_des_loges_02.JPG?format=jpg">
            <a:hlinkClick r:id="rId2"/>
          </p:cNvPr>
          <p:cNvPicPr/>
          <p:nvPr/>
        </p:nvPicPr>
        <p:blipFill>
          <a:blip r:embed="rId3"/>
          <a:srcRect/>
          <a:stretch>
            <a:fillRect/>
          </a:stretch>
        </p:blipFill>
        <p:spPr bwMode="auto">
          <a:xfrm>
            <a:off x="2333624" y="785794"/>
            <a:ext cx="5738837" cy="4129106"/>
          </a:xfrm>
          <a:prstGeom prst="rect">
            <a:avLst/>
          </a:prstGeom>
          <a:noFill/>
          <a:ln w="9525">
            <a:noFill/>
            <a:miter lim="800000"/>
            <a:headEnd/>
            <a:tailEnd/>
          </a:ln>
        </p:spPr>
      </p:pic>
      <p:sp>
        <p:nvSpPr>
          <p:cNvPr id="5" name="Rectangle 4"/>
          <p:cNvSpPr/>
          <p:nvPr/>
        </p:nvSpPr>
        <p:spPr>
          <a:xfrm>
            <a:off x="2071670" y="5214950"/>
            <a:ext cx="3626314" cy="646331"/>
          </a:xfrm>
          <a:prstGeom prst="rect">
            <a:avLst/>
          </a:prstGeom>
        </p:spPr>
        <p:txBody>
          <a:bodyPr wrap="none">
            <a:spAutoFit/>
          </a:bodyPr>
          <a:lstStyle/>
          <a:p>
            <a:r>
              <a:rPr lang="fr-FR" sz="3600" dirty="0" smtClean="0">
                <a:latin typeface="Book Antiqua" pitchFamily="18" charset="0"/>
              </a:rPr>
              <a:t>Château de Blois</a:t>
            </a:r>
            <a:endParaRPr lang="fr-FR" sz="3600" dirty="0">
              <a:latin typeface="Book Antiqua" pitchFamily="18" charset="0"/>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70" decel="100000"/>
                                        <p:tgtEl>
                                          <p:spTgt spid="5"/>
                                        </p:tgtEl>
                                      </p:cBhvr>
                                    </p:animEffect>
                                    <p:animScale>
                                      <p:cBhvr>
                                        <p:cTn id="8" dur="770" decel="100000"/>
                                        <p:tgtEl>
                                          <p:spTgt spid="5"/>
                                        </p:tgtEl>
                                      </p:cBhvr>
                                      <p:from x="10000" y="10000"/>
                                      <p:to x="200000" y="450000"/>
                                    </p:animScale>
                                    <p:animScale>
                                      <p:cBhvr>
                                        <p:cTn id="9" dur="1230" accel="100000" fill="hold">
                                          <p:stCondLst>
                                            <p:cond delay="770"/>
                                          </p:stCondLst>
                                        </p:cTn>
                                        <p:tgtEl>
                                          <p:spTgt spid="5"/>
                                        </p:tgtEl>
                                      </p:cBhvr>
                                      <p:from x="200000" y="450000"/>
                                      <p:to x="100000" y="100000"/>
                                    </p:animScale>
                                    <p:set>
                                      <p:cBhvr>
                                        <p:cTn id="10" dur="770" fill="hold"/>
                                        <p:tgtEl>
                                          <p:spTgt spid="5"/>
                                        </p:tgtEl>
                                        <p:attrNameLst>
                                          <p:attrName>ppt_x</p:attrName>
                                        </p:attrNameLst>
                                      </p:cBhvr>
                                      <p:to>
                                        <p:strVal val="(0.5)"/>
                                      </p:to>
                                    </p:set>
                                    <p:anim from="(0.5)" to="(#ppt_x)" calcmode="lin" valueType="num">
                                      <p:cBhvr>
                                        <p:cTn id="11" dur="1230" accel="100000" fill="hold">
                                          <p:stCondLst>
                                            <p:cond delay="770"/>
                                          </p:stCondLst>
                                        </p:cTn>
                                        <p:tgtEl>
                                          <p:spTgt spid="5"/>
                                        </p:tgtEl>
                                        <p:attrNameLst>
                                          <p:attrName>ppt_x</p:attrName>
                                        </p:attrNameLst>
                                      </p:cBhvr>
                                    </p:anim>
                                    <p:set>
                                      <p:cBhvr>
                                        <p:cTn id="12" dur="770" fill="hold"/>
                                        <p:tgtEl>
                                          <p:spTgt spid="5"/>
                                        </p:tgtEl>
                                        <p:attrNameLst>
                                          <p:attrName>ppt_y</p:attrName>
                                        </p:attrNameLst>
                                      </p:cBhvr>
                                      <p:to>
                                        <p:strVal val="(#ppt_y+0.4)"/>
                                      </p:to>
                                    </p:set>
                                    <p:anim from="(#ppt_y+0.4)" to="(#ppt_y)" calcmode="lin" valueType="num">
                                      <p:cBhvr>
                                        <p:cTn id="13" dur="1230" accel="100000" fill="hold">
                                          <p:stCondLst>
                                            <p:cond delay="770"/>
                                          </p:stCondLst>
                                        </p:cTn>
                                        <p:tgtEl>
                                          <p:spTgt spid="5"/>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7" presetClass="entr" presetSubtype="4"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0" fill="hold"/>
                                        <p:tgtEl>
                                          <p:spTgt spid="4"/>
                                        </p:tgtEl>
                                        <p:attrNameLst>
                                          <p:attrName>ppt_x</p:attrName>
                                        </p:attrNameLst>
                                      </p:cBhvr>
                                      <p:tavLst>
                                        <p:tav tm="0">
                                          <p:val>
                                            <p:strVal val="#ppt_x"/>
                                          </p:val>
                                        </p:tav>
                                        <p:tav tm="100000">
                                          <p:val>
                                            <p:strVal val="#ppt_x"/>
                                          </p:val>
                                        </p:tav>
                                      </p:tavLst>
                                    </p:anim>
                                    <p:anim calcmode="lin" valueType="num">
                                      <p:cBhvr additive="base">
                                        <p:cTn id="19"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8" presetClass="exit" presetSubtype="16" fill="hold" nodeType="clickEffect">
                                  <p:stCondLst>
                                    <p:cond delay="0"/>
                                  </p:stCondLst>
                                  <p:childTnLst>
                                    <p:animEffect transition="out" filter="diamond(in)">
                                      <p:cBhvr>
                                        <p:cTn id="23" dur="2000"/>
                                        <p:tgtEl>
                                          <p:spTgt spid="4"/>
                                        </p:tgtEl>
                                      </p:cBhvr>
                                    </p:animEffect>
                                    <p:set>
                                      <p:cBhvr>
                                        <p:cTn id="24" dur="1" fill="hold">
                                          <p:stCondLst>
                                            <p:cond delay="1999"/>
                                          </p:stCondLst>
                                        </p:cTn>
                                        <p:tgtEl>
                                          <p:spTgt spid="4"/>
                                        </p:tgtEl>
                                        <p:attrNameLst>
                                          <p:attrName>style.visibility</p:attrName>
                                        </p:attrNameLst>
                                      </p:cBhvr>
                                      <p:to>
                                        <p:strVal val="hidden"/>
                                      </p:to>
                                    </p:set>
                                  </p:childTnLst>
                                </p:cTn>
                              </p:par>
                              <p:par>
                                <p:cTn id="25" presetID="8" presetClass="exit" presetSubtype="16" fill="hold" grpId="1" nodeType="withEffect">
                                  <p:stCondLst>
                                    <p:cond delay="0"/>
                                  </p:stCondLst>
                                  <p:childTnLst>
                                    <p:animEffect transition="out" filter="diamond(in)">
                                      <p:cBhvr>
                                        <p:cTn id="26" dur="2000"/>
                                        <p:tgtEl>
                                          <p:spTgt spid="5"/>
                                        </p:tgtEl>
                                      </p:cBhvr>
                                    </p:animEffect>
                                    <p:set>
                                      <p:cBhvr>
                                        <p:cTn id="27"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ocuments and Settings\Administrateur\Bureau\bblois\blois12.jpg"/>
          <p:cNvPicPr>
            <a:picLocks noChangeAspect="1" noChangeArrowheads="1"/>
          </p:cNvPicPr>
          <p:nvPr/>
        </p:nvPicPr>
        <p:blipFill>
          <a:blip r:embed="rId2"/>
          <a:srcRect/>
          <a:stretch>
            <a:fillRect/>
          </a:stretch>
        </p:blipFill>
        <p:spPr bwMode="auto">
          <a:xfrm>
            <a:off x="642910" y="428604"/>
            <a:ext cx="8001056" cy="6000792"/>
          </a:xfrm>
          <a:prstGeom prst="rect">
            <a:avLst/>
          </a:prstGeom>
          <a:noFill/>
        </p:spPr>
      </p:pic>
    </p:spTree>
  </p:cSld>
  <p:clrMapOvr>
    <a:masterClrMapping/>
  </p:clrMapOvr>
  <p:transition>
    <p:pull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latin typeface="Copperplate Gothic Bold" pitchFamily="34" charset="0"/>
              </a:rPr>
              <a:t>Plan de travail </a:t>
            </a:r>
            <a:endParaRPr lang="fr-FR" dirty="0">
              <a:latin typeface="Copperplate Gothic Bold" pitchFamily="34" charset="0"/>
            </a:endParaRPr>
          </a:p>
        </p:txBody>
      </p:sp>
      <p:sp>
        <p:nvSpPr>
          <p:cNvPr id="3" name="Espace réservé du contenu 2"/>
          <p:cNvSpPr>
            <a:spLocks noGrp="1"/>
          </p:cNvSpPr>
          <p:nvPr>
            <p:ph idx="1"/>
          </p:nvPr>
        </p:nvSpPr>
        <p:spPr/>
        <p:txBody>
          <a:bodyPr>
            <a:normAutofit lnSpcReduction="10000"/>
          </a:bodyPr>
          <a:lstStyle/>
          <a:p>
            <a:pPr>
              <a:buFontTx/>
              <a:buChar char="-"/>
            </a:pPr>
            <a:r>
              <a:rPr lang="fr-FR" dirty="0" smtClean="0"/>
              <a:t>Introduction</a:t>
            </a:r>
          </a:p>
          <a:p>
            <a:pPr>
              <a:buFontTx/>
              <a:buChar char="-"/>
            </a:pPr>
            <a:r>
              <a:rPr lang="fr-FR" dirty="0" smtClean="0"/>
              <a:t>Localisation du château</a:t>
            </a:r>
          </a:p>
          <a:p>
            <a:pPr>
              <a:buFontTx/>
              <a:buChar char="-"/>
            </a:pPr>
            <a:r>
              <a:rPr lang="fr-FR" dirty="0" smtClean="0"/>
              <a:t>Historique </a:t>
            </a:r>
          </a:p>
          <a:p>
            <a:pPr>
              <a:buFontTx/>
              <a:buChar char="-"/>
            </a:pPr>
            <a:r>
              <a:rPr lang="fr-FR" dirty="0" smtClean="0"/>
              <a:t>Le créateur</a:t>
            </a:r>
          </a:p>
          <a:p>
            <a:pPr>
              <a:buFontTx/>
              <a:buChar char="-"/>
            </a:pPr>
            <a:r>
              <a:rPr lang="fr-FR" dirty="0" smtClean="0"/>
              <a:t>Zoom sur la renaissance </a:t>
            </a:r>
          </a:p>
          <a:p>
            <a:pPr>
              <a:buFontTx/>
              <a:buChar char="-"/>
            </a:pPr>
            <a:r>
              <a:rPr lang="fr-FR" dirty="0" smtClean="0"/>
              <a:t>L’époque contemporaine </a:t>
            </a:r>
          </a:p>
          <a:p>
            <a:pPr>
              <a:buFontTx/>
              <a:buChar char="-"/>
            </a:pPr>
            <a:r>
              <a:rPr lang="fr-FR" dirty="0" smtClean="0"/>
              <a:t>Blois aujourd’hui</a:t>
            </a:r>
          </a:p>
          <a:p>
            <a:pPr>
              <a:buFontTx/>
              <a:buChar char="-"/>
            </a:pPr>
            <a:r>
              <a:rPr lang="fr-FR" dirty="0" smtClean="0"/>
              <a:t>Conclusion </a:t>
            </a:r>
          </a:p>
          <a:p>
            <a:pPr>
              <a:buFontTx/>
              <a:buChar char="-"/>
            </a:pPr>
            <a:endParaRPr lang="fr-FR" dirty="0" smtClean="0"/>
          </a:p>
          <a:p>
            <a:pPr>
              <a:buFontTx/>
              <a:buChar char="-"/>
            </a:pPr>
            <a:endParaRPr lang="fr-FR" dirty="0" smtClean="0"/>
          </a:p>
          <a:p>
            <a:pPr>
              <a:buFontTx/>
              <a:buChar char="-"/>
            </a:pPr>
            <a:endParaRPr lang="fr-FR" dirty="0"/>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4"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from="(-#ppt_w/2)" to="(#ppt_x)" calcmode="lin" valueType="num">
                                      <p:cBhvr>
                                        <p:cTn id="14" dur="600" fill="hold">
                                          <p:stCondLst>
                                            <p:cond delay="0"/>
                                          </p:stCondLst>
                                        </p:cTn>
                                        <p:tgtEl>
                                          <p:spTgt spid="3">
                                            <p:txEl>
                                              <p:pRg st="0" end="0"/>
                                            </p:txEl>
                                          </p:spTgt>
                                        </p:tgtEl>
                                        <p:attrNameLst>
                                          <p:attrName>ppt_x</p:attrName>
                                        </p:attrNameLst>
                                      </p:cBhvr>
                                    </p:anim>
                                    <p:anim from="0" to="-1.0" calcmode="lin" valueType="num">
                                      <p:cBhvr>
                                        <p:cTn id="15" dur="200" decel="50000" autoRev="1" fill="hold">
                                          <p:stCondLst>
                                            <p:cond delay="600"/>
                                          </p:stCondLst>
                                        </p:cTn>
                                        <p:tgtEl>
                                          <p:spTgt spid="3">
                                            <p:txEl>
                                              <p:pRg st="0" end="0"/>
                                            </p:txEl>
                                          </p:spTgt>
                                        </p:tgtEl>
                                        <p:attrNameLst>
                                          <p:attrName>xshear</p:attrName>
                                        </p:attrNameLst>
                                      </p:cBhvr>
                                    </p:anim>
                                    <p:animScale>
                                      <p:cBhvr>
                                        <p:cTn id="16" dur="200" decel="100000" autoRev="1" fill="hold">
                                          <p:stCondLst>
                                            <p:cond delay="600"/>
                                          </p:stCondLst>
                                        </p:cTn>
                                        <p:tgtEl>
                                          <p:spTgt spid="3">
                                            <p:txEl>
                                              <p:pRg st="0" end="0"/>
                                            </p:txEl>
                                          </p:spTgt>
                                        </p:tgtEl>
                                      </p:cBhvr>
                                      <p:from x="100000" y="100000"/>
                                      <p:to x="80000" y="100000"/>
                                    </p:animScale>
                                    <p:anim by="(#ppt_h/3+#ppt_w*0.1)" calcmode="lin" valueType="num">
                                      <p:cBhvr additive="sum">
                                        <p:cTn id="17" dur="200" decel="100000" autoRev="1" fill="hold">
                                          <p:stCondLst>
                                            <p:cond delay="600"/>
                                          </p:stCondLst>
                                        </p:cTn>
                                        <p:tgtEl>
                                          <p:spTgt spid="3">
                                            <p:txEl>
                                              <p:pRg st="0" end="0"/>
                                            </p:txEl>
                                          </p:spTgt>
                                        </p:tgtEl>
                                        <p:attrNameLst>
                                          <p:attrName>ppt_x</p:attrName>
                                        </p:attrNameLst>
                                      </p:cBhvr>
                                    </p:anim>
                                  </p:childTnLst>
                                </p:cTn>
                              </p:par>
                              <p:par>
                                <p:cTn id="18" presetID="34" presetClass="entr" presetSubtype="0"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from="(-#ppt_w/2)" to="(#ppt_x)" calcmode="lin" valueType="num">
                                      <p:cBhvr>
                                        <p:cTn id="20" dur="600" fill="hold">
                                          <p:stCondLst>
                                            <p:cond delay="0"/>
                                          </p:stCondLst>
                                        </p:cTn>
                                        <p:tgtEl>
                                          <p:spTgt spid="3">
                                            <p:txEl>
                                              <p:pRg st="1" end="1"/>
                                            </p:txEl>
                                          </p:spTgt>
                                        </p:tgtEl>
                                        <p:attrNameLst>
                                          <p:attrName>ppt_x</p:attrName>
                                        </p:attrNameLst>
                                      </p:cBhvr>
                                    </p:anim>
                                    <p:anim from="0" to="-1.0" calcmode="lin" valueType="num">
                                      <p:cBhvr>
                                        <p:cTn id="21" dur="200" decel="50000" autoRev="1" fill="hold">
                                          <p:stCondLst>
                                            <p:cond delay="600"/>
                                          </p:stCondLst>
                                        </p:cTn>
                                        <p:tgtEl>
                                          <p:spTgt spid="3">
                                            <p:txEl>
                                              <p:pRg st="1" end="1"/>
                                            </p:txEl>
                                          </p:spTgt>
                                        </p:tgtEl>
                                        <p:attrNameLst>
                                          <p:attrName>xshear</p:attrName>
                                        </p:attrNameLst>
                                      </p:cBhvr>
                                    </p:anim>
                                    <p:animScale>
                                      <p:cBhvr>
                                        <p:cTn id="22" dur="200" decel="100000" autoRev="1" fill="hold">
                                          <p:stCondLst>
                                            <p:cond delay="600"/>
                                          </p:stCondLst>
                                        </p:cTn>
                                        <p:tgtEl>
                                          <p:spTgt spid="3">
                                            <p:txEl>
                                              <p:pRg st="1" end="1"/>
                                            </p:txEl>
                                          </p:spTgt>
                                        </p:tgtEl>
                                      </p:cBhvr>
                                      <p:from x="100000" y="100000"/>
                                      <p:to x="80000" y="100000"/>
                                    </p:animScale>
                                    <p:anim by="(#ppt_h/3+#ppt_w*0.1)" calcmode="lin" valueType="num">
                                      <p:cBhvr additive="sum">
                                        <p:cTn id="23" dur="200" decel="100000" autoRev="1" fill="hold">
                                          <p:stCondLst>
                                            <p:cond delay="600"/>
                                          </p:stCondLst>
                                        </p:cTn>
                                        <p:tgtEl>
                                          <p:spTgt spid="3">
                                            <p:txEl>
                                              <p:pRg st="1" end="1"/>
                                            </p:txEl>
                                          </p:spTgt>
                                        </p:tgtEl>
                                        <p:attrNameLst>
                                          <p:attrName>ppt_x</p:attrName>
                                        </p:attrNameLst>
                                      </p:cBhvr>
                                    </p:anim>
                                  </p:childTnLst>
                                </p:cTn>
                              </p:par>
                              <p:par>
                                <p:cTn id="24" presetID="34" presetClass="entr" presetSubtype="0" fill="hold"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from="(-#ppt_w/2)" to="(#ppt_x)" calcmode="lin" valueType="num">
                                      <p:cBhvr>
                                        <p:cTn id="26" dur="600" fill="hold">
                                          <p:stCondLst>
                                            <p:cond delay="0"/>
                                          </p:stCondLst>
                                        </p:cTn>
                                        <p:tgtEl>
                                          <p:spTgt spid="3">
                                            <p:txEl>
                                              <p:pRg st="2" end="2"/>
                                            </p:txEl>
                                          </p:spTgt>
                                        </p:tgtEl>
                                        <p:attrNameLst>
                                          <p:attrName>ppt_x</p:attrName>
                                        </p:attrNameLst>
                                      </p:cBhvr>
                                    </p:anim>
                                    <p:anim from="0" to="-1.0" calcmode="lin" valueType="num">
                                      <p:cBhvr>
                                        <p:cTn id="27" dur="200" decel="50000" autoRev="1" fill="hold">
                                          <p:stCondLst>
                                            <p:cond delay="600"/>
                                          </p:stCondLst>
                                        </p:cTn>
                                        <p:tgtEl>
                                          <p:spTgt spid="3">
                                            <p:txEl>
                                              <p:pRg st="2" end="2"/>
                                            </p:txEl>
                                          </p:spTgt>
                                        </p:tgtEl>
                                        <p:attrNameLst>
                                          <p:attrName>xshear</p:attrName>
                                        </p:attrNameLst>
                                      </p:cBhvr>
                                    </p:anim>
                                    <p:animScale>
                                      <p:cBhvr>
                                        <p:cTn id="28" dur="200" decel="100000" autoRev="1" fill="hold">
                                          <p:stCondLst>
                                            <p:cond delay="600"/>
                                          </p:stCondLst>
                                        </p:cTn>
                                        <p:tgtEl>
                                          <p:spTgt spid="3">
                                            <p:txEl>
                                              <p:pRg st="2" end="2"/>
                                            </p:txEl>
                                          </p:spTgt>
                                        </p:tgtEl>
                                      </p:cBhvr>
                                      <p:from x="100000" y="100000"/>
                                      <p:to x="80000" y="100000"/>
                                    </p:animScale>
                                    <p:anim by="(#ppt_h/3+#ppt_w*0.1)" calcmode="lin" valueType="num">
                                      <p:cBhvr additive="sum">
                                        <p:cTn id="29" dur="200" decel="100000" autoRev="1" fill="hold">
                                          <p:stCondLst>
                                            <p:cond delay="600"/>
                                          </p:stCondLst>
                                        </p:cTn>
                                        <p:tgtEl>
                                          <p:spTgt spid="3">
                                            <p:txEl>
                                              <p:pRg st="2" end="2"/>
                                            </p:txEl>
                                          </p:spTgt>
                                        </p:tgtEl>
                                        <p:attrNameLst>
                                          <p:attrName>ppt_x</p:attrName>
                                        </p:attrNameLst>
                                      </p:cBhvr>
                                    </p:anim>
                                  </p:childTnLst>
                                </p:cTn>
                              </p:par>
                              <p:par>
                                <p:cTn id="30" presetID="34" presetClass="entr" presetSubtype="0" fill="hold" nodeType="with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from="(-#ppt_w/2)" to="(#ppt_x)" calcmode="lin" valueType="num">
                                      <p:cBhvr>
                                        <p:cTn id="32" dur="600" fill="hold">
                                          <p:stCondLst>
                                            <p:cond delay="0"/>
                                          </p:stCondLst>
                                        </p:cTn>
                                        <p:tgtEl>
                                          <p:spTgt spid="3">
                                            <p:txEl>
                                              <p:pRg st="3" end="3"/>
                                            </p:txEl>
                                          </p:spTgt>
                                        </p:tgtEl>
                                        <p:attrNameLst>
                                          <p:attrName>ppt_x</p:attrName>
                                        </p:attrNameLst>
                                      </p:cBhvr>
                                    </p:anim>
                                    <p:anim from="0" to="-1.0" calcmode="lin" valueType="num">
                                      <p:cBhvr>
                                        <p:cTn id="33" dur="200" decel="50000" autoRev="1" fill="hold">
                                          <p:stCondLst>
                                            <p:cond delay="600"/>
                                          </p:stCondLst>
                                        </p:cTn>
                                        <p:tgtEl>
                                          <p:spTgt spid="3">
                                            <p:txEl>
                                              <p:pRg st="3" end="3"/>
                                            </p:txEl>
                                          </p:spTgt>
                                        </p:tgtEl>
                                        <p:attrNameLst>
                                          <p:attrName>xshear</p:attrName>
                                        </p:attrNameLst>
                                      </p:cBhvr>
                                    </p:anim>
                                    <p:animScale>
                                      <p:cBhvr>
                                        <p:cTn id="34" dur="200" decel="100000" autoRev="1" fill="hold">
                                          <p:stCondLst>
                                            <p:cond delay="600"/>
                                          </p:stCondLst>
                                        </p:cTn>
                                        <p:tgtEl>
                                          <p:spTgt spid="3">
                                            <p:txEl>
                                              <p:pRg st="3" end="3"/>
                                            </p:txEl>
                                          </p:spTgt>
                                        </p:tgtEl>
                                      </p:cBhvr>
                                      <p:from x="100000" y="100000"/>
                                      <p:to x="80000" y="100000"/>
                                    </p:animScale>
                                    <p:anim by="(#ppt_h/3+#ppt_w*0.1)" calcmode="lin" valueType="num">
                                      <p:cBhvr additive="sum">
                                        <p:cTn id="35" dur="200" decel="100000" autoRev="1" fill="hold">
                                          <p:stCondLst>
                                            <p:cond delay="600"/>
                                          </p:stCondLst>
                                        </p:cTn>
                                        <p:tgtEl>
                                          <p:spTgt spid="3">
                                            <p:txEl>
                                              <p:pRg st="3" end="3"/>
                                            </p:txEl>
                                          </p:spTgt>
                                        </p:tgtEl>
                                        <p:attrNameLst>
                                          <p:attrName>ppt_x</p:attrName>
                                        </p:attrNameLst>
                                      </p:cBhvr>
                                    </p:anim>
                                  </p:childTnLst>
                                </p:cTn>
                              </p:par>
                              <p:par>
                                <p:cTn id="36" presetID="34" presetClass="entr" presetSubtype="0" fill="hold" nodeType="with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from="(-#ppt_w/2)" to="(#ppt_x)" calcmode="lin" valueType="num">
                                      <p:cBhvr>
                                        <p:cTn id="38" dur="600" fill="hold">
                                          <p:stCondLst>
                                            <p:cond delay="0"/>
                                          </p:stCondLst>
                                        </p:cTn>
                                        <p:tgtEl>
                                          <p:spTgt spid="3">
                                            <p:txEl>
                                              <p:pRg st="4" end="4"/>
                                            </p:txEl>
                                          </p:spTgt>
                                        </p:tgtEl>
                                        <p:attrNameLst>
                                          <p:attrName>ppt_x</p:attrName>
                                        </p:attrNameLst>
                                      </p:cBhvr>
                                    </p:anim>
                                    <p:anim from="0" to="-1.0" calcmode="lin" valueType="num">
                                      <p:cBhvr>
                                        <p:cTn id="39" dur="200" decel="50000" autoRev="1" fill="hold">
                                          <p:stCondLst>
                                            <p:cond delay="600"/>
                                          </p:stCondLst>
                                        </p:cTn>
                                        <p:tgtEl>
                                          <p:spTgt spid="3">
                                            <p:txEl>
                                              <p:pRg st="4" end="4"/>
                                            </p:txEl>
                                          </p:spTgt>
                                        </p:tgtEl>
                                        <p:attrNameLst>
                                          <p:attrName>xshear</p:attrName>
                                        </p:attrNameLst>
                                      </p:cBhvr>
                                    </p:anim>
                                    <p:animScale>
                                      <p:cBhvr>
                                        <p:cTn id="40" dur="200" decel="100000" autoRev="1" fill="hold">
                                          <p:stCondLst>
                                            <p:cond delay="600"/>
                                          </p:stCondLst>
                                        </p:cTn>
                                        <p:tgtEl>
                                          <p:spTgt spid="3">
                                            <p:txEl>
                                              <p:pRg st="4" end="4"/>
                                            </p:txEl>
                                          </p:spTgt>
                                        </p:tgtEl>
                                      </p:cBhvr>
                                      <p:from x="100000" y="100000"/>
                                      <p:to x="80000" y="100000"/>
                                    </p:animScale>
                                    <p:anim by="(#ppt_h/3+#ppt_w*0.1)" calcmode="lin" valueType="num">
                                      <p:cBhvr additive="sum">
                                        <p:cTn id="41" dur="200" decel="100000" autoRev="1" fill="hold">
                                          <p:stCondLst>
                                            <p:cond delay="600"/>
                                          </p:stCondLst>
                                        </p:cTn>
                                        <p:tgtEl>
                                          <p:spTgt spid="3">
                                            <p:txEl>
                                              <p:pRg st="4" end="4"/>
                                            </p:txEl>
                                          </p:spTgt>
                                        </p:tgtEl>
                                        <p:attrNameLst>
                                          <p:attrName>ppt_x</p:attrName>
                                        </p:attrNameLst>
                                      </p:cBhvr>
                                    </p:anim>
                                  </p:childTnLst>
                                </p:cTn>
                              </p:par>
                              <p:par>
                                <p:cTn id="42" presetID="34" presetClass="entr" presetSubtype="0" fill="hold" nodeType="with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from="(-#ppt_w/2)" to="(#ppt_x)" calcmode="lin" valueType="num">
                                      <p:cBhvr>
                                        <p:cTn id="44" dur="600" fill="hold">
                                          <p:stCondLst>
                                            <p:cond delay="0"/>
                                          </p:stCondLst>
                                        </p:cTn>
                                        <p:tgtEl>
                                          <p:spTgt spid="3">
                                            <p:txEl>
                                              <p:pRg st="5" end="5"/>
                                            </p:txEl>
                                          </p:spTgt>
                                        </p:tgtEl>
                                        <p:attrNameLst>
                                          <p:attrName>ppt_x</p:attrName>
                                        </p:attrNameLst>
                                      </p:cBhvr>
                                    </p:anim>
                                    <p:anim from="0" to="-1.0" calcmode="lin" valueType="num">
                                      <p:cBhvr>
                                        <p:cTn id="45" dur="200" decel="50000" autoRev="1" fill="hold">
                                          <p:stCondLst>
                                            <p:cond delay="600"/>
                                          </p:stCondLst>
                                        </p:cTn>
                                        <p:tgtEl>
                                          <p:spTgt spid="3">
                                            <p:txEl>
                                              <p:pRg st="5" end="5"/>
                                            </p:txEl>
                                          </p:spTgt>
                                        </p:tgtEl>
                                        <p:attrNameLst>
                                          <p:attrName>xshear</p:attrName>
                                        </p:attrNameLst>
                                      </p:cBhvr>
                                    </p:anim>
                                    <p:animScale>
                                      <p:cBhvr>
                                        <p:cTn id="46" dur="200" decel="100000" autoRev="1" fill="hold">
                                          <p:stCondLst>
                                            <p:cond delay="600"/>
                                          </p:stCondLst>
                                        </p:cTn>
                                        <p:tgtEl>
                                          <p:spTgt spid="3">
                                            <p:txEl>
                                              <p:pRg st="5" end="5"/>
                                            </p:txEl>
                                          </p:spTgt>
                                        </p:tgtEl>
                                      </p:cBhvr>
                                      <p:from x="100000" y="100000"/>
                                      <p:to x="80000" y="100000"/>
                                    </p:animScale>
                                    <p:anim by="(#ppt_h/3+#ppt_w*0.1)" calcmode="lin" valueType="num">
                                      <p:cBhvr additive="sum">
                                        <p:cTn id="47" dur="200" decel="100000" autoRev="1" fill="hold">
                                          <p:stCondLst>
                                            <p:cond delay="600"/>
                                          </p:stCondLst>
                                        </p:cTn>
                                        <p:tgtEl>
                                          <p:spTgt spid="3">
                                            <p:txEl>
                                              <p:pRg st="5" end="5"/>
                                            </p:txEl>
                                          </p:spTgt>
                                        </p:tgtEl>
                                        <p:attrNameLst>
                                          <p:attrName>ppt_x</p:attrName>
                                        </p:attrNameLst>
                                      </p:cBhvr>
                                    </p:anim>
                                  </p:childTnLst>
                                </p:cTn>
                              </p:par>
                              <p:par>
                                <p:cTn id="48" presetID="34" presetClass="entr" presetSubtype="0" fill="hold" nodeType="with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from="(-#ppt_w/2)" to="(#ppt_x)" calcmode="lin" valueType="num">
                                      <p:cBhvr>
                                        <p:cTn id="50" dur="600" fill="hold">
                                          <p:stCondLst>
                                            <p:cond delay="0"/>
                                          </p:stCondLst>
                                        </p:cTn>
                                        <p:tgtEl>
                                          <p:spTgt spid="3">
                                            <p:txEl>
                                              <p:pRg st="6" end="6"/>
                                            </p:txEl>
                                          </p:spTgt>
                                        </p:tgtEl>
                                        <p:attrNameLst>
                                          <p:attrName>ppt_x</p:attrName>
                                        </p:attrNameLst>
                                      </p:cBhvr>
                                    </p:anim>
                                    <p:anim from="0" to="-1.0" calcmode="lin" valueType="num">
                                      <p:cBhvr>
                                        <p:cTn id="51" dur="200" decel="50000" autoRev="1" fill="hold">
                                          <p:stCondLst>
                                            <p:cond delay="600"/>
                                          </p:stCondLst>
                                        </p:cTn>
                                        <p:tgtEl>
                                          <p:spTgt spid="3">
                                            <p:txEl>
                                              <p:pRg st="6" end="6"/>
                                            </p:txEl>
                                          </p:spTgt>
                                        </p:tgtEl>
                                        <p:attrNameLst>
                                          <p:attrName>xshear</p:attrName>
                                        </p:attrNameLst>
                                      </p:cBhvr>
                                    </p:anim>
                                    <p:animScale>
                                      <p:cBhvr>
                                        <p:cTn id="52" dur="200" decel="100000" autoRev="1" fill="hold">
                                          <p:stCondLst>
                                            <p:cond delay="600"/>
                                          </p:stCondLst>
                                        </p:cTn>
                                        <p:tgtEl>
                                          <p:spTgt spid="3">
                                            <p:txEl>
                                              <p:pRg st="6" end="6"/>
                                            </p:txEl>
                                          </p:spTgt>
                                        </p:tgtEl>
                                      </p:cBhvr>
                                      <p:from x="100000" y="100000"/>
                                      <p:to x="80000" y="100000"/>
                                    </p:animScale>
                                    <p:anim by="(#ppt_h/3+#ppt_w*0.1)" calcmode="lin" valueType="num">
                                      <p:cBhvr additive="sum">
                                        <p:cTn id="53" dur="200" decel="100000" autoRev="1" fill="hold">
                                          <p:stCondLst>
                                            <p:cond delay="600"/>
                                          </p:stCondLst>
                                        </p:cTn>
                                        <p:tgtEl>
                                          <p:spTgt spid="3">
                                            <p:txEl>
                                              <p:pRg st="6" end="6"/>
                                            </p:txEl>
                                          </p:spTgt>
                                        </p:tgtEl>
                                        <p:attrNameLst>
                                          <p:attrName>ppt_x</p:attrName>
                                        </p:attrNameLst>
                                      </p:cBhvr>
                                    </p:anim>
                                  </p:childTnLst>
                                </p:cTn>
                              </p:par>
                              <p:par>
                                <p:cTn id="54" presetID="34" presetClass="entr" presetSubtype="0" fill="hold" nodeType="with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from="(-#ppt_w/2)" to="(#ppt_x)" calcmode="lin" valueType="num">
                                      <p:cBhvr>
                                        <p:cTn id="56" dur="600" fill="hold">
                                          <p:stCondLst>
                                            <p:cond delay="0"/>
                                          </p:stCondLst>
                                        </p:cTn>
                                        <p:tgtEl>
                                          <p:spTgt spid="3">
                                            <p:txEl>
                                              <p:pRg st="7" end="7"/>
                                            </p:txEl>
                                          </p:spTgt>
                                        </p:tgtEl>
                                        <p:attrNameLst>
                                          <p:attrName>ppt_x</p:attrName>
                                        </p:attrNameLst>
                                      </p:cBhvr>
                                    </p:anim>
                                    <p:anim from="0" to="-1.0" calcmode="lin" valueType="num">
                                      <p:cBhvr>
                                        <p:cTn id="57" dur="200" decel="50000" autoRev="1" fill="hold">
                                          <p:stCondLst>
                                            <p:cond delay="600"/>
                                          </p:stCondLst>
                                        </p:cTn>
                                        <p:tgtEl>
                                          <p:spTgt spid="3">
                                            <p:txEl>
                                              <p:pRg st="7" end="7"/>
                                            </p:txEl>
                                          </p:spTgt>
                                        </p:tgtEl>
                                        <p:attrNameLst>
                                          <p:attrName>xshear</p:attrName>
                                        </p:attrNameLst>
                                      </p:cBhvr>
                                    </p:anim>
                                    <p:animScale>
                                      <p:cBhvr>
                                        <p:cTn id="58" dur="200" decel="100000" autoRev="1" fill="hold">
                                          <p:stCondLst>
                                            <p:cond delay="600"/>
                                          </p:stCondLst>
                                        </p:cTn>
                                        <p:tgtEl>
                                          <p:spTgt spid="3">
                                            <p:txEl>
                                              <p:pRg st="7" end="7"/>
                                            </p:txEl>
                                          </p:spTgt>
                                        </p:tgtEl>
                                      </p:cBhvr>
                                      <p:from x="100000" y="100000"/>
                                      <p:to x="80000" y="100000"/>
                                    </p:animScale>
                                    <p:anim by="(#ppt_h/3+#ppt_w*0.1)" calcmode="lin" valueType="num">
                                      <p:cBhvr additive="sum">
                                        <p:cTn id="59" dur="200" decel="100000" autoRev="1" fill="hold">
                                          <p:stCondLst>
                                            <p:cond delay="600"/>
                                          </p:stCondLst>
                                        </p:cTn>
                                        <p:tgtEl>
                                          <p:spTgt spid="3">
                                            <p:txEl>
                                              <p:pRg st="7" end="7"/>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857224" y="285728"/>
            <a:ext cx="7500990" cy="584775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3200" b="1"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rPr>
              <a:t>Le cr</a:t>
            </a:r>
            <a:r>
              <a:rPr lang="fr-FR" sz="3200" b="1" dirty="0" smtClean="0">
                <a:latin typeface="Copperplate Gothic Bold" pitchFamily="34" charset="0"/>
                <a:ea typeface="Times New Roman" pitchFamily="18" charset="0"/>
                <a:cs typeface="Arial" pitchFamily="34" charset="0"/>
              </a:rPr>
              <a:t>éateur </a:t>
            </a:r>
            <a:endParaRPr kumimoji="0" lang="fr-FR" sz="3200" b="1"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François I</a:t>
            </a:r>
            <a:r>
              <a:rPr kumimoji="0" lang="fr-FR" b="1" i="0" u="none" strike="noStrike" cap="none" normalizeH="0" baseline="30000" dirty="0" smtClean="0">
                <a:ln>
                  <a:noFill/>
                </a:ln>
                <a:solidFill>
                  <a:schemeClr val="tx1"/>
                </a:solidFill>
                <a:effectLst/>
                <a:latin typeface="Book Antiqua" pitchFamily="18" charset="0"/>
                <a:ea typeface="Times New Roman" pitchFamily="18" charset="0"/>
                <a:cs typeface="Arial" pitchFamily="34" charset="0"/>
              </a:rPr>
              <a:t>er</a:t>
            </a:r>
            <a:r>
              <a:rPr kumimoji="0" lang="fr-FR"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 (1494 – 1547), dit le Père et Restaurateur des Lettres, le Roi Chevalier, le Roi Guerrier, le Grand Colas, le Bonhomme Colas ou encore François au Grand Nez, est sacré roi de France le 25 janvier 1515 dans la cathédrale de Reims, et règne jusqu’à sa mort en 1547. Fils de </a:t>
            </a:r>
            <a:r>
              <a:rPr kumimoji="0" lang="fr-FR" b="0" i="0" u="none" strike="noStrike" cap="none" normalizeH="0" baseline="0" dirty="0" err="1" smtClean="0">
                <a:ln>
                  <a:noFill/>
                </a:ln>
                <a:solidFill>
                  <a:schemeClr val="tx1"/>
                </a:solidFill>
                <a:effectLst/>
                <a:latin typeface="Book Antiqua" pitchFamily="18" charset="0"/>
                <a:ea typeface="Times New Roman" pitchFamily="18" charset="0"/>
                <a:cs typeface="Arial" pitchFamily="34" charset="0"/>
              </a:rPr>
              <a:t>Charle</a:t>
            </a:r>
            <a:r>
              <a:rPr kumimoji="0" lang="fr-FR"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 d’Angoulême et de Louise de Savoie, il appartient à la branche de Valois-Angoulême de la dynastie capétienne.</a:t>
            </a: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François I</a:t>
            </a:r>
            <a:r>
              <a:rPr kumimoji="0" lang="fr-FR" b="0" i="0" u="none" strike="noStrike" cap="none" normalizeH="0" baseline="30000" dirty="0" smtClean="0">
                <a:ln>
                  <a:noFill/>
                </a:ln>
                <a:solidFill>
                  <a:schemeClr val="tx1"/>
                </a:solidFill>
                <a:effectLst/>
                <a:latin typeface="Book Antiqua" pitchFamily="18" charset="0"/>
                <a:ea typeface="Times New Roman" pitchFamily="18" charset="0"/>
                <a:cs typeface="Arial" pitchFamily="34" charset="0"/>
              </a:rPr>
              <a:t>er</a:t>
            </a:r>
            <a:r>
              <a:rPr kumimoji="0" lang="fr-FR"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 est considéré comme le monarque emblématique de la période de la Renaissance française. Son règne permet un développement important des arts et des lettres en France. Sur le plan militaire et politique, le règne de François I</a:t>
            </a:r>
            <a:r>
              <a:rPr kumimoji="0" lang="fr-FR" b="0" i="0" u="none" strike="noStrike" cap="none" normalizeH="0" baseline="30000" dirty="0" smtClean="0">
                <a:ln>
                  <a:noFill/>
                </a:ln>
                <a:solidFill>
                  <a:schemeClr val="tx1"/>
                </a:solidFill>
                <a:effectLst/>
                <a:latin typeface="Book Antiqua" pitchFamily="18" charset="0"/>
                <a:ea typeface="Times New Roman" pitchFamily="18" charset="0"/>
                <a:cs typeface="Arial" pitchFamily="34" charset="0"/>
              </a:rPr>
              <a:t>er</a:t>
            </a:r>
            <a:r>
              <a:rPr kumimoji="0" lang="fr-FR"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 est ponctué de guerres et d’importants faits diplomatiques.</a:t>
            </a:r>
          </a:p>
          <a:p>
            <a:pPr algn="just" eaLnBrk="0" fontAlgn="base" hangingPunct="0">
              <a:spcBef>
                <a:spcPct val="0"/>
              </a:spcBef>
              <a:spcAft>
                <a:spcPct val="0"/>
              </a:spcAft>
            </a:pPr>
            <a:r>
              <a:rPr lang="fr-FR" dirty="0" smtClean="0">
                <a:latin typeface="Book Antiqua" pitchFamily="18" charset="0"/>
              </a:rPr>
              <a:t>Il a un puissant rival en la personne de </a:t>
            </a:r>
            <a:r>
              <a:rPr lang="fr-FR" u="sng" dirty="0" smtClean="0">
                <a:latin typeface="Book Antiqua" pitchFamily="18" charset="0"/>
              </a:rPr>
              <a:t>Charles Quint</a:t>
            </a:r>
            <a:r>
              <a:rPr lang="fr-FR" dirty="0" smtClean="0">
                <a:latin typeface="Book Antiqua" pitchFamily="18" charset="0"/>
              </a:rPr>
              <a:t> et doit compter sur les intérêts diplomatiques du roi </a:t>
            </a:r>
            <a:r>
              <a:rPr lang="fr-FR" u="sng" dirty="0" smtClean="0">
                <a:latin typeface="Book Antiqua" pitchFamily="18" charset="0"/>
              </a:rPr>
              <a:t>Henri </a:t>
            </a:r>
            <a:r>
              <a:rPr lang="fr-FR" cap="all" dirty="0" smtClean="0">
                <a:latin typeface="Book Antiqua" pitchFamily="18" charset="0"/>
              </a:rPr>
              <a:t>VIII</a:t>
            </a:r>
            <a:r>
              <a:rPr lang="fr-FR" u="sng" dirty="0" smtClean="0">
                <a:latin typeface="Book Antiqua" pitchFamily="18" charset="0"/>
              </a:rPr>
              <a:t> d’Angleterre</a:t>
            </a:r>
            <a:r>
              <a:rPr lang="fr-FR" dirty="0" smtClean="0">
                <a:latin typeface="Book Antiqua" pitchFamily="18" charset="0"/>
              </a:rPr>
              <a:t> toujours désireux de se positionner en allié de l’un ou l’autre camp. François I</a:t>
            </a:r>
            <a:r>
              <a:rPr lang="fr-FR" baseline="30000" dirty="0" smtClean="0">
                <a:latin typeface="Book Antiqua" pitchFamily="18" charset="0"/>
              </a:rPr>
              <a:t>er</a:t>
            </a:r>
            <a:r>
              <a:rPr lang="fr-FR" dirty="0" smtClean="0">
                <a:latin typeface="Book Antiqua" pitchFamily="18" charset="0"/>
              </a:rPr>
              <a:t> enregistre succès et défaites mais interdit à son ennemi impérial de concrétiser ses rêves, dont la réalisation toucherait l’intégrité du royaume.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fr-FR" sz="2000" b="0" i="0" u="none" strike="noStrike" cap="none" normalizeH="0" baseline="0" dirty="0" smtClean="0">
              <a:ln>
                <a:noFill/>
              </a:ln>
              <a:solidFill>
                <a:schemeClr val="tx1"/>
              </a:solidFill>
              <a:effectLst/>
              <a:latin typeface="Book Antiqua" pitchFamily="18" charset="0"/>
              <a:cs typeface="Arial" pitchFamily="34" charset="0"/>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1745">
                                            <p:txEl>
                                              <p:pRg st="0" end="0"/>
                                            </p:txEl>
                                          </p:spTgt>
                                        </p:tgtEl>
                                        <p:attrNameLst>
                                          <p:attrName>style.visibility</p:attrName>
                                        </p:attrNameLst>
                                      </p:cBhvr>
                                      <p:to>
                                        <p:strVal val="visible"/>
                                      </p:to>
                                    </p:set>
                                    <p:anim calcmode="lin" valueType="num">
                                      <p:cBhvr>
                                        <p:cTn id="7" dur="1000" fill="hold"/>
                                        <p:tgtEl>
                                          <p:spTgt spid="3174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174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174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7" presetClass="entr" presetSubtype="4" fill="hold" nodeType="clickEffect">
                                  <p:stCondLst>
                                    <p:cond delay="0"/>
                                  </p:stCondLst>
                                  <p:childTnLst>
                                    <p:set>
                                      <p:cBhvr>
                                        <p:cTn id="13" dur="1" fill="hold">
                                          <p:stCondLst>
                                            <p:cond delay="0"/>
                                          </p:stCondLst>
                                        </p:cTn>
                                        <p:tgtEl>
                                          <p:spTgt spid="31745">
                                            <p:txEl>
                                              <p:pRg st="2" end="2"/>
                                            </p:txEl>
                                          </p:spTgt>
                                        </p:tgtEl>
                                        <p:attrNameLst>
                                          <p:attrName>style.visibility</p:attrName>
                                        </p:attrNameLst>
                                      </p:cBhvr>
                                      <p:to>
                                        <p:strVal val="visible"/>
                                      </p:to>
                                    </p:set>
                                    <p:anim calcmode="lin" valueType="num">
                                      <p:cBhvr additive="base">
                                        <p:cTn id="14" dur="5000" fill="hold"/>
                                        <p:tgtEl>
                                          <p:spTgt spid="31745">
                                            <p:txEl>
                                              <p:pRg st="2" end="2"/>
                                            </p:txEl>
                                          </p:spTgt>
                                        </p:tgtEl>
                                        <p:attrNameLst>
                                          <p:attrName>ppt_x</p:attrName>
                                        </p:attrNameLst>
                                      </p:cBhvr>
                                      <p:tavLst>
                                        <p:tav tm="0">
                                          <p:val>
                                            <p:strVal val="#ppt_x"/>
                                          </p:val>
                                        </p:tav>
                                        <p:tav tm="100000">
                                          <p:val>
                                            <p:strVal val="#ppt_x"/>
                                          </p:val>
                                        </p:tav>
                                      </p:tavLst>
                                    </p:anim>
                                    <p:anim calcmode="lin" valueType="num">
                                      <p:cBhvr additive="base">
                                        <p:cTn id="15" dur="5000" fill="hold"/>
                                        <p:tgtEl>
                                          <p:spTgt spid="31745">
                                            <p:txEl>
                                              <p:pRg st="2" end="2"/>
                                            </p:txEl>
                                          </p:spTgt>
                                        </p:tgtEl>
                                        <p:attrNameLst>
                                          <p:attrName>ppt_y</p:attrName>
                                        </p:attrNameLst>
                                      </p:cBhvr>
                                      <p:tavLst>
                                        <p:tav tm="0">
                                          <p:val>
                                            <p:strVal val="1+#ppt_h/2"/>
                                          </p:val>
                                        </p:tav>
                                        <p:tav tm="100000">
                                          <p:val>
                                            <p:strVal val="#ppt_y"/>
                                          </p:val>
                                        </p:tav>
                                      </p:tavLst>
                                    </p:anim>
                                  </p:childTnLst>
                                </p:cTn>
                              </p:par>
                              <p:par>
                                <p:cTn id="16" presetID="7" presetClass="entr" presetSubtype="4" fill="hold" nodeType="withEffect">
                                  <p:stCondLst>
                                    <p:cond delay="0"/>
                                  </p:stCondLst>
                                  <p:childTnLst>
                                    <p:set>
                                      <p:cBhvr>
                                        <p:cTn id="17" dur="1" fill="hold">
                                          <p:stCondLst>
                                            <p:cond delay="0"/>
                                          </p:stCondLst>
                                        </p:cTn>
                                        <p:tgtEl>
                                          <p:spTgt spid="31745">
                                            <p:txEl>
                                              <p:pRg st="3" end="3"/>
                                            </p:txEl>
                                          </p:spTgt>
                                        </p:tgtEl>
                                        <p:attrNameLst>
                                          <p:attrName>style.visibility</p:attrName>
                                        </p:attrNameLst>
                                      </p:cBhvr>
                                      <p:to>
                                        <p:strVal val="visible"/>
                                      </p:to>
                                    </p:set>
                                    <p:anim calcmode="lin" valueType="num">
                                      <p:cBhvr additive="base">
                                        <p:cTn id="18" dur="5000" fill="hold"/>
                                        <p:tgtEl>
                                          <p:spTgt spid="31745">
                                            <p:txEl>
                                              <p:pRg st="3" end="3"/>
                                            </p:txEl>
                                          </p:spTgt>
                                        </p:tgtEl>
                                        <p:attrNameLst>
                                          <p:attrName>ppt_x</p:attrName>
                                        </p:attrNameLst>
                                      </p:cBhvr>
                                      <p:tavLst>
                                        <p:tav tm="0">
                                          <p:val>
                                            <p:strVal val="#ppt_x"/>
                                          </p:val>
                                        </p:tav>
                                        <p:tav tm="100000">
                                          <p:val>
                                            <p:strVal val="#ppt_x"/>
                                          </p:val>
                                        </p:tav>
                                      </p:tavLst>
                                    </p:anim>
                                    <p:anim calcmode="lin" valueType="num">
                                      <p:cBhvr additive="base">
                                        <p:cTn id="19" dur="5000" fill="hold"/>
                                        <p:tgtEl>
                                          <p:spTgt spid="31745">
                                            <p:txEl>
                                              <p:pRg st="3" end="3"/>
                                            </p:txEl>
                                          </p:spTgt>
                                        </p:tgtEl>
                                        <p:attrNameLst>
                                          <p:attrName>ppt_y</p:attrName>
                                        </p:attrNameLst>
                                      </p:cBhvr>
                                      <p:tavLst>
                                        <p:tav tm="0">
                                          <p:val>
                                            <p:strVal val="1+#ppt_h/2"/>
                                          </p:val>
                                        </p:tav>
                                        <p:tav tm="100000">
                                          <p:val>
                                            <p:strVal val="#ppt_y"/>
                                          </p:val>
                                        </p:tav>
                                      </p:tavLst>
                                    </p:anim>
                                  </p:childTnLst>
                                </p:cTn>
                              </p:par>
                              <p:par>
                                <p:cTn id="20" presetID="7" presetClass="entr" presetSubtype="4" fill="hold" nodeType="withEffect">
                                  <p:stCondLst>
                                    <p:cond delay="0"/>
                                  </p:stCondLst>
                                  <p:childTnLst>
                                    <p:set>
                                      <p:cBhvr>
                                        <p:cTn id="21" dur="1" fill="hold">
                                          <p:stCondLst>
                                            <p:cond delay="0"/>
                                          </p:stCondLst>
                                        </p:cTn>
                                        <p:tgtEl>
                                          <p:spTgt spid="31745">
                                            <p:txEl>
                                              <p:pRg st="4" end="4"/>
                                            </p:txEl>
                                          </p:spTgt>
                                        </p:tgtEl>
                                        <p:attrNameLst>
                                          <p:attrName>style.visibility</p:attrName>
                                        </p:attrNameLst>
                                      </p:cBhvr>
                                      <p:to>
                                        <p:strVal val="visible"/>
                                      </p:to>
                                    </p:set>
                                    <p:anim calcmode="lin" valueType="num">
                                      <p:cBhvr additive="base">
                                        <p:cTn id="22" dur="5000" fill="hold"/>
                                        <p:tgtEl>
                                          <p:spTgt spid="31745">
                                            <p:txEl>
                                              <p:pRg st="4" end="4"/>
                                            </p:txEl>
                                          </p:spTgt>
                                        </p:tgtEl>
                                        <p:attrNameLst>
                                          <p:attrName>ppt_x</p:attrName>
                                        </p:attrNameLst>
                                      </p:cBhvr>
                                      <p:tavLst>
                                        <p:tav tm="0">
                                          <p:val>
                                            <p:strVal val="#ppt_x"/>
                                          </p:val>
                                        </p:tav>
                                        <p:tav tm="100000">
                                          <p:val>
                                            <p:strVal val="#ppt_x"/>
                                          </p:val>
                                        </p:tav>
                                      </p:tavLst>
                                    </p:anim>
                                    <p:anim calcmode="lin" valueType="num">
                                      <p:cBhvr additive="base">
                                        <p:cTn id="23" dur="5000" fill="hold"/>
                                        <p:tgtEl>
                                          <p:spTgt spid="3174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http://www.premiumorange.com/tapisseries-licornes/IMAGES/franc%2013.jpg"/>
          <p:cNvPicPr/>
          <p:nvPr/>
        </p:nvPicPr>
        <p:blipFill>
          <a:blip r:embed="rId2"/>
          <a:srcRect/>
          <a:stretch>
            <a:fillRect/>
          </a:stretch>
        </p:blipFill>
        <p:spPr bwMode="auto">
          <a:xfrm>
            <a:off x="1928794" y="428604"/>
            <a:ext cx="5286412" cy="5643602"/>
          </a:xfrm>
          <a:prstGeom prst="rect">
            <a:avLst/>
          </a:prstGeom>
          <a:noFill/>
          <a:ln w="9525">
            <a:noFill/>
            <a:miter lim="800000"/>
            <a:headEnd/>
            <a:tailEnd/>
          </a:ln>
        </p:spPr>
      </p:pic>
    </p:spTree>
  </p:cSld>
  <p:clrMapOvr>
    <a:masterClrMapping/>
  </p:clrMapOvr>
  <p:transition>
    <p:pull dir="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20" y="142852"/>
            <a:ext cx="8429684" cy="7017306"/>
          </a:xfrm>
          <a:prstGeom prst="rect">
            <a:avLst/>
          </a:prstGeom>
        </p:spPr>
        <p:txBody>
          <a:bodyPr wrap="square">
            <a:spAutoFit/>
          </a:bodyPr>
          <a:lstStyle/>
          <a:p>
            <a:pPr algn="just"/>
            <a:r>
              <a:rPr lang="fr-FR" dirty="0" smtClean="0">
                <a:latin typeface="Book Antiqua" pitchFamily="18" charset="0"/>
              </a:rPr>
              <a:t>	Le contact entre les cultures italienne et française pendant la longue période des campagnes d’Italie introduit de nouvelles idées en France au moment où François reçoit son éducation. Nombre de ses précepteurs, notamment François Desmoulins, son professeur de latin (langue que François aura beaucoup de mal à assimiler), l’Italien Gian Francesco Conti, et Christophe Longueuil inculquent au jeune François un enseignement très inspiré de la pensée italienne. La mère de François s’intéresse également de près à l’art de la Renaissance et transmet cette passion à son fils qui, durant son règne, maîtrise la langue italienne à la perfection. On ne peut affirmer que François reçoit une éducation humaniste ; en revanche, il reçoit une éducation qui le sensibilise, plus que tout autre de ses prédécesseurs, à ce mouvement intellectuel.</a:t>
            </a:r>
          </a:p>
          <a:p>
            <a:r>
              <a:rPr lang="fr-FR" dirty="0" smtClean="0">
                <a:latin typeface="Book Antiqua" pitchFamily="18" charset="0"/>
              </a:rPr>
              <a:t>	C’est </a:t>
            </a:r>
            <a:r>
              <a:rPr lang="fr-FR" dirty="0" err="1" smtClean="0">
                <a:latin typeface="Book Antiqua" pitchFamily="18" charset="0"/>
              </a:rPr>
              <a:t>grace</a:t>
            </a:r>
            <a:r>
              <a:rPr lang="fr-FR" dirty="0" smtClean="0">
                <a:latin typeface="Book Antiqua" pitchFamily="18" charset="0"/>
              </a:rPr>
              <a:t> a </a:t>
            </a:r>
            <a:r>
              <a:rPr lang="fr-FR" dirty="0" err="1" smtClean="0">
                <a:latin typeface="Book Antiqua" pitchFamily="18" charset="0"/>
              </a:rPr>
              <a:t>Pacello</a:t>
            </a:r>
            <a:r>
              <a:rPr lang="fr-FR" dirty="0" smtClean="0">
                <a:latin typeface="Book Antiqua" pitchFamily="18" charset="0"/>
              </a:rPr>
              <a:t> de </a:t>
            </a:r>
            <a:r>
              <a:rPr lang="fr-FR" dirty="0" err="1" smtClean="0">
                <a:latin typeface="Book Antiqua" pitchFamily="18" charset="0"/>
              </a:rPr>
              <a:t>mercogliano</a:t>
            </a:r>
            <a:r>
              <a:rPr lang="fr-FR" dirty="0" smtClean="0">
                <a:latin typeface="Book Antiqua" pitchFamily="18" charset="0"/>
              </a:rPr>
              <a:t> (1455-1534) qui a réalisé les idées du François 1er  est créé le jardin du château de </a:t>
            </a:r>
            <a:r>
              <a:rPr lang="fr-FR" dirty="0" err="1" smtClean="0">
                <a:latin typeface="Book Antiqua" pitchFamily="18" charset="0"/>
              </a:rPr>
              <a:t>blois</a:t>
            </a:r>
            <a:r>
              <a:rPr lang="fr-FR" dirty="0" smtClean="0">
                <a:latin typeface="Book Antiqua" pitchFamily="18" charset="0"/>
              </a:rPr>
              <a:t>. Cet artiste a proposé à la Ville de Blois une </a:t>
            </a:r>
            <a:r>
              <a:rPr lang="fr-FR" dirty="0" err="1" smtClean="0">
                <a:latin typeface="Book Antiqua" pitchFamily="18" charset="0"/>
              </a:rPr>
              <a:t>ré-interprétation</a:t>
            </a:r>
            <a:r>
              <a:rPr lang="fr-FR" dirty="0" smtClean="0">
                <a:latin typeface="Book Antiqua" pitchFamily="18" charset="0"/>
              </a:rPr>
              <a:t> de l'histoire selon 3 écritures, associées aux trois façades du château. </a:t>
            </a:r>
            <a:br>
              <a:rPr lang="fr-FR" dirty="0" smtClean="0">
                <a:latin typeface="Book Antiqua" pitchFamily="18" charset="0"/>
              </a:rPr>
            </a:br>
            <a:r>
              <a:rPr lang="fr-FR" dirty="0" smtClean="0">
                <a:latin typeface="Book Antiqua" pitchFamily="18" charset="0"/>
              </a:rPr>
              <a:t>Le Jardin des simples est un jardin complet, sans espace vacant avec pour souci d'occuper le terrain de façon artistique. Il est riche en fleurs, fruits et légumes. et éveillera tout vos sens. </a:t>
            </a:r>
            <a:br>
              <a:rPr lang="fr-FR" dirty="0" smtClean="0">
                <a:latin typeface="Book Antiqua" pitchFamily="18" charset="0"/>
              </a:rPr>
            </a:br>
            <a:r>
              <a:rPr lang="fr-FR" dirty="0" smtClean="0">
                <a:latin typeface="Book Antiqua" pitchFamily="18" charset="0"/>
              </a:rPr>
              <a:t>La partie centrale est constituée de plantations aux formes géométriques rythmées par des haies d'</a:t>
            </a:r>
            <a:r>
              <a:rPr lang="fr-FR" dirty="0" err="1" smtClean="0">
                <a:latin typeface="Book Antiqua" pitchFamily="18" charset="0"/>
              </a:rPr>
              <a:t>Iffs</a:t>
            </a:r>
            <a:r>
              <a:rPr lang="fr-FR" dirty="0" smtClean="0">
                <a:latin typeface="Book Antiqua" pitchFamily="18" charset="0"/>
              </a:rPr>
              <a:t> taillées en vagues. </a:t>
            </a:r>
            <a:br>
              <a:rPr lang="fr-FR" dirty="0" smtClean="0">
                <a:latin typeface="Book Antiqua" pitchFamily="18" charset="0"/>
              </a:rPr>
            </a:br>
            <a:r>
              <a:rPr lang="fr-FR" dirty="0" smtClean="0">
                <a:latin typeface="Book Antiqua" pitchFamily="18" charset="0"/>
              </a:rPr>
              <a:t>Le jardin des Fleurs Royales se situe sur la plus petite terrasse d'où il domine la ville. Les lis, les Iris et les hémérocalles ont été choisi en référence à la fleur de lys, emblème royal. </a:t>
            </a:r>
          </a:p>
          <a:p>
            <a:endParaRPr lang="fr-FR" dirty="0" smtClean="0">
              <a:latin typeface="Book Antiqua" pitchFamily="18" charset="0"/>
            </a:endParaRPr>
          </a:p>
          <a:p>
            <a:endParaRPr lang="fr-FR" dirty="0">
              <a:latin typeface="Book Antiqua" pitchFamily="18" charset="0"/>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http://wapedia.mobi/thumb/2efc497/fr/fixed/470/312/France_Loir-et-Cher_Blois_Chateau_Facade_des_loges_02.JPG?format=jpg">
            <a:hlinkClick r:id="rId2"/>
          </p:cNvPr>
          <p:cNvPicPr/>
          <p:nvPr/>
        </p:nvPicPr>
        <p:blipFill>
          <a:blip r:embed="rId3"/>
          <a:srcRect/>
          <a:stretch>
            <a:fillRect/>
          </a:stretch>
        </p:blipFill>
        <p:spPr bwMode="auto">
          <a:xfrm>
            <a:off x="857224" y="357166"/>
            <a:ext cx="7286676" cy="4786346"/>
          </a:xfrm>
          <a:prstGeom prst="rect">
            <a:avLst/>
          </a:prstGeom>
          <a:noFill/>
          <a:ln w="9525">
            <a:noFill/>
            <a:miter lim="800000"/>
            <a:headEnd/>
            <a:tailEnd/>
          </a:ln>
        </p:spPr>
      </p:pic>
      <p:sp>
        <p:nvSpPr>
          <p:cNvPr id="5" name="Rectangle 4"/>
          <p:cNvSpPr/>
          <p:nvPr/>
        </p:nvSpPr>
        <p:spPr>
          <a:xfrm>
            <a:off x="2643174" y="5357826"/>
            <a:ext cx="2024913" cy="369332"/>
          </a:xfrm>
          <a:prstGeom prst="rect">
            <a:avLst/>
          </a:prstGeom>
        </p:spPr>
        <p:txBody>
          <a:bodyPr wrap="none">
            <a:spAutoFit/>
          </a:bodyPr>
          <a:lstStyle/>
          <a:p>
            <a:r>
              <a:rPr lang="fr-FR" dirty="0" smtClean="0">
                <a:latin typeface="Book Antiqua" pitchFamily="18" charset="0"/>
              </a:rPr>
              <a:t>Façade des Loges</a:t>
            </a:r>
            <a:r>
              <a:rPr lang="fr-FR" dirty="0" smtClean="0"/>
              <a:t>.</a:t>
            </a:r>
            <a:endParaRPr lang="fr-FR" dirty="0"/>
          </a:p>
        </p:txBody>
      </p:sp>
    </p:spTree>
  </p:cSld>
  <p:clrMapOvr>
    <a:masterClrMapping/>
  </p:clrMapOvr>
  <p:transition>
    <p:pull dir="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http://wapedia.mobi/thumb/2efc497/fr/fixed/470/345/Ch%25C3%25A2teau_de_Blois_05.jpg?format=jpg">
            <a:hlinkClick r:id="rId2"/>
          </p:cNvPr>
          <p:cNvPicPr/>
          <p:nvPr/>
        </p:nvPicPr>
        <p:blipFill>
          <a:blip r:embed="rId3"/>
          <a:srcRect/>
          <a:stretch>
            <a:fillRect/>
          </a:stretch>
        </p:blipFill>
        <p:spPr bwMode="auto">
          <a:xfrm>
            <a:off x="1357290" y="571480"/>
            <a:ext cx="6286544" cy="5000660"/>
          </a:xfrm>
          <a:prstGeom prst="rect">
            <a:avLst/>
          </a:prstGeom>
          <a:noFill/>
          <a:ln w="9525">
            <a:noFill/>
            <a:miter lim="800000"/>
            <a:headEnd/>
            <a:tailEnd/>
          </a:ln>
        </p:spPr>
      </p:pic>
      <p:sp>
        <p:nvSpPr>
          <p:cNvPr id="5" name="Rectangle 4"/>
          <p:cNvSpPr/>
          <p:nvPr/>
        </p:nvSpPr>
        <p:spPr>
          <a:xfrm>
            <a:off x="2643174" y="5643578"/>
            <a:ext cx="2012089" cy="369332"/>
          </a:xfrm>
          <a:prstGeom prst="rect">
            <a:avLst/>
          </a:prstGeom>
        </p:spPr>
        <p:txBody>
          <a:bodyPr wrap="none">
            <a:spAutoFit/>
          </a:bodyPr>
          <a:lstStyle/>
          <a:p>
            <a:r>
              <a:rPr lang="fr-FR" dirty="0" smtClean="0">
                <a:latin typeface="Book Antiqua" pitchFamily="18" charset="0"/>
              </a:rPr>
              <a:t>Façade intérieure</a:t>
            </a:r>
            <a:r>
              <a:rPr lang="fr-FR" dirty="0" smtClean="0"/>
              <a:t>.</a:t>
            </a:r>
            <a:endParaRPr lang="fr-FR" dirty="0"/>
          </a:p>
        </p:txBody>
      </p:sp>
    </p:spTree>
  </p:cSld>
  <p:clrMapOvr>
    <a:masterClrMapping/>
  </p:clrMapOvr>
  <p:transition>
    <p:pull dir="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285720" y="214290"/>
            <a:ext cx="8001056" cy="73250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spcBef>
                <a:spcPct val="0"/>
              </a:spcBef>
              <a:spcAft>
                <a:spcPct val="0"/>
              </a:spcAft>
              <a:buClrTx/>
              <a:buSzTx/>
              <a:buFontTx/>
              <a:buNone/>
              <a:tabLst/>
            </a:pPr>
            <a:r>
              <a:rPr kumimoji="0" lang="fr-FR" sz="2800" b="1"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rPr>
              <a:t>Époque contemporaine</a:t>
            </a:r>
          </a:p>
          <a:p>
            <a:pPr algn="just"/>
            <a:r>
              <a:rPr lang="fr-FR" dirty="0" smtClean="0">
                <a:latin typeface="Book Antiqua" pitchFamily="18" charset="0"/>
              </a:rPr>
              <a:t>	Au moment de la Révolution, le château est à l'abandon depuis 130 ans, et les révolutionnaires soucieux de faire disparaître tout vestige de la royauté le pillent en le vidant de ses meubles, statues et autres accessoires. L'état du bâtiment est tel que sa démolition est même envisagée, jusqu'à ce que Napoléon I</a:t>
            </a:r>
            <a:r>
              <a:rPr lang="fr-FR" baseline="30000" dirty="0" smtClean="0">
                <a:latin typeface="Book Antiqua" pitchFamily="18" charset="0"/>
              </a:rPr>
              <a:t>er</a:t>
            </a:r>
            <a:r>
              <a:rPr lang="fr-FR" dirty="0" smtClean="0">
                <a:latin typeface="Book Antiqua" pitchFamily="18" charset="0"/>
              </a:rPr>
              <a:t> décide de le céder à la ville de Blois le 10 août 1810. Néanmoins, le manque d'argent destine de nouveau le château à une occupation de l'armée, qui lui redonne son rôle de caserne. En 1834, la moitié sud de l'aile Charles d'Orléans est détruite pour y établir des cuisines militaire. La présence militaire au château n'empêche pas l'ouverture au public de l'aile François I</a:t>
            </a:r>
            <a:r>
              <a:rPr lang="fr-FR" baseline="30000" dirty="0" smtClean="0">
                <a:latin typeface="Book Antiqua" pitchFamily="18" charset="0"/>
              </a:rPr>
              <a:t>er</a:t>
            </a:r>
            <a:r>
              <a:rPr lang="fr-FR" dirty="0" smtClean="0">
                <a:latin typeface="Book Antiqua" pitchFamily="18" charset="0"/>
              </a:rPr>
              <a:t> sous la Restauration. Le château est ainsi visité par Victor Hugo, Honoré de Balzac, ou encore Alexandre Dumas.</a:t>
            </a:r>
          </a:p>
          <a:p>
            <a:pPr algn="just"/>
            <a:r>
              <a:rPr lang="fr-FR" dirty="0" smtClean="0">
                <a:latin typeface="Book Antiqua" pitchFamily="18" charset="0"/>
              </a:rPr>
              <a:t>En 1841 </a:t>
            </a:r>
            <a:r>
              <a:rPr lang="fr-FR" baseline="30000" dirty="0" smtClean="0">
                <a:latin typeface="Book Antiqua" pitchFamily="18" charset="0"/>
              </a:rPr>
              <a:t>[6]</a:t>
            </a:r>
            <a:r>
              <a:rPr lang="fr-FR" dirty="0" smtClean="0">
                <a:latin typeface="Book Antiqua" pitchFamily="18" charset="0"/>
              </a:rPr>
              <a:t> , sous le règne de Louis-Philippe, le château est classé monument historique grâce à l'action de Prosper Mérimée qui obtient la remise en état du bâtiment le 24 juillet 1844. Félix Duban est chargé en 1846 de la restauration des appartements royaux de l'aile François I</a:t>
            </a:r>
            <a:r>
              <a:rPr lang="fr-FR" baseline="30000" dirty="0" smtClean="0">
                <a:latin typeface="Book Antiqua" pitchFamily="18" charset="0"/>
              </a:rPr>
              <a:t>er</a:t>
            </a:r>
            <a:r>
              <a:rPr lang="fr-FR" dirty="0" smtClean="0">
                <a:latin typeface="Book Antiqua" pitchFamily="18" charset="0"/>
              </a:rPr>
              <a:t> ; il associe des couleurs profondes (rouge et bleu) à de l'or </a:t>
            </a:r>
            <a:r>
              <a:rPr lang="fr-FR" baseline="30000" dirty="0" smtClean="0">
                <a:latin typeface="Book Antiqua" pitchFamily="18" charset="0"/>
              </a:rPr>
              <a:t>[8]</a:t>
            </a:r>
            <a:r>
              <a:rPr lang="fr-FR" dirty="0" smtClean="0">
                <a:latin typeface="Book Antiqua" pitchFamily="18" charset="0"/>
              </a:rPr>
              <a:t> . Secondé par Jules de La </a:t>
            </a:r>
            <a:r>
              <a:rPr lang="fr-FR" dirty="0" err="1" smtClean="0">
                <a:latin typeface="Book Antiqua" pitchFamily="18" charset="0"/>
              </a:rPr>
              <a:t>Morandière</a:t>
            </a:r>
            <a:r>
              <a:rPr lang="fr-FR" dirty="0" smtClean="0">
                <a:latin typeface="Book Antiqua" pitchFamily="18" charset="0"/>
              </a:rPr>
              <a:t>, Duban s'inspire pour les décorations intérieures d'estampes d'époque et des travaux menés par l'érudit Louis de la </a:t>
            </a:r>
            <a:r>
              <a:rPr lang="fr-FR" dirty="0" err="1" smtClean="0">
                <a:latin typeface="Book Antiqua" pitchFamily="18" charset="0"/>
              </a:rPr>
              <a:t>Saussaye</a:t>
            </a:r>
            <a:r>
              <a:rPr lang="fr-FR" dirty="0" smtClean="0">
                <a:latin typeface="Book Antiqua" pitchFamily="18" charset="0"/>
              </a:rPr>
              <a:t> . La restauration se poursuit jusqu'à la mort de Félix Duban en 1871. Le château est alors transformé en musée. Les restaurations entreprises entre 1870 et 1879 sont sous la direction de Jules de La </a:t>
            </a:r>
            <a:r>
              <a:rPr lang="fr-FR" dirty="0" err="1" smtClean="0">
                <a:latin typeface="Book Antiqua" pitchFamily="18" charset="0"/>
              </a:rPr>
              <a:t>Morandière</a:t>
            </a:r>
            <a:r>
              <a:rPr lang="fr-FR" dirty="0" smtClean="0">
                <a:latin typeface="Book Antiqua" pitchFamily="18" charset="0"/>
              </a:rPr>
              <a:t>.</a:t>
            </a:r>
          </a:p>
          <a:p>
            <a:pPr marL="0" marR="0" lvl="0" indent="0" algn="ctr" defTabSz="914400" rtl="0" eaLnBrk="1" fontAlgn="base" latinLnBrk="0" hangingPunct="1">
              <a:spcBef>
                <a:spcPct val="0"/>
              </a:spcBef>
              <a:spcAft>
                <a:spcPct val="0"/>
              </a:spcAft>
              <a:buClrTx/>
              <a:buSzTx/>
              <a:buFontTx/>
              <a:buNone/>
              <a:tabLst/>
            </a:pPr>
            <a:endParaRPr kumimoji="0" lang="fr-FR" sz="2800" b="1"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endParaRPr>
          </a:p>
          <a:p>
            <a:pPr marL="0" marR="0" lvl="0" indent="0" algn="l" defTabSz="914400" rtl="0" eaLnBrk="0" fontAlgn="base" latinLnBrk="0" hangingPunct="0">
              <a:spcBef>
                <a:spcPct val="0"/>
              </a:spcBef>
              <a:spcAft>
                <a:spcPct val="0"/>
              </a:spcAft>
              <a:buClrTx/>
              <a:buSzTx/>
              <a:buFontTx/>
              <a:buNone/>
              <a:tabLst/>
            </a:pPr>
            <a:endParaRPr kumimoji="0" lang="fr-FR"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0" algn="l" defTabSz="914400" rtl="0" eaLnBrk="0" fontAlgn="base" latinLnBrk="0" hangingPunct="0">
              <a:spcBef>
                <a:spcPct val="0"/>
              </a:spcBef>
              <a:spcAft>
                <a:spcPct val="0"/>
              </a:spcAft>
              <a:buClrTx/>
              <a:buSzTx/>
              <a:buFontTx/>
              <a:buNone/>
              <a:tabLst/>
            </a:pPr>
            <a:endParaRPr kumimoji="0" lang="fr-FR"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20481">
                                            <p:txEl>
                                              <p:pRg st="0" end="0"/>
                                            </p:txEl>
                                          </p:spTgt>
                                        </p:tgtEl>
                                        <p:attrNameLst>
                                          <p:attrName>style.visibility</p:attrName>
                                        </p:attrNameLst>
                                      </p:cBhvr>
                                      <p:to>
                                        <p:strVal val="visible"/>
                                      </p:to>
                                    </p:set>
                                    <p:animEffect transition="in" filter="plus(in)">
                                      <p:cBhvr>
                                        <p:cTn id="7" dur="2000"/>
                                        <p:tgtEl>
                                          <p:spTgt spid="2048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20481">
                                            <p:txEl>
                                              <p:pRg st="1" end="1"/>
                                            </p:txEl>
                                          </p:spTgt>
                                        </p:tgtEl>
                                        <p:attrNameLst>
                                          <p:attrName>style.visibility</p:attrName>
                                        </p:attrNameLst>
                                      </p:cBhvr>
                                      <p:to>
                                        <p:strVal val="visible"/>
                                      </p:to>
                                    </p:set>
                                    <p:animEffect transition="in" filter="plus(in)">
                                      <p:cBhvr>
                                        <p:cTn id="12" dur="2000"/>
                                        <p:tgtEl>
                                          <p:spTgt spid="2048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nodeType="clickEffect">
                                  <p:stCondLst>
                                    <p:cond delay="0"/>
                                  </p:stCondLst>
                                  <p:childTnLst>
                                    <p:set>
                                      <p:cBhvr>
                                        <p:cTn id="16" dur="1" fill="hold">
                                          <p:stCondLst>
                                            <p:cond delay="0"/>
                                          </p:stCondLst>
                                        </p:cTn>
                                        <p:tgtEl>
                                          <p:spTgt spid="20481">
                                            <p:txEl>
                                              <p:pRg st="2" end="2"/>
                                            </p:txEl>
                                          </p:spTgt>
                                        </p:tgtEl>
                                        <p:attrNameLst>
                                          <p:attrName>style.visibility</p:attrName>
                                        </p:attrNameLst>
                                      </p:cBhvr>
                                      <p:to>
                                        <p:strVal val="visible"/>
                                      </p:to>
                                    </p:set>
                                    <p:animEffect transition="in" filter="plus(in)">
                                      <p:cBhvr>
                                        <p:cTn id="17" dur="2000"/>
                                        <p:tgtEl>
                                          <p:spTgt spid="2048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20" y="574018"/>
            <a:ext cx="8643998" cy="5632311"/>
          </a:xfrm>
          <a:prstGeom prst="rect">
            <a:avLst/>
          </a:prstGeom>
        </p:spPr>
        <p:txBody>
          <a:bodyPr wrap="square">
            <a:spAutoFit/>
          </a:bodyPr>
          <a:lstStyle/>
          <a:p>
            <a:pPr algn="just"/>
            <a:r>
              <a:rPr lang="fr-FR" dirty="0" smtClean="0">
                <a:latin typeface="Book Antiqua" pitchFamily="18" charset="0"/>
              </a:rPr>
              <a:t>	C'est en 1850 que Pierre-Stanislas </a:t>
            </a:r>
            <a:r>
              <a:rPr lang="fr-FR" dirty="0" err="1" smtClean="0">
                <a:latin typeface="Book Antiqua" pitchFamily="18" charset="0"/>
              </a:rPr>
              <a:t>Maigreau</a:t>
            </a:r>
            <a:r>
              <a:rPr lang="fr-FR" dirty="0" smtClean="0">
                <a:latin typeface="Book Antiqua" pitchFamily="18" charset="0"/>
              </a:rPr>
              <a:t>-</a:t>
            </a:r>
            <a:r>
              <a:rPr lang="fr-FR" dirty="0" err="1" smtClean="0">
                <a:latin typeface="Book Antiqua" pitchFamily="18" charset="0"/>
              </a:rPr>
              <a:t>Blau</a:t>
            </a:r>
            <a:r>
              <a:rPr lang="fr-FR" dirty="0" smtClean="0">
                <a:latin typeface="Book Antiqua" pitchFamily="18" charset="0"/>
              </a:rPr>
              <a:t>, maire de Blois, fonde le musée des beaux-arts de Blois, qu'il installe dans l'aile François I</a:t>
            </a:r>
            <a:r>
              <a:rPr lang="fr-FR" baseline="30000" dirty="0" smtClean="0">
                <a:latin typeface="Book Antiqua" pitchFamily="18" charset="0"/>
              </a:rPr>
              <a:t>er</a:t>
            </a:r>
            <a:r>
              <a:rPr lang="fr-FR" dirty="0" smtClean="0">
                <a:latin typeface="Book Antiqua" pitchFamily="18" charset="0"/>
              </a:rPr>
              <a:t>. C'est en effet à cette époque que les provinces se dotent de leurs propres musés, encourageant ainsi l'étude des arts. Le maire de Blois défend son projet: « </a:t>
            </a:r>
            <a:r>
              <a:rPr lang="fr-FR" i="1" dirty="0" smtClean="0">
                <a:latin typeface="Book Antiqua" pitchFamily="18" charset="0"/>
              </a:rPr>
              <a:t>Il n’y a pas de chef-lieu de département en France qui ne soit aujourd’hui doté d’un musée. […] Il serait superflu d’examiner les avantages de ces sortes d’établissements. On sait de quel encouragement puissant ils sont pour les arts et les sciences, par les modèles ou les collections qu’ils offrent à l’étude</a:t>
            </a:r>
            <a:r>
              <a:rPr lang="fr-FR" dirty="0" smtClean="0">
                <a:latin typeface="Book Antiqua" pitchFamily="18" charset="0"/>
              </a:rPr>
              <a:t> ». Le musée sera finalement ouvert dans l'aile Louis XII en 1869.</a:t>
            </a:r>
          </a:p>
          <a:p>
            <a:pPr algn="just"/>
            <a:endParaRPr lang="fr-FR" dirty="0" smtClean="0">
              <a:latin typeface="Book Antiqua" pitchFamily="18" charset="0"/>
            </a:endParaRPr>
          </a:p>
          <a:p>
            <a:pPr algn="just"/>
            <a:r>
              <a:rPr lang="fr-FR" dirty="0" smtClean="0">
                <a:latin typeface="Book Antiqua" pitchFamily="18" charset="0"/>
              </a:rPr>
              <a:t>	Une seconde restauration est entreprise entre 1880 et 1913. Elle est confiée à un inspecteur général des monuments historiques, Anatole de Baudot, qui dirige essentiellement les travaux sur la restauration de la charpente et du plancher, sur quelques ornements, et sur l'élaboration d'un système d'évacuation des eaux de pluie. Alphonse Goubert, successeur de Baudot à la tête du chantier, décide de restaurer l'aile Gaston d'Orléans. C'est ainsi qu'il fait construire un escalier monumental en pierre, à partir d'esquisses de Mansart. Il crée également en 1921 un musée lapidaire dans les anciennes cuisines du château.</a:t>
            </a:r>
          </a:p>
          <a:p>
            <a:pPr algn="just"/>
            <a:endParaRPr lang="fr-FR" dirty="0" smtClean="0">
              <a:effectLst>
                <a:outerShdw blurRad="38100" dist="38100" dir="2700000" algn="tl">
                  <a:srgbClr val="000000">
                    <a:alpha val="43137"/>
                  </a:srgbClr>
                </a:outerShdw>
              </a:effectLst>
              <a:latin typeface="Book Antiqua" pitchFamily="18" charset="0"/>
            </a:endParaRPr>
          </a:p>
          <a:p>
            <a:pPr algn="just"/>
            <a:endParaRPr lang="fr-FR" dirty="0" smtClean="0">
              <a:effectLst>
                <a:outerShdw blurRad="38100" dist="38100" dir="2700000" algn="tl">
                  <a:srgbClr val="000000">
                    <a:alpha val="43137"/>
                  </a:srgbClr>
                </a:outerShdw>
              </a:effectLst>
              <a:latin typeface="Book Antiqua" pitchFamily="18" charset="0"/>
            </a:endParaRPr>
          </a:p>
          <a:p>
            <a:endParaRPr lang="fr-FR" dirty="0" smtClean="0">
              <a:effectLst>
                <a:outerShdw blurRad="38100" dist="38100" dir="2700000" algn="tl">
                  <a:srgbClr val="000000">
                    <a:alpha val="43137"/>
                  </a:srgbClr>
                </a:outerShdw>
              </a:effectLst>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7" presetClass="entr" presetSubtype="4"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 calcmode="lin" valueType="num">
                                      <p:cBhvr additive="base">
                                        <p:cTn id="11" dur="50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2" dur="50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28596" y="612845"/>
            <a:ext cx="8286808" cy="3693319"/>
          </a:xfrm>
          <a:prstGeom prst="rect">
            <a:avLst/>
          </a:prstGeom>
        </p:spPr>
        <p:txBody>
          <a:bodyPr wrap="square">
            <a:spAutoFit/>
          </a:bodyPr>
          <a:lstStyle/>
          <a:p>
            <a:r>
              <a:rPr lang="fr-FR" dirty="0" smtClean="0">
                <a:latin typeface="Book Antiqua" pitchFamily="18" charset="0"/>
              </a:rPr>
              <a:t>	Pendant la seconde guerre mondiale, la façade sud du château (principalement l'aile Louis XII) est endommagée par les bombardements. Les vitraux de la chapelle sont notamment détruits. Les travaux de remise en état, commencés en 1946, sont confiés à Michel </a:t>
            </a:r>
            <a:r>
              <a:rPr lang="fr-FR" dirty="0" err="1" smtClean="0">
                <a:latin typeface="Book Antiqua" pitchFamily="18" charset="0"/>
              </a:rPr>
              <a:t>Ranjard</a:t>
            </a:r>
            <a:r>
              <a:rPr lang="fr-FR" dirty="0" smtClean="0">
                <a:latin typeface="Book Antiqua" pitchFamily="18" charset="0"/>
              </a:rPr>
              <a:t>.</a:t>
            </a:r>
          </a:p>
          <a:p>
            <a:endParaRPr lang="fr-FR" dirty="0" smtClean="0">
              <a:latin typeface="Book Antiqua" pitchFamily="18" charset="0"/>
            </a:endParaRPr>
          </a:p>
          <a:p>
            <a:r>
              <a:rPr lang="fr-FR" dirty="0" smtClean="0">
                <a:latin typeface="Book Antiqua" pitchFamily="18" charset="0"/>
              </a:rPr>
              <a:t>	Le château est aujourd'hui la propriété de la ville de Blois. Dans les années 1990, une nouvelle restauration est conduite par Pierre </a:t>
            </a:r>
            <a:r>
              <a:rPr lang="fr-FR" dirty="0" err="1" smtClean="0">
                <a:latin typeface="Book Antiqua" pitchFamily="18" charset="0"/>
              </a:rPr>
              <a:t>Lebouteu</a:t>
            </a:r>
            <a:r>
              <a:rPr lang="fr-FR" dirty="0" smtClean="0">
                <a:latin typeface="Book Antiqua" pitchFamily="18" charset="0"/>
              </a:rPr>
              <a:t> et Patrick </a:t>
            </a:r>
            <a:r>
              <a:rPr lang="fr-FR" dirty="0" err="1" smtClean="0">
                <a:latin typeface="Book Antiqua" pitchFamily="18" charset="0"/>
              </a:rPr>
              <a:t>Ponsot</a:t>
            </a:r>
            <a:r>
              <a:rPr lang="fr-FR" dirty="0" smtClean="0">
                <a:latin typeface="Book Antiqua" pitchFamily="18" charset="0"/>
              </a:rPr>
              <a:t>. Les toitures, les façades extérieures et les planchers de l'aile François I</a:t>
            </a:r>
            <a:r>
              <a:rPr lang="fr-FR" baseline="30000" dirty="0" smtClean="0">
                <a:latin typeface="Book Antiqua" pitchFamily="18" charset="0"/>
              </a:rPr>
              <a:t>er</a:t>
            </a:r>
            <a:r>
              <a:rPr lang="fr-FR" dirty="0" smtClean="0">
                <a:latin typeface="Book Antiqua" pitchFamily="18" charset="0"/>
              </a:rPr>
              <a:t>, en particulier, ont été restaurés. Gilles Clément, paysagiste, a été chargé de travailler sur le parc. Pour faire vivre le château, un son et lumière utilisant les voix de Robert Hossein, Pierre Arditi ou Fabrice </a:t>
            </a:r>
            <a:r>
              <a:rPr lang="fr-FR" dirty="0" err="1" smtClean="0">
                <a:latin typeface="Book Antiqua" pitchFamily="18" charset="0"/>
              </a:rPr>
              <a:t>Luchini</a:t>
            </a:r>
            <a:r>
              <a:rPr lang="fr-FR" dirty="0" smtClean="0">
                <a:latin typeface="Book Antiqua" pitchFamily="18" charset="0"/>
              </a:rPr>
              <a:t>, écrit par Alain Decaux et mis en musique par Éric </a:t>
            </a:r>
            <a:r>
              <a:rPr lang="fr-FR" dirty="0" err="1" smtClean="0">
                <a:latin typeface="Book Antiqua" pitchFamily="18" charset="0"/>
              </a:rPr>
              <a:t>Demarsan</a:t>
            </a:r>
            <a:r>
              <a:rPr lang="fr-FR" dirty="0" smtClean="0">
                <a:latin typeface="Book Antiqua" pitchFamily="18" charset="0"/>
              </a:rPr>
              <a:t>, a été conçu dans les années 1990</a:t>
            </a:r>
            <a:endParaRPr lang="fr-FR" dirty="0">
              <a:latin typeface="Book Antiqua" pitchFamily="18" charset="0"/>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7" presetClass="entr" presetSubtype="4"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 calcmode="lin" valueType="num">
                                      <p:cBhvr additive="base">
                                        <p:cTn id="11" dur="50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2" dur="50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57158" y="214290"/>
            <a:ext cx="8358246" cy="6063198"/>
          </a:xfrm>
          <a:prstGeom prst="rect">
            <a:avLst/>
          </a:prstGeom>
        </p:spPr>
        <p:txBody>
          <a:bodyPr wrap="square">
            <a:spAutoFit/>
          </a:bodyPr>
          <a:lstStyle/>
          <a:p>
            <a:pPr algn="ctr"/>
            <a:r>
              <a:rPr lang="fr-FR" sz="2800" b="1" dirty="0" smtClean="0">
                <a:latin typeface="Book Antiqua" pitchFamily="18" charset="0"/>
              </a:rPr>
              <a:t>ZOOM sur… la Renaissance</a:t>
            </a:r>
          </a:p>
          <a:p>
            <a:pPr algn="just"/>
            <a:r>
              <a:rPr lang="fr-FR" dirty="0" smtClean="0">
                <a:latin typeface="Book Antiqua" pitchFamily="18" charset="0"/>
              </a:rPr>
              <a:t>La richesse et la diversité des </a:t>
            </a:r>
            <a:r>
              <a:rPr lang="fr-FR" dirty="0" err="1" smtClean="0">
                <a:latin typeface="Book Antiqua" pitchFamily="18" charset="0"/>
              </a:rPr>
              <a:t>oeuvres</a:t>
            </a:r>
            <a:r>
              <a:rPr lang="fr-FR" dirty="0" smtClean="0">
                <a:latin typeface="Book Antiqua" pitchFamily="18" charset="0"/>
              </a:rPr>
              <a:t> de la Renaissance italienne et française présentées par le</a:t>
            </a:r>
          </a:p>
          <a:p>
            <a:pPr algn="just"/>
            <a:r>
              <a:rPr lang="fr-FR" dirty="0" smtClean="0">
                <a:latin typeface="Book Antiqua" pitchFamily="18" charset="0"/>
              </a:rPr>
              <a:t>musée de </a:t>
            </a:r>
            <a:r>
              <a:rPr lang="fr-FR" dirty="0" err="1" smtClean="0">
                <a:latin typeface="Book Antiqua" pitchFamily="18" charset="0"/>
              </a:rPr>
              <a:t>Beaux-Arts</a:t>
            </a:r>
            <a:r>
              <a:rPr lang="fr-FR" dirty="0" smtClean="0">
                <a:latin typeface="Book Antiqua" pitchFamily="18" charset="0"/>
              </a:rPr>
              <a:t> du château de Blois permettent d’aborder les transformations mais aussi</a:t>
            </a:r>
          </a:p>
          <a:p>
            <a:pPr algn="just"/>
            <a:r>
              <a:rPr lang="fr-FR" dirty="0" smtClean="0">
                <a:latin typeface="Book Antiqua" pitchFamily="18" charset="0"/>
              </a:rPr>
              <a:t>les continuités propres à la peinture des XVe et XVIe siècles comme :</a:t>
            </a:r>
          </a:p>
          <a:p>
            <a:pPr algn="just"/>
            <a:r>
              <a:rPr lang="fr-FR" dirty="0" smtClean="0">
                <a:latin typeface="Book Antiqua" pitchFamily="18" charset="0"/>
              </a:rPr>
              <a:t>- Le maintien de l’importance des sujets religieux avec l’apparition de sujets inspirés de</a:t>
            </a:r>
          </a:p>
          <a:p>
            <a:pPr algn="just"/>
            <a:r>
              <a:rPr lang="fr-FR" dirty="0" smtClean="0">
                <a:latin typeface="Book Antiqua" pitchFamily="18" charset="0"/>
              </a:rPr>
              <a:t>l’Antiquité,</a:t>
            </a:r>
          </a:p>
          <a:p>
            <a:pPr algn="just"/>
            <a:r>
              <a:rPr lang="fr-FR" dirty="0" smtClean="0">
                <a:latin typeface="Book Antiqua" pitchFamily="18" charset="0"/>
              </a:rPr>
              <a:t>- L’extension d’une technique nouvelle : la peinture à l’huile sur bois puis sur toile,</a:t>
            </a:r>
          </a:p>
          <a:p>
            <a:pPr algn="just"/>
            <a:r>
              <a:rPr lang="fr-FR" dirty="0" smtClean="0">
                <a:latin typeface="Book Antiqua" pitchFamily="18" charset="0"/>
              </a:rPr>
              <a:t>- Des couleurs plus nombreuses, mieux maîtrisées, des détails rendus avec davantage de</a:t>
            </a:r>
          </a:p>
          <a:p>
            <a:pPr algn="just"/>
            <a:r>
              <a:rPr lang="fr-FR" dirty="0" smtClean="0">
                <a:latin typeface="Book Antiqua" pitchFamily="18" charset="0"/>
              </a:rPr>
              <a:t>précision,</a:t>
            </a:r>
          </a:p>
          <a:p>
            <a:pPr algn="just"/>
            <a:r>
              <a:rPr lang="fr-FR" dirty="0" smtClean="0">
                <a:latin typeface="Book Antiqua" pitchFamily="18" charset="0"/>
              </a:rPr>
              <a:t>- L’invention de la perspective qui passe par un travail d’organisation autour d’un point de</a:t>
            </a:r>
          </a:p>
          <a:p>
            <a:pPr algn="just"/>
            <a:r>
              <a:rPr lang="fr-FR" dirty="0" smtClean="0">
                <a:latin typeface="Book Antiqua" pitchFamily="18" charset="0"/>
              </a:rPr>
              <a:t>fuite et par le jeu sur la taille des personnages,</a:t>
            </a:r>
          </a:p>
          <a:p>
            <a:pPr algn="just"/>
            <a:r>
              <a:rPr lang="fr-FR" dirty="0" smtClean="0">
                <a:latin typeface="Book Antiqua" pitchFamily="18" charset="0"/>
              </a:rPr>
              <a:t>- La représentation du paysage comme élément de mise en scène ou dans une « fenêtre » du</a:t>
            </a:r>
          </a:p>
          <a:p>
            <a:pPr algn="just"/>
            <a:r>
              <a:rPr lang="fr-FR" dirty="0" smtClean="0">
                <a:latin typeface="Book Antiqua" pitchFamily="18" charset="0"/>
              </a:rPr>
              <a:t>tableau,</a:t>
            </a:r>
          </a:p>
          <a:p>
            <a:pPr algn="just"/>
            <a:r>
              <a:rPr lang="fr-FR" dirty="0" smtClean="0">
                <a:latin typeface="Book Antiqua" pitchFamily="18" charset="0"/>
              </a:rPr>
              <a:t>- L’individualisation des personnages : l’homme devient singulier</a:t>
            </a:r>
            <a:r>
              <a:rPr lang="fr-FR" dirty="0" smtClean="0"/>
              <a:t>.</a:t>
            </a:r>
            <a:endParaRPr lang="fr-FR" dirty="0"/>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5">
                                            <p:txEl>
                                              <p:pRg st="1" end="1"/>
                                            </p:txEl>
                                          </p:spTgt>
                                        </p:tgtEl>
                                        <p:attrNameLst>
                                          <p:attrName>ppt_y</p:attrName>
                                        </p:attrNameLst>
                                      </p:cBhvr>
                                      <p:tavLst>
                                        <p:tav tm="0">
                                          <p:val>
                                            <p:strVal val="1+#ppt_h/2"/>
                                          </p:val>
                                        </p:tav>
                                        <p:tav tm="100000">
                                          <p:val>
                                            <p:strVal val="#ppt_y"/>
                                          </p:val>
                                        </p:tav>
                                      </p:tavLst>
                                    </p:anim>
                                  </p:childTnLst>
                                </p:cTn>
                              </p:par>
                              <p:par>
                                <p:cTn id="15" presetID="7" presetClass="entr" presetSubtype="4"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 calcmode="lin" valueType="num">
                                      <p:cBhvr additive="base">
                                        <p:cTn id="17" dur="50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8" dur="5000" fill="hold"/>
                                        <p:tgtEl>
                                          <p:spTgt spid="5">
                                            <p:txEl>
                                              <p:pRg st="2" end="2"/>
                                            </p:txEl>
                                          </p:spTgt>
                                        </p:tgtEl>
                                        <p:attrNameLst>
                                          <p:attrName>ppt_y</p:attrName>
                                        </p:attrNameLst>
                                      </p:cBhvr>
                                      <p:tavLst>
                                        <p:tav tm="0">
                                          <p:val>
                                            <p:strVal val="1+#ppt_h/2"/>
                                          </p:val>
                                        </p:tav>
                                        <p:tav tm="100000">
                                          <p:val>
                                            <p:strVal val="#ppt_y"/>
                                          </p:val>
                                        </p:tav>
                                      </p:tavLst>
                                    </p:anim>
                                  </p:childTnLst>
                                </p:cTn>
                              </p:par>
                              <p:par>
                                <p:cTn id="19" presetID="7" presetClass="entr" presetSubtype="4" fill="hold"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 calcmode="lin" valueType="num">
                                      <p:cBhvr additive="base">
                                        <p:cTn id="21" dur="50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2" dur="5000" fill="hold"/>
                                        <p:tgtEl>
                                          <p:spTgt spid="5">
                                            <p:txEl>
                                              <p:pRg st="3" end="3"/>
                                            </p:txEl>
                                          </p:spTgt>
                                        </p:tgtEl>
                                        <p:attrNameLst>
                                          <p:attrName>ppt_y</p:attrName>
                                        </p:attrNameLst>
                                      </p:cBhvr>
                                      <p:tavLst>
                                        <p:tav tm="0">
                                          <p:val>
                                            <p:strVal val="1+#ppt_h/2"/>
                                          </p:val>
                                        </p:tav>
                                        <p:tav tm="100000">
                                          <p:val>
                                            <p:strVal val="#ppt_y"/>
                                          </p:val>
                                        </p:tav>
                                      </p:tavLst>
                                    </p:anim>
                                  </p:childTnLst>
                                </p:cTn>
                              </p:par>
                              <p:par>
                                <p:cTn id="23" presetID="7" presetClass="entr" presetSubtype="4" fill="hold" nodeType="with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50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5000" fill="hold"/>
                                        <p:tgtEl>
                                          <p:spTgt spid="5">
                                            <p:txEl>
                                              <p:pRg st="4" end="4"/>
                                            </p:txEl>
                                          </p:spTgt>
                                        </p:tgtEl>
                                        <p:attrNameLst>
                                          <p:attrName>ppt_y</p:attrName>
                                        </p:attrNameLst>
                                      </p:cBhvr>
                                      <p:tavLst>
                                        <p:tav tm="0">
                                          <p:val>
                                            <p:strVal val="1+#ppt_h/2"/>
                                          </p:val>
                                        </p:tav>
                                        <p:tav tm="100000">
                                          <p:val>
                                            <p:strVal val="#ppt_y"/>
                                          </p:val>
                                        </p:tav>
                                      </p:tavLst>
                                    </p:anim>
                                  </p:childTnLst>
                                </p:cTn>
                              </p:par>
                              <p:par>
                                <p:cTn id="27" presetID="7" presetClass="entr" presetSubtype="4" fill="hold" nodeType="withEffect">
                                  <p:stCondLst>
                                    <p:cond delay="0"/>
                                  </p:stCondLst>
                                  <p:childTnLst>
                                    <p:set>
                                      <p:cBhvr>
                                        <p:cTn id="28" dur="1" fill="hold">
                                          <p:stCondLst>
                                            <p:cond delay="0"/>
                                          </p:stCondLst>
                                        </p:cTn>
                                        <p:tgtEl>
                                          <p:spTgt spid="5">
                                            <p:txEl>
                                              <p:pRg st="5" end="5"/>
                                            </p:txEl>
                                          </p:spTgt>
                                        </p:tgtEl>
                                        <p:attrNameLst>
                                          <p:attrName>style.visibility</p:attrName>
                                        </p:attrNameLst>
                                      </p:cBhvr>
                                      <p:to>
                                        <p:strVal val="visible"/>
                                      </p:to>
                                    </p:set>
                                    <p:anim calcmode="lin" valueType="num">
                                      <p:cBhvr additive="base">
                                        <p:cTn id="29" dur="50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0" dur="5000" fill="hold"/>
                                        <p:tgtEl>
                                          <p:spTgt spid="5">
                                            <p:txEl>
                                              <p:pRg st="5" end="5"/>
                                            </p:txEl>
                                          </p:spTgt>
                                        </p:tgtEl>
                                        <p:attrNameLst>
                                          <p:attrName>ppt_y</p:attrName>
                                        </p:attrNameLst>
                                      </p:cBhvr>
                                      <p:tavLst>
                                        <p:tav tm="0">
                                          <p:val>
                                            <p:strVal val="1+#ppt_h/2"/>
                                          </p:val>
                                        </p:tav>
                                        <p:tav tm="100000">
                                          <p:val>
                                            <p:strVal val="#ppt_y"/>
                                          </p:val>
                                        </p:tav>
                                      </p:tavLst>
                                    </p:anim>
                                  </p:childTnLst>
                                </p:cTn>
                              </p:par>
                              <p:par>
                                <p:cTn id="31" presetID="7" presetClass="entr" presetSubtype="4" fill="hold" nodeType="withEffect">
                                  <p:stCondLst>
                                    <p:cond delay="0"/>
                                  </p:stCondLst>
                                  <p:childTnLst>
                                    <p:set>
                                      <p:cBhvr>
                                        <p:cTn id="32" dur="1" fill="hold">
                                          <p:stCondLst>
                                            <p:cond delay="0"/>
                                          </p:stCondLst>
                                        </p:cTn>
                                        <p:tgtEl>
                                          <p:spTgt spid="5">
                                            <p:txEl>
                                              <p:pRg st="6" end="6"/>
                                            </p:txEl>
                                          </p:spTgt>
                                        </p:tgtEl>
                                        <p:attrNameLst>
                                          <p:attrName>style.visibility</p:attrName>
                                        </p:attrNameLst>
                                      </p:cBhvr>
                                      <p:to>
                                        <p:strVal val="visible"/>
                                      </p:to>
                                    </p:set>
                                    <p:anim calcmode="lin" valueType="num">
                                      <p:cBhvr additive="base">
                                        <p:cTn id="33" dur="50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4" dur="5000" fill="hold"/>
                                        <p:tgtEl>
                                          <p:spTgt spid="5">
                                            <p:txEl>
                                              <p:pRg st="6" end="6"/>
                                            </p:txEl>
                                          </p:spTgt>
                                        </p:tgtEl>
                                        <p:attrNameLst>
                                          <p:attrName>ppt_y</p:attrName>
                                        </p:attrNameLst>
                                      </p:cBhvr>
                                      <p:tavLst>
                                        <p:tav tm="0">
                                          <p:val>
                                            <p:strVal val="1+#ppt_h/2"/>
                                          </p:val>
                                        </p:tav>
                                        <p:tav tm="100000">
                                          <p:val>
                                            <p:strVal val="#ppt_y"/>
                                          </p:val>
                                        </p:tav>
                                      </p:tavLst>
                                    </p:anim>
                                  </p:childTnLst>
                                </p:cTn>
                              </p:par>
                              <p:par>
                                <p:cTn id="35" presetID="7" presetClass="entr" presetSubtype="4" fill="hold" nodeType="with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 calcmode="lin" valueType="num">
                                      <p:cBhvr additive="base">
                                        <p:cTn id="37" dur="50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8" dur="5000" fill="hold"/>
                                        <p:tgtEl>
                                          <p:spTgt spid="5">
                                            <p:txEl>
                                              <p:pRg st="7" end="7"/>
                                            </p:txEl>
                                          </p:spTgt>
                                        </p:tgtEl>
                                        <p:attrNameLst>
                                          <p:attrName>ppt_y</p:attrName>
                                        </p:attrNameLst>
                                      </p:cBhvr>
                                      <p:tavLst>
                                        <p:tav tm="0">
                                          <p:val>
                                            <p:strVal val="1+#ppt_h/2"/>
                                          </p:val>
                                        </p:tav>
                                        <p:tav tm="100000">
                                          <p:val>
                                            <p:strVal val="#ppt_y"/>
                                          </p:val>
                                        </p:tav>
                                      </p:tavLst>
                                    </p:anim>
                                  </p:childTnLst>
                                </p:cTn>
                              </p:par>
                              <p:par>
                                <p:cTn id="39" presetID="7" presetClass="entr" presetSubtype="4" fill="hold" nodeType="withEffect">
                                  <p:stCondLst>
                                    <p:cond delay="0"/>
                                  </p:stCondLst>
                                  <p:childTnLst>
                                    <p:set>
                                      <p:cBhvr>
                                        <p:cTn id="40" dur="1" fill="hold">
                                          <p:stCondLst>
                                            <p:cond delay="0"/>
                                          </p:stCondLst>
                                        </p:cTn>
                                        <p:tgtEl>
                                          <p:spTgt spid="5">
                                            <p:txEl>
                                              <p:pRg st="8" end="8"/>
                                            </p:txEl>
                                          </p:spTgt>
                                        </p:tgtEl>
                                        <p:attrNameLst>
                                          <p:attrName>style.visibility</p:attrName>
                                        </p:attrNameLst>
                                      </p:cBhvr>
                                      <p:to>
                                        <p:strVal val="visible"/>
                                      </p:to>
                                    </p:set>
                                    <p:anim calcmode="lin" valueType="num">
                                      <p:cBhvr additive="base">
                                        <p:cTn id="41" dur="50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42" dur="5000" fill="hold"/>
                                        <p:tgtEl>
                                          <p:spTgt spid="5">
                                            <p:txEl>
                                              <p:pRg st="8" end="8"/>
                                            </p:txEl>
                                          </p:spTgt>
                                        </p:tgtEl>
                                        <p:attrNameLst>
                                          <p:attrName>ppt_y</p:attrName>
                                        </p:attrNameLst>
                                      </p:cBhvr>
                                      <p:tavLst>
                                        <p:tav tm="0">
                                          <p:val>
                                            <p:strVal val="1+#ppt_h/2"/>
                                          </p:val>
                                        </p:tav>
                                        <p:tav tm="100000">
                                          <p:val>
                                            <p:strVal val="#ppt_y"/>
                                          </p:val>
                                        </p:tav>
                                      </p:tavLst>
                                    </p:anim>
                                  </p:childTnLst>
                                </p:cTn>
                              </p:par>
                              <p:par>
                                <p:cTn id="43" presetID="7" presetClass="entr" presetSubtype="4" fill="hold" nodeType="withEffect">
                                  <p:stCondLst>
                                    <p:cond delay="0"/>
                                  </p:stCondLst>
                                  <p:childTnLst>
                                    <p:set>
                                      <p:cBhvr>
                                        <p:cTn id="44" dur="1" fill="hold">
                                          <p:stCondLst>
                                            <p:cond delay="0"/>
                                          </p:stCondLst>
                                        </p:cTn>
                                        <p:tgtEl>
                                          <p:spTgt spid="5">
                                            <p:txEl>
                                              <p:pRg st="9" end="9"/>
                                            </p:txEl>
                                          </p:spTgt>
                                        </p:tgtEl>
                                        <p:attrNameLst>
                                          <p:attrName>style.visibility</p:attrName>
                                        </p:attrNameLst>
                                      </p:cBhvr>
                                      <p:to>
                                        <p:strVal val="visible"/>
                                      </p:to>
                                    </p:set>
                                    <p:anim calcmode="lin" valueType="num">
                                      <p:cBhvr additive="base">
                                        <p:cTn id="45" dur="50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46" dur="5000" fill="hold"/>
                                        <p:tgtEl>
                                          <p:spTgt spid="5">
                                            <p:txEl>
                                              <p:pRg st="9" end="9"/>
                                            </p:txEl>
                                          </p:spTgt>
                                        </p:tgtEl>
                                        <p:attrNameLst>
                                          <p:attrName>ppt_y</p:attrName>
                                        </p:attrNameLst>
                                      </p:cBhvr>
                                      <p:tavLst>
                                        <p:tav tm="0">
                                          <p:val>
                                            <p:strVal val="1+#ppt_h/2"/>
                                          </p:val>
                                        </p:tav>
                                        <p:tav tm="100000">
                                          <p:val>
                                            <p:strVal val="#ppt_y"/>
                                          </p:val>
                                        </p:tav>
                                      </p:tavLst>
                                    </p:anim>
                                  </p:childTnLst>
                                </p:cTn>
                              </p:par>
                              <p:par>
                                <p:cTn id="47" presetID="7" presetClass="entr" presetSubtype="4" fill="hold" nodeType="withEffect">
                                  <p:stCondLst>
                                    <p:cond delay="0"/>
                                  </p:stCondLst>
                                  <p:childTnLst>
                                    <p:set>
                                      <p:cBhvr>
                                        <p:cTn id="48" dur="1" fill="hold">
                                          <p:stCondLst>
                                            <p:cond delay="0"/>
                                          </p:stCondLst>
                                        </p:cTn>
                                        <p:tgtEl>
                                          <p:spTgt spid="5">
                                            <p:txEl>
                                              <p:pRg st="10" end="10"/>
                                            </p:txEl>
                                          </p:spTgt>
                                        </p:tgtEl>
                                        <p:attrNameLst>
                                          <p:attrName>style.visibility</p:attrName>
                                        </p:attrNameLst>
                                      </p:cBhvr>
                                      <p:to>
                                        <p:strVal val="visible"/>
                                      </p:to>
                                    </p:set>
                                    <p:anim calcmode="lin" valueType="num">
                                      <p:cBhvr additive="base">
                                        <p:cTn id="49" dur="50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50" dur="5000" fill="hold"/>
                                        <p:tgtEl>
                                          <p:spTgt spid="5">
                                            <p:txEl>
                                              <p:pRg st="10" end="10"/>
                                            </p:txEl>
                                          </p:spTgt>
                                        </p:tgtEl>
                                        <p:attrNameLst>
                                          <p:attrName>ppt_y</p:attrName>
                                        </p:attrNameLst>
                                      </p:cBhvr>
                                      <p:tavLst>
                                        <p:tav tm="0">
                                          <p:val>
                                            <p:strVal val="1+#ppt_h/2"/>
                                          </p:val>
                                        </p:tav>
                                        <p:tav tm="100000">
                                          <p:val>
                                            <p:strVal val="#ppt_y"/>
                                          </p:val>
                                        </p:tav>
                                      </p:tavLst>
                                    </p:anim>
                                  </p:childTnLst>
                                </p:cTn>
                              </p:par>
                              <p:par>
                                <p:cTn id="51" presetID="7" presetClass="entr" presetSubtype="4" fill="hold" nodeType="withEffect">
                                  <p:stCondLst>
                                    <p:cond delay="0"/>
                                  </p:stCondLst>
                                  <p:childTnLst>
                                    <p:set>
                                      <p:cBhvr>
                                        <p:cTn id="52" dur="1" fill="hold">
                                          <p:stCondLst>
                                            <p:cond delay="0"/>
                                          </p:stCondLst>
                                        </p:cTn>
                                        <p:tgtEl>
                                          <p:spTgt spid="5">
                                            <p:txEl>
                                              <p:pRg st="11" end="11"/>
                                            </p:txEl>
                                          </p:spTgt>
                                        </p:tgtEl>
                                        <p:attrNameLst>
                                          <p:attrName>style.visibility</p:attrName>
                                        </p:attrNameLst>
                                      </p:cBhvr>
                                      <p:to>
                                        <p:strVal val="visible"/>
                                      </p:to>
                                    </p:set>
                                    <p:anim calcmode="lin" valueType="num">
                                      <p:cBhvr additive="base">
                                        <p:cTn id="53" dur="50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54" dur="5000" fill="hold"/>
                                        <p:tgtEl>
                                          <p:spTgt spid="5">
                                            <p:txEl>
                                              <p:pRg st="11" end="11"/>
                                            </p:txEl>
                                          </p:spTgt>
                                        </p:tgtEl>
                                        <p:attrNameLst>
                                          <p:attrName>ppt_y</p:attrName>
                                        </p:attrNameLst>
                                      </p:cBhvr>
                                      <p:tavLst>
                                        <p:tav tm="0">
                                          <p:val>
                                            <p:strVal val="1+#ppt_h/2"/>
                                          </p:val>
                                        </p:tav>
                                        <p:tav tm="100000">
                                          <p:val>
                                            <p:strVal val="#ppt_y"/>
                                          </p:val>
                                        </p:tav>
                                      </p:tavLst>
                                    </p:anim>
                                  </p:childTnLst>
                                </p:cTn>
                              </p:par>
                              <p:par>
                                <p:cTn id="55" presetID="7" presetClass="entr" presetSubtype="4" fill="hold" nodeType="withEffect">
                                  <p:stCondLst>
                                    <p:cond delay="0"/>
                                  </p:stCondLst>
                                  <p:childTnLst>
                                    <p:set>
                                      <p:cBhvr>
                                        <p:cTn id="56" dur="1" fill="hold">
                                          <p:stCondLst>
                                            <p:cond delay="0"/>
                                          </p:stCondLst>
                                        </p:cTn>
                                        <p:tgtEl>
                                          <p:spTgt spid="5">
                                            <p:txEl>
                                              <p:pRg st="12" end="12"/>
                                            </p:txEl>
                                          </p:spTgt>
                                        </p:tgtEl>
                                        <p:attrNameLst>
                                          <p:attrName>style.visibility</p:attrName>
                                        </p:attrNameLst>
                                      </p:cBhvr>
                                      <p:to>
                                        <p:strVal val="visible"/>
                                      </p:to>
                                    </p:set>
                                    <p:anim calcmode="lin" valueType="num">
                                      <p:cBhvr additive="base">
                                        <p:cTn id="57" dur="50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58" dur="5000" fill="hold"/>
                                        <p:tgtEl>
                                          <p:spTgt spid="5">
                                            <p:txEl>
                                              <p:pRg st="12" end="12"/>
                                            </p:txEl>
                                          </p:spTgt>
                                        </p:tgtEl>
                                        <p:attrNameLst>
                                          <p:attrName>ppt_y</p:attrName>
                                        </p:attrNameLst>
                                      </p:cBhvr>
                                      <p:tavLst>
                                        <p:tav tm="0">
                                          <p:val>
                                            <p:strVal val="1+#ppt_h/2"/>
                                          </p:val>
                                        </p:tav>
                                        <p:tav tm="100000">
                                          <p:val>
                                            <p:strVal val="#ppt_y"/>
                                          </p:val>
                                        </p:tav>
                                      </p:tavLst>
                                    </p:anim>
                                  </p:childTnLst>
                                </p:cTn>
                              </p:par>
                              <p:par>
                                <p:cTn id="59" presetID="7" presetClass="entr" presetSubtype="4" fill="hold" nodeType="withEffect">
                                  <p:stCondLst>
                                    <p:cond delay="0"/>
                                  </p:stCondLst>
                                  <p:childTnLst>
                                    <p:set>
                                      <p:cBhvr>
                                        <p:cTn id="60" dur="1" fill="hold">
                                          <p:stCondLst>
                                            <p:cond delay="0"/>
                                          </p:stCondLst>
                                        </p:cTn>
                                        <p:tgtEl>
                                          <p:spTgt spid="5">
                                            <p:txEl>
                                              <p:pRg st="13" end="13"/>
                                            </p:txEl>
                                          </p:spTgt>
                                        </p:tgtEl>
                                        <p:attrNameLst>
                                          <p:attrName>style.visibility</p:attrName>
                                        </p:attrNameLst>
                                      </p:cBhvr>
                                      <p:to>
                                        <p:strVal val="visible"/>
                                      </p:to>
                                    </p:set>
                                    <p:anim calcmode="lin" valueType="num">
                                      <p:cBhvr additive="base">
                                        <p:cTn id="61" dur="50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62" dur="5000" fill="hold"/>
                                        <p:tgtEl>
                                          <p:spTgt spid="5">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8" presetClass="exit" presetSubtype="16" fill="hold" nodeType="clickEffect">
                                  <p:stCondLst>
                                    <p:cond delay="0"/>
                                  </p:stCondLst>
                                  <p:childTnLst>
                                    <p:animEffect transition="out" filter="diamond(in)">
                                      <p:cBhvr>
                                        <p:cTn id="66" dur="2000"/>
                                        <p:tgtEl>
                                          <p:spTgt spid="5">
                                            <p:txEl>
                                              <p:pRg st="0" end="0"/>
                                            </p:txEl>
                                          </p:spTgt>
                                        </p:tgtEl>
                                      </p:cBhvr>
                                    </p:animEffect>
                                    <p:set>
                                      <p:cBhvr>
                                        <p:cTn id="67" dur="1" fill="hold">
                                          <p:stCondLst>
                                            <p:cond delay="1999"/>
                                          </p:stCondLst>
                                        </p:cTn>
                                        <p:tgtEl>
                                          <p:spTgt spid="5">
                                            <p:txEl>
                                              <p:pRg st="0" end="0"/>
                                            </p:txEl>
                                          </p:spTgt>
                                        </p:tgtEl>
                                        <p:attrNameLst>
                                          <p:attrName>style.visibility</p:attrName>
                                        </p:attrNameLst>
                                      </p:cBhvr>
                                      <p:to>
                                        <p:strVal val="hidden"/>
                                      </p:to>
                                    </p:set>
                                  </p:childTnLst>
                                </p:cTn>
                              </p:par>
                              <p:par>
                                <p:cTn id="68" presetID="8" presetClass="exit" presetSubtype="16" fill="hold" nodeType="withEffect">
                                  <p:stCondLst>
                                    <p:cond delay="0"/>
                                  </p:stCondLst>
                                  <p:childTnLst>
                                    <p:animEffect transition="out" filter="diamond(in)">
                                      <p:cBhvr>
                                        <p:cTn id="69" dur="2000"/>
                                        <p:tgtEl>
                                          <p:spTgt spid="5">
                                            <p:txEl>
                                              <p:pRg st="1" end="1"/>
                                            </p:txEl>
                                          </p:spTgt>
                                        </p:tgtEl>
                                      </p:cBhvr>
                                    </p:animEffect>
                                    <p:set>
                                      <p:cBhvr>
                                        <p:cTn id="70" dur="1" fill="hold">
                                          <p:stCondLst>
                                            <p:cond delay="1999"/>
                                          </p:stCondLst>
                                        </p:cTn>
                                        <p:tgtEl>
                                          <p:spTgt spid="5">
                                            <p:txEl>
                                              <p:pRg st="1" end="1"/>
                                            </p:txEl>
                                          </p:spTgt>
                                        </p:tgtEl>
                                        <p:attrNameLst>
                                          <p:attrName>style.visibility</p:attrName>
                                        </p:attrNameLst>
                                      </p:cBhvr>
                                      <p:to>
                                        <p:strVal val="hidden"/>
                                      </p:to>
                                    </p:set>
                                  </p:childTnLst>
                                </p:cTn>
                              </p:par>
                              <p:par>
                                <p:cTn id="71" presetID="8" presetClass="exit" presetSubtype="16" fill="hold" nodeType="withEffect">
                                  <p:stCondLst>
                                    <p:cond delay="0"/>
                                  </p:stCondLst>
                                  <p:childTnLst>
                                    <p:animEffect transition="out" filter="diamond(in)">
                                      <p:cBhvr>
                                        <p:cTn id="72" dur="2000"/>
                                        <p:tgtEl>
                                          <p:spTgt spid="5">
                                            <p:txEl>
                                              <p:pRg st="2" end="2"/>
                                            </p:txEl>
                                          </p:spTgt>
                                        </p:tgtEl>
                                      </p:cBhvr>
                                    </p:animEffect>
                                    <p:set>
                                      <p:cBhvr>
                                        <p:cTn id="73" dur="1" fill="hold">
                                          <p:stCondLst>
                                            <p:cond delay="1999"/>
                                          </p:stCondLst>
                                        </p:cTn>
                                        <p:tgtEl>
                                          <p:spTgt spid="5">
                                            <p:txEl>
                                              <p:pRg st="2" end="2"/>
                                            </p:txEl>
                                          </p:spTgt>
                                        </p:tgtEl>
                                        <p:attrNameLst>
                                          <p:attrName>style.visibility</p:attrName>
                                        </p:attrNameLst>
                                      </p:cBhvr>
                                      <p:to>
                                        <p:strVal val="hidden"/>
                                      </p:to>
                                    </p:set>
                                  </p:childTnLst>
                                </p:cTn>
                              </p:par>
                              <p:par>
                                <p:cTn id="74" presetID="8" presetClass="exit" presetSubtype="16" fill="hold" nodeType="withEffect">
                                  <p:stCondLst>
                                    <p:cond delay="0"/>
                                  </p:stCondLst>
                                  <p:childTnLst>
                                    <p:animEffect transition="out" filter="diamond(in)">
                                      <p:cBhvr>
                                        <p:cTn id="75" dur="2000"/>
                                        <p:tgtEl>
                                          <p:spTgt spid="5">
                                            <p:txEl>
                                              <p:pRg st="3" end="3"/>
                                            </p:txEl>
                                          </p:spTgt>
                                        </p:tgtEl>
                                      </p:cBhvr>
                                    </p:animEffect>
                                    <p:set>
                                      <p:cBhvr>
                                        <p:cTn id="76" dur="1" fill="hold">
                                          <p:stCondLst>
                                            <p:cond delay="1999"/>
                                          </p:stCondLst>
                                        </p:cTn>
                                        <p:tgtEl>
                                          <p:spTgt spid="5">
                                            <p:txEl>
                                              <p:pRg st="3" end="3"/>
                                            </p:txEl>
                                          </p:spTgt>
                                        </p:tgtEl>
                                        <p:attrNameLst>
                                          <p:attrName>style.visibility</p:attrName>
                                        </p:attrNameLst>
                                      </p:cBhvr>
                                      <p:to>
                                        <p:strVal val="hidden"/>
                                      </p:to>
                                    </p:set>
                                  </p:childTnLst>
                                </p:cTn>
                              </p:par>
                              <p:par>
                                <p:cTn id="77" presetID="8" presetClass="exit" presetSubtype="16" fill="hold" nodeType="withEffect">
                                  <p:stCondLst>
                                    <p:cond delay="0"/>
                                  </p:stCondLst>
                                  <p:childTnLst>
                                    <p:animEffect transition="out" filter="diamond(in)">
                                      <p:cBhvr>
                                        <p:cTn id="78" dur="2000"/>
                                        <p:tgtEl>
                                          <p:spTgt spid="5">
                                            <p:txEl>
                                              <p:pRg st="4" end="4"/>
                                            </p:txEl>
                                          </p:spTgt>
                                        </p:tgtEl>
                                      </p:cBhvr>
                                    </p:animEffect>
                                    <p:set>
                                      <p:cBhvr>
                                        <p:cTn id="79" dur="1" fill="hold">
                                          <p:stCondLst>
                                            <p:cond delay="1999"/>
                                          </p:stCondLst>
                                        </p:cTn>
                                        <p:tgtEl>
                                          <p:spTgt spid="5">
                                            <p:txEl>
                                              <p:pRg st="4" end="4"/>
                                            </p:txEl>
                                          </p:spTgt>
                                        </p:tgtEl>
                                        <p:attrNameLst>
                                          <p:attrName>style.visibility</p:attrName>
                                        </p:attrNameLst>
                                      </p:cBhvr>
                                      <p:to>
                                        <p:strVal val="hidden"/>
                                      </p:to>
                                    </p:set>
                                  </p:childTnLst>
                                </p:cTn>
                              </p:par>
                              <p:par>
                                <p:cTn id="80" presetID="8" presetClass="exit" presetSubtype="16" fill="hold" nodeType="withEffect">
                                  <p:stCondLst>
                                    <p:cond delay="0"/>
                                  </p:stCondLst>
                                  <p:childTnLst>
                                    <p:animEffect transition="out" filter="diamond(in)">
                                      <p:cBhvr>
                                        <p:cTn id="81" dur="2000"/>
                                        <p:tgtEl>
                                          <p:spTgt spid="5">
                                            <p:txEl>
                                              <p:pRg st="5" end="5"/>
                                            </p:txEl>
                                          </p:spTgt>
                                        </p:tgtEl>
                                      </p:cBhvr>
                                    </p:animEffect>
                                    <p:set>
                                      <p:cBhvr>
                                        <p:cTn id="82" dur="1" fill="hold">
                                          <p:stCondLst>
                                            <p:cond delay="1999"/>
                                          </p:stCondLst>
                                        </p:cTn>
                                        <p:tgtEl>
                                          <p:spTgt spid="5">
                                            <p:txEl>
                                              <p:pRg st="5" end="5"/>
                                            </p:txEl>
                                          </p:spTgt>
                                        </p:tgtEl>
                                        <p:attrNameLst>
                                          <p:attrName>style.visibility</p:attrName>
                                        </p:attrNameLst>
                                      </p:cBhvr>
                                      <p:to>
                                        <p:strVal val="hidden"/>
                                      </p:to>
                                    </p:set>
                                  </p:childTnLst>
                                </p:cTn>
                              </p:par>
                              <p:par>
                                <p:cTn id="83" presetID="8" presetClass="exit" presetSubtype="16" fill="hold" nodeType="withEffect">
                                  <p:stCondLst>
                                    <p:cond delay="0"/>
                                  </p:stCondLst>
                                  <p:childTnLst>
                                    <p:animEffect transition="out" filter="diamond(in)">
                                      <p:cBhvr>
                                        <p:cTn id="84" dur="2000"/>
                                        <p:tgtEl>
                                          <p:spTgt spid="5">
                                            <p:txEl>
                                              <p:pRg st="6" end="6"/>
                                            </p:txEl>
                                          </p:spTgt>
                                        </p:tgtEl>
                                      </p:cBhvr>
                                    </p:animEffect>
                                    <p:set>
                                      <p:cBhvr>
                                        <p:cTn id="85" dur="1" fill="hold">
                                          <p:stCondLst>
                                            <p:cond delay="1999"/>
                                          </p:stCondLst>
                                        </p:cTn>
                                        <p:tgtEl>
                                          <p:spTgt spid="5">
                                            <p:txEl>
                                              <p:pRg st="6" end="6"/>
                                            </p:txEl>
                                          </p:spTgt>
                                        </p:tgtEl>
                                        <p:attrNameLst>
                                          <p:attrName>style.visibility</p:attrName>
                                        </p:attrNameLst>
                                      </p:cBhvr>
                                      <p:to>
                                        <p:strVal val="hidden"/>
                                      </p:to>
                                    </p:set>
                                  </p:childTnLst>
                                </p:cTn>
                              </p:par>
                              <p:par>
                                <p:cTn id="86" presetID="8" presetClass="exit" presetSubtype="16" fill="hold" nodeType="withEffect">
                                  <p:stCondLst>
                                    <p:cond delay="0"/>
                                  </p:stCondLst>
                                  <p:childTnLst>
                                    <p:animEffect transition="out" filter="diamond(in)">
                                      <p:cBhvr>
                                        <p:cTn id="87" dur="2000"/>
                                        <p:tgtEl>
                                          <p:spTgt spid="5">
                                            <p:txEl>
                                              <p:pRg st="7" end="7"/>
                                            </p:txEl>
                                          </p:spTgt>
                                        </p:tgtEl>
                                      </p:cBhvr>
                                    </p:animEffect>
                                    <p:set>
                                      <p:cBhvr>
                                        <p:cTn id="88" dur="1" fill="hold">
                                          <p:stCondLst>
                                            <p:cond delay="1999"/>
                                          </p:stCondLst>
                                        </p:cTn>
                                        <p:tgtEl>
                                          <p:spTgt spid="5">
                                            <p:txEl>
                                              <p:pRg st="7" end="7"/>
                                            </p:txEl>
                                          </p:spTgt>
                                        </p:tgtEl>
                                        <p:attrNameLst>
                                          <p:attrName>style.visibility</p:attrName>
                                        </p:attrNameLst>
                                      </p:cBhvr>
                                      <p:to>
                                        <p:strVal val="hidden"/>
                                      </p:to>
                                    </p:set>
                                  </p:childTnLst>
                                </p:cTn>
                              </p:par>
                              <p:par>
                                <p:cTn id="89" presetID="8" presetClass="exit" presetSubtype="16" fill="hold" nodeType="withEffect">
                                  <p:stCondLst>
                                    <p:cond delay="0"/>
                                  </p:stCondLst>
                                  <p:childTnLst>
                                    <p:animEffect transition="out" filter="diamond(in)">
                                      <p:cBhvr>
                                        <p:cTn id="90" dur="2000"/>
                                        <p:tgtEl>
                                          <p:spTgt spid="5">
                                            <p:txEl>
                                              <p:pRg st="8" end="8"/>
                                            </p:txEl>
                                          </p:spTgt>
                                        </p:tgtEl>
                                      </p:cBhvr>
                                    </p:animEffect>
                                    <p:set>
                                      <p:cBhvr>
                                        <p:cTn id="91" dur="1" fill="hold">
                                          <p:stCondLst>
                                            <p:cond delay="1999"/>
                                          </p:stCondLst>
                                        </p:cTn>
                                        <p:tgtEl>
                                          <p:spTgt spid="5">
                                            <p:txEl>
                                              <p:pRg st="8" end="8"/>
                                            </p:txEl>
                                          </p:spTgt>
                                        </p:tgtEl>
                                        <p:attrNameLst>
                                          <p:attrName>style.visibility</p:attrName>
                                        </p:attrNameLst>
                                      </p:cBhvr>
                                      <p:to>
                                        <p:strVal val="hidden"/>
                                      </p:to>
                                    </p:set>
                                  </p:childTnLst>
                                </p:cTn>
                              </p:par>
                              <p:par>
                                <p:cTn id="92" presetID="8" presetClass="exit" presetSubtype="16" fill="hold" nodeType="withEffect">
                                  <p:stCondLst>
                                    <p:cond delay="0"/>
                                  </p:stCondLst>
                                  <p:childTnLst>
                                    <p:animEffect transition="out" filter="diamond(in)">
                                      <p:cBhvr>
                                        <p:cTn id="93" dur="2000"/>
                                        <p:tgtEl>
                                          <p:spTgt spid="5">
                                            <p:txEl>
                                              <p:pRg st="9" end="9"/>
                                            </p:txEl>
                                          </p:spTgt>
                                        </p:tgtEl>
                                      </p:cBhvr>
                                    </p:animEffect>
                                    <p:set>
                                      <p:cBhvr>
                                        <p:cTn id="94" dur="1" fill="hold">
                                          <p:stCondLst>
                                            <p:cond delay="1999"/>
                                          </p:stCondLst>
                                        </p:cTn>
                                        <p:tgtEl>
                                          <p:spTgt spid="5">
                                            <p:txEl>
                                              <p:pRg st="9" end="9"/>
                                            </p:txEl>
                                          </p:spTgt>
                                        </p:tgtEl>
                                        <p:attrNameLst>
                                          <p:attrName>style.visibility</p:attrName>
                                        </p:attrNameLst>
                                      </p:cBhvr>
                                      <p:to>
                                        <p:strVal val="hidden"/>
                                      </p:to>
                                    </p:set>
                                  </p:childTnLst>
                                </p:cTn>
                              </p:par>
                              <p:par>
                                <p:cTn id="95" presetID="8" presetClass="exit" presetSubtype="16" fill="hold" nodeType="withEffect">
                                  <p:stCondLst>
                                    <p:cond delay="0"/>
                                  </p:stCondLst>
                                  <p:childTnLst>
                                    <p:animEffect transition="out" filter="diamond(in)">
                                      <p:cBhvr>
                                        <p:cTn id="96" dur="2000"/>
                                        <p:tgtEl>
                                          <p:spTgt spid="5">
                                            <p:txEl>
                                              <p:pRg st="10" end="10"/>
                                            </p:txEl>
                                          </p:spTgt>
                                        </p:tgtEl>
                                      </p:cBhvr>
                                    </p:animEffect>
                                    <p:set>
                                      <p:cBhvr>
                                        <p:cTn id="97" dur="1" fill="hold">
                                          <p:stCondLst>
                                            <p:cond delay="1999"/>
                                          </p:stCondLst>
                                        </p:cTn>
                                        <p:tgtEl>
                                          <p:spTgt spid="5">
                                            <p:txEl>
                                              <p:pRg st="10" end="10"/>
                                            </p:txEl>
                                          </p:spTgt>
                                        </p:tgtEl>
                                        <p:attrNameLst>
                                          <p:attrName>style.visibility</p:attrName>
                                        </p:attrNameLst>
                                      </p:cBhvr>
                                      <p:to>
                                        <p:strVal val="hidden"/>
                                      </p:to>
                                    </p:set>
                                  </p:childTnLst>
                                </p:cTn>
                              </p:par>
                              <p:par>
                                <p:cTn id="98" presetID="8" presetClass="exit" presetSubtype="16" fill="hold" nodeType="withEffect">
                                  <p:stCondLst>
                                    <p:cond delay="0"/>
                                  </p:stCondLst>
                                  <p:childTnLst>
                                    <p:animEffect transition="out" filter="diamond(in)">
                                      <p:cBhvr>
                                        <p:cTn id="99" dur="2000"/>
                                        <p:tgtEl>
                                          <p:spTgt spid="5">
                                            <p:txEl>
                                              <p:pRg st="11" end="11"/>
                                            </p:txEl>
                                          </p:spTgt>
                                        </p:tgtEl>
                                      </p:cBhvr>
                                    </p:animEffect>
                                    <p:set>
                                      <p:cBhvr>
                                        <p:cTn id="100" dur="1" fill="hold">
                                          <p:stCondLst>
                                            <p:cond delay="1999"/>
                                          </p:stCondLst>
                                        </p:cTn>
                                        <p:tgtEl>
                                          <p:spTgt spid="5">
                                            <p:txEl>
                                              <p:pRg st="11" end="11"/>
                                            </p:txEl>
                                          </p:spTgt>
                                        </p:tgtEl>
                                        <p:attrNameLst>
                                          <p:attrName>style.visibility</p:attrName>
                                        </p:attrNameLst>
                                      </p:cBhvr>
                                      <p:to>
                                        <p:strVal val="hidden"/>
                                      </p:to>
                                    </p:set>
                                  </p:childTnLst>
                                </p:cTn>
                              </p:par>
                              <p:par>
                                <p:cTn id="101" presetID="8" presetClass="exit" presetSubtype="16" fill="hold" nodeType="withEffect">
                                  <p:stCondLst>
                                    <p:cond delay="0"/>
                                  </p:stCondLst>
                                  <p:childTnLst>
                                    <p:animEffect transition="out" filter="diamond(in)">
                                      <p:cBhvr>
                                        <p:cTn id="102" dur="2000"/>
                                        <p:tgtEl>
                                          <p:spTgt spid="5">
                                            <p:txEl>
                                              <p:pRg st="12" end="12"/>
                                            </p:txEl>
                                          </p:spTgt>
                                        </p:tgtEl>
                                      </p:cBhvr>
                                    </p:animEffect>
                                    <p:set>
                                      <p:cBhvr>
                                        <p:cTn id="103" dur="1" fill="hold">
                                          <p:stCondLst>
                                            <p:cond delay="1999"/>
                                          </p:stCondLst>
                                        </p:cTn>
                                        <p:tgtEl>
                                          <p:spTgt spid="5">
                                            <p:txEl>
                                              <p:pRg st="12" end="12"/>
                                            </p:txEl>
                                          </p:spTgt>
                                        </p:tgtEl>
                                        <p:attrNameLst>
                                          <p:attrName>style.visibility</p:attrName>
                                        </p:attrNameLst>
                                      </p:cBhvr>
                                      <p:to>
                                        <p:strVal val="hidden"/>
                                      </p:to>
                                    </p:set>
                                  </p:childTnLst>
                                </p:cTn>
                              </p:par>
                              <p:par>
                                <p:cTn id="104" presetID="8" presetClass="exit" presetSubtype="16" fill="hold" nodeType="withEffect">
                                  <p:stCondLst>
                                    <p:cond delay="0"/>
                                  </p:stCondLst>
                                  <p:childTnLst>
                                    <p:animEffect transition="out" filter="diamond(in)">
                                      <p:cBhvr>
                                        <p:cTn id="105" dur="2000"/>
                                        <p:tgtEl>
                                          <p:spTgt spid="5">
                                            <p:txEl>
                                              <p:pRg st="13" end="13"/>
                                            </p:txEl>
                                          </p:spTgt>
                                        </p:tgtEl>
                                      </p:cBhvr>
                                    </p:animEffect>
                                    <p:set>
                                      <p:cBhvr>
                                        <p:cTn id="106" dur="1" fill="hold">
                                          <p:stCondLst>
                                            <p:cond delay="1999"/>
                                          </p:stCondLst>
                                        </p:cTn>
                                        <p:tgtEl>
                                          <p:spTgt spid="5">
                                            <p:txEl>
                                              <p:pRg st="13" end="1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7158" y="428604"/>
            <a:ext cx="8215370" cy="6001643"/>
          </a:xfrm>
          <a:prstGeom prst="rect">
            <a:avLst/>
          </a:prstGeom>
        </p:spPr>
        <p:txBody>
          <a:bodyPr wrap="square">
            <a:spAutoFit/>
          </a:bodyPr>
          <a:lstStyle/>
          <a:p>
            <a:pPr algn="ctr"/>
            <a:r>
              <a:rPr lang="fr-FR" sz="2400" dirty="0" smtClean="0">
                <a:latin typeface="Copperplate Gothic Bold" pitchFamily="34" charset="0"/>
              </a:rPr>
              <a:t>Blois aujourd’hui</a:t>
            </a:r>
          </a:p>
          <a:p>
            <a:pPr algn="just"/>
            <a:r>
              <a:rPr lang="fr-FR" dirty="0" smtClean="0">
                <a:latin typeface="Book Antiqua" pitchFamily="18" charset="0"/>
              </a:rPr>
              <a:t>Les travaux du XXe siècle au château</a:t>
            </a:r>
          </a:p>
          <a:p>
            <a:pPr algn="just"/>
            <a:r>
              <a:rPr lang="fr-FR" dirty="0" smtClean="0">
                <a:latin typeface="Book Antiqua" pitchFamily="18" charset="0"/>
              </a:rPr>
              <a:t>	L’escalier de l’aile Gaston d’Orléans est réalisé en 1932, sur le modèle de celui de Maisons-</a:t>
            </a:r>
          </a:p>
          <a:p>
            <a:pPr algn="just"/>
            <a:r>
              <a:rPr lang="fr-FR" dirty="0" smtClean="0">
                <a:latin typeface="Book Antiqua" pitchFamily="18" charset="0"/>
              </a:rPr>
              <a:t>Laffitte, construit par Mansart.</a:t>
            </a:r>
          </a:p>
          <a:p>
            <a:pPr algn="just"/>
            <a:r>
              <a:rPr lang="fr-FR" dirty="0" smtClean="0">
                <a:latin typeface="Book Antiqua" pitchFamily="18" charset="0"/>
              </a:rPr>
              <a:t>Le château est touché par les bombardements de 1940 et surtout d’août 1944 au cours desquels la chapelle perd ses vitraux du XIXe siècle, remplacés en 1957 par des créations de Max </a:t>
            </a:r>
            <a:r>
              <a:rPr lang="fr-FR" dirty="0" err="1" smtClean="0">
                <a:latin typeface="Book Antiqua" pitchFamily="18" charset="0"/>
              </a:rPr>
              <a:t>Ingrand</a:t>
            </a:r>
            <a:r>
              <a:rPr lang="fr-FR" dirty="0" smtClean="0">
                <a:latin typeface="Book Antiqua" pitchFamily="18" charset="0"/>
              </a:rPr>
              <a:t>.</a:t>
            </a:r>
          </a:p>
          <a:p>
            <a:pPr algn="just"/>
            <a:r>
              <a:rPr lang="fr-FR" dirty="0" smtClean="0">
                <a:latin typeface="Book Antiqua" pitchFamily="18" charset="0"/>
              </a:rPr>
              <a:t>	Sous l’impulsion de Jack Lang, alors maire de Blois et ministre de la culture, un exceptionnel</a:t>
            </a:r>
          </a:p>
          <a:p>
            <a:pPr algn="just"/>
            <a:r>
              <a:rPr lang="fr-FR" dirty="0" smtClean="0">
                <a:latin typeface="Book Antiqua" pitchFamily="18" charset="0"/>
              </a:rPr>
              <a:t>programme de rénovation voit l’ensemble des façades nettoyées, les décors polychromes des</a:t>
            </a:r>
          </a:p>
          <a:p>
            <a:pPr algn="just"/>
            <a:r>
              <a:rPr lang="fr-FR" dirty="0" smtClean="0">
                <a:latin typeface="Book Antiqua" pitchFamily="18" charset="0"/>
              </a:rPr>
              <a:t>loges restaurés, la cour du château pavée, les sols des appartements royaux remplacés.</a:t>
            </a:r>
          </a:p>
          <a:p>
            <a:pPr algn="just"/>
            <a:r>
              <a:rPr lang="fr-FR" dirty="0" smtClean="0">
                <a:latin typeface="Book Antiqua" pitchFamily="18" charset="0"/>
              </a:rPr>
              <a:t>	Des fouilles archéologiques conduites pendant les travaux ont permis de mieux connaître</a:t>
            </a:r>
          </a:p>
          <a:p>
            <a:pPr algn="just"/>
            <a:r>
              <a:rPr lang="fr-FR" dirty="0" smtClean="0">
                <a:latin typeface="Book Antiqua" pitchFamily="18" charset="0"/>
              </a:rPr>
              <a:t>l’histoire de la ville et du château.</a:t>
            </a:r>
          </a:p>
          <a:p>
            <a:pPr algn="just"/>
            <a:r>
              <a:rPr lang="fr-FR" dirty="0" smtClean="0">
                <a:latin typeface="Book Antiqua" pitchFamily="18" charset="0"/>
              </a:rPr>
              <a:t>Les décors peints des salles de l’aile François Ier sont aujourd’hui en cours de </a:t>
            </a:r>
            <a:r>
              <a:rPr lang="fr-FR" dirty="0" smtClean="0"/>
              <a:t>restauration.</a:t>
            </a:r>
          </a:p>
          <a:p>
            <a:pPr algn="just"/>
            <a:r>
              <a:rPr lang="fr-FR" dirty="0" smtClean="0">
                <a:latin typeface="Book Antiqua" pitchFamily="18" charset="0"/>
              </a:rPr>
              <a:t>Gilles clément – jardinier paysagiste enseignent a l’école national supérieur de paysage a </a:t>
            </a:r>
            <a:r>
              <a:rPr lang="fr-FR" dirty="0" err="1" smtClean="0">
                <a:latin typeface="Book Antiqua" pitchFamily="18" charset="0"/>
              </a:rPr>
              <a:t>Versaille</a:t>
            </a:r>
            <a:r>
              <a:rPr lang="fr-FR" dirty="0" smtClean="0">
                <a:latin typeface="Book Antiqua" pitchFamily="18" charset="0"/>
              </a:rPr>
              <a:t> qui a réaménager le jardin </a:t>
            </a:r>
            <a:endParaRPr lang="fr-FR" dirty="0">
              <a:latin typeface="Book Antiqua" pitchFamily="18" charset="0"/>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plus(in)">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 calcmode="lin" valueType="num">
                                      <p:cBhvr additive="base">
                                        <p:cTn id="12" dur="50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3" dur="5000" fill="hold"/>
                                        <p:tgtEl>
                                          <p:spTgt spid="4">
                                            <p:txEl>
                                              <p:pRg st="1" end="1"/>
                                            </p:txEl>
                                          </p:spTgt>
                                        </p:tgtEl>
                                        <p:attrNameLst>
                                          <p:attrName>ppt_y</p:attrName>
                                        </p:attrNameLst>
                                      </p:cBhvr>
                                      <p:tavLst>
                                        <p:tav tm="0">
                                          <p:val>
                                            <p:strVal val="1+#ppt_h/2"/>
                                          </p:val>
                                        </p:tav>
                                        <p:tav tm="100000">
                                          <p:val>
                                            <p:strVal val="#ppt_y"/>
                                          </p:val>
                                        </p:tav>
                                      </p:tavLst>
                                    </p:anim>
                                  </p:childTnLst>
                                </p:cTn>
                              </p:par>
                              <p:par>
                                <p:cTn id="14" presetID="7" presetClass="entr" presetSubtype="4" fill="hold"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 calcmode="lin" valueType="num">
                                      <p:cBhvr additive="base">
                                        <p:cTn id="16" dur="50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7" dur="5000" fill="hold"/>
                                        <p:tgtEl>
                                          <p:spTgt spid="4">
                                            <p:txEl>
                                              <p:pRg st="2" end="2"/>
                                            </p:txEl>
                                          </p:spTgt>
                                        </p:tgtEl>
                                        <p:attrNameLst>
                                          <p:attrName>ppt_y</p:attrName>
                                        </p:attrNameLst>
                                      </p:cBhvr>
                                      <p:tavLst>
                                        <p:tav tm="0">
                                          <p:val>
                                            <p:strVal val="1+#ppt_h/2"/>
                                          </p:val>
                                        </p:tav>
                                        <p:tav tm="100000">
                                          <p:val>
                                            <p:strVal val="#ppt_y"/>
                                          </p:val>
                                        </p:tav>
                                      </p:tavLst>
                                    </p:anim>
                                  </p:childTnLst>
                                </p:cTn>
                              </p:par>
                              <p:par>
                                <p:cTn id="18" presetID="7" presetClass="entr" presetSubtype="4" fill="hold" nodeType="with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 calcmode="lin" valueType="num">
                                      <p:cBhvr additive="base">
                                        <p:cTn id="20" dur="50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1" dur="5000" fill="hold"/>
                                        <p:tgtEl>
                                          <p:spTgt spid="4">
                                            <p:txEl>
                                              <p:pRg st="3" end="3"/>
                                            </p:txEl>
                                          </p:spTgt>
                                        </p:tgtEl>
                                        <p:attrNameLst>
                                          <p:attrName>ppt_y</p:attrName>
                                        </p:attrNameLst>
                                      </p:cBhvr>
                                      <p:tavLst>
                                        <p:tav tm="0">
                                          <p:val>
                                            <p:strVal val="1+#ppt_h/2"/>
                                          </p:val>
                                        </p:tav>
                                        <p:tav tm="100000">
                                          <p:val>
                                            <p:strVal val="#ppt_y"/>
                                          </p:val>
                                        </p:tav>
                                      </p:tavLst>
                                    </p:anim>
                                  </p:childTnLst>
                                </p:cTn>
                              </p:par>
                              <p:par>
                                <p:cTn id="22" presetID="7" presetClass="entr" presetSubtype="4" fill="hold" nodeType="with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 calcmode="lin" valueType="num">
                                      <p:cBhvr additive="base">
                                        <p:cTn id="24" dur="50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5" dur="5000" fill="hold"/>
                                        <p:tgtEl>
                                          <p:spTgt spid="4">
                                            <p:txEl>
                                              <p:pRg st="4" end="4"/>
                                            </p:txEl>
                                          </p:spTgt>
                                        </p:tgtEl>
                                        <p:attrNameLst>
                                          <p:attrName>ppt_y</p:attrName>
                                        </p:attrNameLst>
                                      </p:cBhvr>
                                      <p:tavLst>
                                        <p:tav tm="0">
                                          <p:val>
                                            <p:strVal val="1+#ppt_h/2"/>
                                          </p:val>
                                        </p:tav>
                                        <p:tav tm="100000">
                                          <p:val>
                                            <p:strVal val="#ppt_y"/>
                                          </p:val>
                                        </p:tav>
                                      </p:tavLst>
                                    </p:anim>
                                  </p:childTnLst>
                                </p:cTn>
                              </p:par>
                              <p:par>
                                <p:cTn id="26" presetID="7" presetClass="entr" presetSubtype="4" fill="hold" nodeType="with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 calcmode="lin" valueType="num">
                                      <p:cBhvr additive="base">
                                        <p:cTn id="28" dur="50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9" dur="5000" fill="hold"/>
                                        <p:tgtEl>
                                          <p:spTgt spid="4">
                                            <p:txEl>
                                              <p:pRg st="5" end="5"/>
                                            </p:txEl>
                                          </p:spTgt>
                                        </p:tgtEl>
                                        <p:attrNameLst>
                                          <p:attrName>ppt_y</p:attrName>
                                        </p:attrNameLst>
                                      </p:cBhvr>
                                      <p:tavLst>
                                        <p:tav tm="0">
                                          <p:val>
                                            <p:strVal val="1+#ppt_h/2"/>
                                          </p:val>
                                        </p:tav>
                                        <p:tav tm="100000">
                                          <p:val>
                                            <p:strVal val="#ppt_y"/>
                                          </p:val>
                                        </p:tav>
                                      </p:tavLst>
                                    </p:anim>
                                  </p:childTnLst>
                                </p:cTn>
                              </p:par>
                              <p:par>
                                <p:cTn id="30" presetID="7" presetClass="entr" presetSubtype="4" fill="hold" nodeType="with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 calcmode="lin" valueType="num">
                                      <p:cBhvr additive="base">
                                        <p:cTn id="32" dur="50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3" dur="5000" fill="hold"/>
                                        <p:tgtEl>
                                          <p:spTgt spid="4">
                                            <p:txEl>
                                              <p:pRg st="6" end="6"/>
                                            </p:txEl>
                                          </p:spTgt>
                                        </p:tgtEl>
                                        <p:attrNameLst>
                                          <p:attrName>ppt_y</p:attrName>
                                        </p:attrNameLst>
                                      </p:cBhvr>
                                      <p:tavLst>
                                        <p:tav tm="0">
                                          <p:val>
                                            <p:strVal val="1+#ppt_h/2"/>
                                          </p:val>
                                        </p:tav>
                                        <p:tav tm="100000">
                                          <p:val>
                                            <p:strVal val="#ppt_y"/>
                                          </p:val>
                                        </p:tav>
                                      </p:tavLst>
                                    </p:anim>
                                  </p:childTnLst>
                                </p:cTn>
                              </p:par>
                              <p:par>
                                <p:cTn id="34" presetID="7" presetClass="entr" presetSubtype="4" fill="hold" nodeType="withEffect">
                                  <p:stCondLst>
                                    <p:cond delay="0"/>
                                  </p:stCondLst>
                                  <p:childTnLst>
                                    <p:set>
                                      <p:cBhvr>
                                        <p:cTn id="35" dur="1" fill="hold">
                                          <p:stCondLst>
                                            <p:cond delay="0"/>
                                          </p:stCondLst>
                                        </p:cTn>
                                        <p:tgtEl>
                                          <p:spTgt spid="4">
                                            <p:txEl>
                                              <p:pRg st="7" end="7"/>
                                            </p:txEl>
                                          </p:spTgt>
                                        </p:tgtEl>
                                        <p:attrNameLst>
                                          <p:attrName>style.visibility</p:attrName>
                                        </p:attrNameLst>
                                      </p:cBhvr>
                                      <p:to>
                                        <p:strVal val="visible"/>
                                      </p:to>
                                    </p:set>
                                    <p:anim calcmode="lin" valueType="num">
                                      <p:cBhvr additive="base">
                                        <p:cTn id="36" dur="50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7" dur="5000" fill="hold"/>
                                        <p:tgtEl>
                                          <p:spTgt spid="4">
                                            <p:txEl>
                                              <p:pRg st="7" end="7"/>
                                            </p:txEl>
                                          </p:spTgt>
                                        </p:tgtEl>
                                        <p:attrNameLst>
                                          <p:attrName>ppt_y</p:attrName>
                                        </p:attrNameLst>
                                      </p:cBhvr>
                                      <p:tavLst>
                                        <p:tav tm="0">
                                          <p:val>
                                            <p:strVal val="1+#ppt_h/2"/>
                                          </p:val>
                                        </p:tav>
                                        <p:tav tm="100000">
                                          <p:val>
                                            <p:strVal val="#ppt_y"/>
                                          </p:val>
                                        </p:tav>
                                      </p:tavLst>
                                    </p:anim>
                                  </p:childTnLst>
                                </p:cTn>
                              </p:par>
                              <p:par>
                                <p:cTn id="38" presetID="7" presetClass="entr" presetSubtype="4" fill="hold" nodeType="withEffect">
                                  <p:stCondLst>
                                    <p:cond delay="0"/>
                                  </p:stCondLst>
                                  <p:childTnLst>
                                    <p:set>
                                      <p:cBhvr>
                                        <p:cTn id="39" dur="1" fill="hold">
                                          <p:stCondLst>
                                            <p:cond delay="0"/>
                                          </p:stCondLst>
                                        </p:cTn>
                                        <p:tgtEl>
                                          <p:spTgt spid="4">
                                            <p:txEl>
                                              <p:pRg st="8" end="8"/>
                                            </p:txEl>
                                          </p:spTgt>
                                        </p:tgtEl>
                                        <p:attrNameLst>
                                          <p:attrName>style.visibility</p:attrName>
                                        </p:attrNameLst>
                                      </p:cBhvr>
                                      <p:to>
                                        <p:strVal val="visible"/>
                                      </p:to>
                                    </p:set>
                                    <p:anim calcmode="lin" valueType="num">
                                      <p:cBhvr additive="base">
                                        <p:cTn id="40" dur="50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41" dur="5000" fill="hold"/>
                                        <p:tgtEl>
                                          <p:spTgt spid="4">
                                            <p:txEl>
                                              <p:pRg st="8" end="8"/>
                                            </p:txEl>
                                          </p:spTgt>
                                        </p:tgtEl>
                                        <p:attrNameLst>
                                          <p:attrName>ppt_y</p:attrName>
                                        </p:attrNameLst>
                                      </p:cBhvr>
                                      <p:tavLst>
                                        <p:tav tm="0">
                                          <p:val>
                                            <p:strVal val="1+#ppt_h/2"/>
                                          </p:val>
                                        </p:tav>
                                        <p:tav tm="100000">
                                          <p:val>
                                            <p:strVal val="#ppt_y"/>
                                          </p:val>
                                        </p:tav>
                                      </p:tavLst>
                                    </p:anim>
                                  </p:childTnLst>
                                </p:cTn>
                              </p:par>
                              <p:par>
                                <p:cTn id="42" presetID="7" presetClass="entr" presetSubtype="4" fill="hold" nodeType="withEffect">
                                  <p:stCondLst>
                                    <p:cond delay="0"/>
                                  </p:stCondLst>
                                  <p:childTnLst>
                                    <p:set>
                                      <p:cBhvr>
                                        <p:cTn id="43" dur="1" fill="hold">
                                          <p:stCondLst>
                                            <p:cond delay="0"/>
                                          </p:stCondLst>
                                        </p:cTn>
                                        <p:tgtEl>
                                          <p:spTgt spid="4">
                                            <p:txEl>
                                              <p:pRg st="9" end="9"/>
                                            </p:txEl>
                                          </p:spTgt>
                                        </p:tgtEl>
                                        <p:attrNameLst>
                                          <p:attrName>style.visibility</p:attrName>
                                        </p:attrNameLst>
                                      </p:cBhvr>
                                      <p:to>
                                        <p:strVal val="visible"/>
                                      </p:to>
                                    </p:set>
                                    <p:anim calcmode="lin" valueType="num">
                                      <p:cBhvr additive="base">
                                        <p:cTn id="44" dur="50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45" dur="5000" fill="hold"/>
                                        <p:tgtEl>
                                          <p:spTgt spid="4">
                                            <p:txEl>
                                              <p:pRg st="9" end="9"/>
                                            </p:txEl>
                                          </p:spTgt>
                                        </p:tgtEl>
                                        <p:attrNameLst>
                                          <p:attrName>ppt_y</p:attrName>
                                        </p:attrNameLst>
                                      </p:cBhvr>
                                      <p:tavLst>
                                        <p:tav tm="0">
                                          <p:val>
                                            <p:strVal val="1+#ppt_h/2"/>
                                          </p:val>
                                        </p:tav>
                                        <p:tav tm="100000">
                                          <p:val>
                                            <p:strVal val="#ppt_y"/>
                                          </p:val>
                                        </p:tav>
                                      </p:tavLst>
                                    </p:anim>
                                  </p:childTnLst>
                                </p:cTn>
                              </p:par>
                              <p:par>
                                <p:cTn id="46" presetID="7" presetClass="entr" presetSubtype="4" fill="hold" nodeType="withEffect">
                                  <p:stCondLst>
                                    <p:cond delay="0"/>
                                  </p:stCondLst>
                                  <p:childTnLst>
                                    <p:set>
                                      <p:cBhvr>
                                        <p:cTn id="47" dur="1" fill="hold">
                                          <p:stCondLst>
                                            <p:cond delay="0"/>
                                          </p:stCondLst>
                                        </p:cTn>
                                        <p:tgtEl>
                                          <p:spTgt spid="4">
                                            <p:txEl>
                                              <p:pRg st="10" end="10"/>
                                            </p:txEl>
                                          </p:spTgt>
                                        </p:tgtEl>
                                        <p:attrNameLst>
                                          <p:attrName>style.visibility</p:attrName>
                                        </p:attrNameLst>
                                      </p:cBhvr>
                                      <p:to>
                                        <p:strVal val="visible"/>
                                      </p:to>
                                    </p:set>
                                    <p:anim calcmode="lin" valueType="num">
                                      <p:cBhvr additive="base">
                                        <p:cTn id="48" dur="50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49" dur="5000" fill="hold"/>
                                        <p:tgtEl>
                                          <p:spTgt spid="4">
                                            <p:txEl>
                                              <p:pRg st="10" end="10"/>
                                            </p:txEl>
                                          </p:spTgt>
                                        </p:tgtEl>
                                        <p:attrNameLst>
                                          <p:attrName>ppt_y</p:attrName>
                                        </p:attrNameLst>
                                      </p:cBhvr>
                                      <p:tavLst>
                                        <p:tav tm="0">
                                          <p:val>
                                            <p:strVal val="1+#ppt_h/2"/>
                                          </p:val>
                                        </p:tav>
                                        <p:tav tm="100000">
                                          <p:val>
                                            <p:strVal val="#ppt_y"/>
                                          </p:val>
                                        </p:tav>
                                      </p:tavLst>
                                    </p:anim>
                                  </p:childTnLst>
                                </p:cTn>
                              </p:par>
                              <p:par>
                                <p:cTn id="50" presetID="7" presetClass="entr" presetSubtype="4" fill="hold" nodeType="withEffect">
                                  <p:stCondLst>
                                    <p:cond delay="0"/>
                                  </p:stCondLst>
                                  <p:childTnLst>
                                    <p:set>
                                      <p:cBhvr>
                                        <p:cTn id="51" dur="1" fill="hold">
                                          <p:stCondLst>
                                            <p:cond delay="0"/>
                                          </p:stCondLst>
                                        </p:cTn>
                                        <p:tgtEl>
                                          <p:spTgt spid="4">
                                            <p:txEl>
                                              <p:pRg st="11" end="11"/>
                                            </p:txEl>
                                          </p:spTgt>
                                        </p:tgtEl>
                                        <p:attrNameLst>
                                          <p:attrName>style.visibility</p:attrName>
                                        </p:attrNameLst>
                                      </p:cBhvr>
                                      <p:to>
                                        <p:strVal val="visible"/>
                                      </p:to>
                                    </p:set>
                                    <p:anim calcmode="lin" valueType="num">
                                      <p:cBhvr additive="base">
                                        <p:cTn id="52" dur="50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53" dur="50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8" presetClass="exit" presetSubtype="16" fill="hold" nodeType="clickEffect">
                                  <p:stCondLst>
                                    <p:cond delay="0"/>
                                  </p:stCondLst>
                                  <p:childTnLst>
                                    <p:animEffect transition="out" filter="diamond(in)">
                                      <p:cBhvr>
                                        <p:cTn id="57" dur="2000"/>
                                        <p:tgtEl>
                                          <p:spTgt spid="4">
                                            <p:txEl>
                                              <p:pRg st="0" end="0"/>
                                            </p:txEl>
                                          </p:spTgt>
                                        </p:tgtEl>
                                      </p:cBhvr>
                                    </p:animEffect>
                                    <p:set>
                                      <p:cBhvr>
                                        <p:cTn id="58" dur="1" fill="hold">
                                          <p:stCondLst>
                                            <p:cond delay="1999"/>
                                          </p:stCondLst>
                                        </p:cTn>
                                        <p:tgtEl>
                                          <p:spTgt spid="4">
                                            <p:txEl>
                                              <p:pRg st="0" end="0"/>
                                            </p:txEl>
                                          </p:spTgt>
                                        </p:tgtEl>
                                        <p:attrNameLst>
                                          <p:attrName>style.visibility</p:attrName>
                                        </p:attrNameLst>
                                      </p:cBhvr>
                                      <p:to>
                                        <p:strVal val="hidden"/>
                                      </p:to>
                                    </p:set>
                                  </p:childTnLst>
                                </p:cTn>
                              </p:par>
                              <p:par>
                                <p:cTn id="59" presetID="8" presetClass="exit" presetSubtype="16" fill="hold" nodeType="withEffect">
                                  <p:stCondLst>
                                    <p:cond delay="0"/>
                                  </p:stCondLst>
                                  <p:childTnLst>
                                    <p:animEffect transition="out" filter="diamond(in)">
                                      <p:cBhvr>
                                        <p:cTn id="60" dur="2000"/>
                                        <p:tgtEl>
                                          <p:spTgt spid="4">
                                            <p:txEl>
                                              <p:pRg st="1" end="1"/>
                                            </p:txEl>
                                          </p:spTgt>
                                        </p:tgtEl>
                                      </p:cBhvr>
                                    </p:animEffect>
                                    <p:set>
                                      <p:cBhvr>
                                        <p:cTn id="61" dur="1" fill="hold">
                                          <p:stCondLst>
                                            <p:cond delay="1999"/>
                                          </p:stCondLst>
                                        </p:cTn>
                                        <p:tgtEl>
                                          <p:spTgt spid="4">
                                            <p:txEl>
                                              <p:pRg st="1" end="1"/>
                                            </p:txEl>
                                          </p:spTgt>
                                        </p:tgtEl>
                                        <p:attrNameLst>
                                          <p:attrName>style.visibility</p:attrName>
                                        </p:attrNameLst>
                                      </p:cBhvr>
                                      <p:to>
                                        <p:strVal val="hidden"/>
                                      </p:to>
                                    </p:set>
                                  </p:childTnLst>
                                </p:cTn>
                              </p:par>
                              <p:par>
                                <p:cTn id="62" presetID="8" presetClass="exit" presetSubtype="16" fill="hold" nodeType="withEffect">
                                  <p:stCondLst>
                                    <p:cond delay="0"/>
                                  </p:stCondLst>
                                  <p:childTnLst>
                                    <p:animEffect transition="out" filter="diamond(in)">
                                      <p:cBhvr>
                                        <p:cTn id="63" dur="2000"/>
                                        <p:tgtEl>
                                          <p:spTgt spid="4">
                                            <p:txEl>
                                              <p:pRg st="2" end="2"/>
                                            </p:txEl>
                                          </p:spTgt>
                                        </p:tgtEl>
                                      </p:cBhvr>
                                    </p:animEffect>
                                    <p:set>
                                      <p:cBhvr>
                                        <p:cTn id="64" dur="1" fill="hold">
                                          <p:stCondLst>
                                            <p:cond delay="1999"/>
                                          </p:stCondLst>
                                        </p:cTn>
                                        <p:tgtEl>
                                          <p:spTgt spid="4">
                                            <p:txEl>
                                              <p:pRg st="2" end="2"/>
                                            </p:txEl>
                                          </p:spTgt>
                                        </p:tgtEl>
                                        <p:attrNameLst>
                                          <p:attrName>style.visibility</p:attrName>
                                        </p:attrNameLst>
                                      </p:cBhvr>
                                      <p:to>
                                        <p:strVal val="hidden"/>
                                      </p:to>
                                    </p:set>
                                  </p:childTnLst>
                                </p:cTn>
                              </p:par>
                              <p:par>
                                <p:cTn id="65" presetID="8" presetClass="exit" presetSubtype="16" fill="hold" nodeType="withEffect">
                                  <p:stCondLst>
                                    <p:cond delay="0"/>
                                  </p:stCondLst>
                                  <p:childTnLst>
                                    <p:animEffect transition="out" filter="diamond(in)">
                                      <p:cBhvr>
                                        <p:cTn id="66" dur="2000"/>
                                        <p:tgtEl>
                                          <p:spTgt spid="4">
                                            <p:txEl>
                                              <p:pRg st="3" end="3"/>
                                            </p:txEl>
                                          </p:spTgt>
                                        </p:tgtEl>
                                      </p:cBhvr>
                                    </p:animEffect>
                                    <p:set>
                                      <p:cBhvr>
                                        <p:cTn id="67" dur="1" fill="hold">
                                          <p:stCondLst>
                                            <p:cond delay="1999"/>
                                          </p:stCondLst>
                                        </p:cTn>
                                        <p:tgtEl>
                                          <p:spTgt spid="4">
                                            <p:txEl>
                                              <p:pRg st="3" end="3"/>
                                            </p:txEl>
                                          </p:spTgt>
                                        </p:tgtEl>
                                        <p:attrNameLst>
                                          <p:attrName>style.visibility</p:attrName>
                                        </p:attrNameLst>
                                      </p:cBhvr>
                                      <p:to>
                                        <p:strVal val="hidden"/>
                                      </p:to>
                                    </p:set>
                                  </p:childTnLst>
                                </p:cTn>
                              </p:par>
                              <p:par>
                                <p:cTn id="68" presetID="8" presetClass="exit" presetSubtype="16" fill="hold" nodeType="withEffect">
                                  <p:stCondLst>
                                    <p:cond delay="0"/>
                                  </p:stCondLst>
                                  <p:childTnLst>
                                    <p:animEffect transition="out" filter="diamond(in)">
                                      <p:cBhvr>
                                        <p:cTn id="69" dur="2000"/>
                                        <p:tgtEl>
                                          <p:spTgt spid="4">
                                            <p:txEl>
                                              <p:pRg st="4" end="4"/>
                                            </p:txEl>
                                          </p:spTgt>
                                        </p:tgtEl>
                                      </p:cBhvr>
                                    </p:animEffect>
                                    <p:set>
                                      <p:cBhvr>
                                        <p:cTn id="70" dur="1" fill="hold">
                                          <p:stCondLst>
                                            <p:cond delay="1999"/>
                                          </p:stCondLst>
                                        </p:cTn>
                                        <p:tgtEl>
                                          <p:spTgt spid="4">
                                            <p:txEl>
                                              <p:pRg st="4" end="4"/>
                                            </p:txEl>
                                          </p:spTgt>
                                        </p:tgtEl>
                                        <p:attrNameLst>
                                          <p:attrName>style.visibility</p:attrName>
                                        </p:attrNameLst>
                                      </p:cBhvr>
                                      <p:to>
                                        <p:strVal val="hidden"/>
                                      </p:to>
                                    </p:set>
                                  </p:childTnLst>
                                </p:cTn>
                              </p:par>
                              <p:par>
                                <p:cTn id="71" presetID="8" presetClass="exit" presetSubtype="16" fill="hold" nodeType="withEffect">
                                  <p:stCondLst>
                                    <p:cond delay="0"/>
                                  </p:stCondLst>
                                  <p:childTnLst>
                                    <p:animEffect transition="out" filter="diamond(in)">
                                      <p:cBhvr>
                                        <p:cTn id="72" dur="2000"/>
                                        <p:tgtEl>
                                          <p:spTgt spid="4">
                                            <p:txEl>
                                              <p:pRg st="5" end="5"/>
                                            </p:txEl>
                                          </p:spTgt>
                                        </p:tgtEl>
                                      </p:cBhvr>
                                    </p:animEffect>
                                    <p:set>
                                      <p:cBhvr>
                                        <p:cTn id="73" dur="1" fill="hold">
                                          <p:stCondLst>
                                            <p:cond delay="1999"/>
                                          </p:stCondLst>
                                        </p:cTn>
                                        <p:tgtEl>
                                          <p:spTgt spid="4">
                                            <p:txEl>
                                              <p:pRg st="5" end="5"/>
                                            </p:txEl>
                                          </p:spTgt>
                                        </p:tgtEl>
                                        <p:attrNameLst>
                                          <p:attrName>style.visibility</p:attrName>
                                        </p:attrNameLst>
                                      </p:cBhvr>
                                      <p:to>
                                        <p:strVal val="hidden"/>
                                      </p:to>
                                    </p:set>
                                  </p:childTnLst>
                                </p:cTn>
                              </p:par>
                              <p:par>
                                <p:cTn id="74" presetID="8" presetClass="exit" presetSubtype="16" fill="hold" nodeType="withEffect">
                                  <p:stCondLst>
                                    <p:cond delay="0"/>
                                  </p:stCondLst>
                                  <p:childTnLst>
                                    <p:animEffect transition="out" filter="diamond(in)">
                                      <p:cBhvr>
                                        <p:cTn id="75" dur="2000"/>
                                        <p:tgtEl>
                                          <p:spTgt spid="4">
                                            <p:txEl>
                                              <p:pRg st="6" end="6"/>
                                            </p:txEl>
                                          </p:spTgt>
                                        </p:tgtEl>
                                      </p:cBhvr>
                                    </p:animEffect>
                                    <p:set>
                                      <p:cBhvr>
                                        <p:cTn id="76" dur="1" fill="hold">
                                          <p:stCondLst>
                                            <p:cond delay="1999"/>
                                          </p:stCondLst>
                                        </p:cTn>
                                        <p:tgtEl>
                                          <p:spTgt spid="4">
                                            <p:txEl>
                                              <p:pRg st="6" end="6"/>
                                            </p:txEl>
                                          </p:spTgt>
                                        </p:tgtEl>
                                        <p:attrNameLst>
                                          <p:attrName>style.visibility</p:attrName>
                                        </p:attrNameLst>
                                      </p:cBhvr>
                                      <p:to>
                                        <p:strVal val="hidden"/>
                                      </p:to>
                                    </p:set>
                                  </p:childTnLst>
                                </p:cTn>
                              </p:par>
                              <p:par>
                                <p:cTn id="77" presetID="8" presetClass="exit" presetSubtype="16" fill="hold" nodeType="withEffect">
                                  <p:stCondLst>
                                    <p:cond delay="0"/>
                                  </p:stCondLst>
                                  <p:childTnLst>
                                    <p:animEffect transition="out" filter="diamond(in)">
                                      <p:cBhvr>
                                        <p:cTn id="78" dur="2000"/>
                                        <p:tgtEl>
                                          <p:spTgt spid="4">
                                            <p:txEl>
                                              <p:pRg st="7" end="7"/>
                                            </p:txEl>
                                          </p:spTgt>
                                        </p:tgtEl>
                                      </p:cBhvr>
                                    </p:animEffect>
                                    <p:set>
                                      <p:cBhvr>
                                        <p:cTn id="79" dur="1" fill="hold">
                                          <p:stCondLst>
                                            <p:cond delay="1999"/>
                                          </p:stCondLst>
                                        </p:cTn>
                                        <p:tgtEl>
                                          <p:spTgt spid="4">
                                            <p:txEl>
                                              <p:pRg st="7" end="7"/>
                                            </p:txEl>
                                          </p:spTgt>
                                        </p:tgtEl>
                                        <p:attrNameLst>
                                          <p:attrName>style.visibility</p:attrName>
                                        </p:attrNameLst>
                                      </p:cBhvr>
                                      <p:to>
                                        <p:strVal val="hidden"/>
                                      </p:to>
                                    </p:set>
                                  </p:childTnLst>
                                </p:cTn>
                              </p:par>
                              <p:par>
                                <p:cTn id="80" presetID="8" presetClass="exit" presetSubtype="16" fill="hold" nodeType="withEffect">
                                  <p:stCondLst>
                                    <p:cond delay="0"/>
                                  </p:stCondLst>
                                  <p:childTnLst>
                                    <p:animEffect transition="out" filter="diamond(in)">
                                      <p:cBhvr>
                                        <p:cTn id="81" dur="2000"/>
                                        <p:tgtEl>
                                          <p:spTgt spid="4">
                                            <p:txEl>
                                              <p:pRg st="8" end="8"/>
                                            </p:txEl>
                                          </p:spTgt>
                                        </p:tgtEl>
                                      </p:cBhvr>
                                    </p:animEffect>
                                    <p:set>
                                      <p:cBhvr>
                                        <p:cTn id="82" dur="1" fill="hold">
                                          <p:stCondLst>
                                            <p:cond delay="1999"/>
                                          </p:stCondLst>
                                        </p:cTn>
                                        <p:tgtEl>
                                          <p:spTgt spid="4">
                                            <p:txEl>
                                              <p:pRg st="8" end="8"/>
                                            </p:txEl>
                                          </p:spTgt>
                                        </p:tgtEl>
                                        <p:attrNameLst>
                                          <p:attrName>style.visibility</p:attrName>
                                        </p:attrNameLst>
                                      </p:cBhvr>
                                      <p:to>
                                        <p:strVal val="hidden"/>
                                      </p:to>
                                    </p:set>
                                  </p:childTnLst>
                                </p:cTn>
                              </p:par>
                              <p:par>
                                <p:cTn id="83" presetID="8" presetClass="exit" presetSubtype="16" fill="hold" nodeType="withEffect">
                                  <p:stCondLst>
                                    <p:cond delay="0"/>
                                  </p:stCondLst>
                                  <p:childTnLst>
                                    <p:animEffect transition="out" filter="diamond(in)">
                                      <p:cBhvr>
                                        <p:cTn id="84" dur="2000"/>
                                        <p:tgtEl>
                                          <p:spTgt spid="4">
                                            <p:txEl>
                                              <p:pRg st="9" end="9"/>
                                            </p:txEl>
                                          </p:spTgt>
                                        </p:tgtEl>
                                      </p:cBhvr>
                                    </p:animEffect>
                                    <p:set>
                                      <p:cBhvr>
                                        <p:cTn id="85" dur="1" fill="hold">
                                          <p:stCondLst>
                                            <p:cond delay="1999"/>
                                          </p:stCondLst>
                                        </p:cTn>
                                        <p:tgtEl>
                                          <p:spTgt spid="4">
                                            <p:txEl>
                                              <p:pRg st="9" end="9"/>
                                            </p:txEl>
                                          </p:spTgt>
                                        </p:tgtEl>
                                        <p:attrNameLst>
                                          <p:attrName>style.visibility</p:attrName>
                                        </p:attrNameLst>
                                      </p:cBhvr>
                                      <p:to>
                                        <p:strVal val="hidden"/>
                                      </p:to>
                                    </p:set>
                                  </p:childTnLst>
                                </p:cTn>
                              </p:par>
                              <p:par>
                                <p:cTn id="86" presetID="8" presetClass="exit" presetSubtype="16" fill="hold" nodeType="withEffect">
                                  <p:stCondLst>
                                    <p:cond delay="0"/>
                                  </p:stCondLst>
                                  <p:childTnLst>
                                    <p:animEffect transition="out" filter="diamond(in)">
                                      <p:cBhvr>
                                        <p:cTn id="87" dur="2000"/>
                                        <p:tgtEl>
                                          <p:spTgt spid="4">
                                            <p:txEl>
                                              <p:pRg st="10" end="10"/>
                                            </p:txEl>
                                          </p:spTgt>
                                        </p:tgtEl>
                                      </p:cBhvr>
                                    </p:animEffect>
                                    <p:set>
                                      <p:cBhvr>
                                        <p:cTn id="88" dur="1" fill="hold">
                                          <p:stCondLst>
                                            <p:cond delay="1999"/>
                                          </p:stCondLst>
                                        </p:cTn>
                                        <p:tgtEl>
                                          <p:spTgt spid="4">
                                            <p:txEl>
                                              <p:pRg st="10" end="10"/>
                                            </p:txEl>
                                          </p:spTgt>
                                        </p:tgtEl>
                                        <p:attrNameLst>
                                          <p:attrName>style.visibility</p:attrName>
                                        </p:attrNameLst>
                                      </p:cBhvr>
                                      <p:to>
                                        <p:strVal val="hidden"/>
                                      </p:to>
                                    </p:set>
                                  </p:childTnLst>
                                </p:cTn>
                              </p:par>
                              <p:par>
                                <p:cTn id="89" presetID="8" presetClass="exit" presetSubtype="16" fill="hold" nodeType="withEffect">
                                  <p:stCondLst>
                                    <p:cond delay="0"/>
                                  </p:stCondLst>
                                  <p:childTnLst>
                                    <p:animEffect transition="out" filter="diamond(in)">
                                      <p:cBhvr>
                                        <p:cTn id="90" dur="2000"/>
                                        <p:tgtEl>
                                          <p:spTgt spid="4">
                                            <p:txEl>
                                              <p:pRg st="11" end="11"/>
                                            </p:txEl>
                                          </p:spTgt>
                                        </p:tgtEl>
                                      </p:cBhvr>
                                    </p:animEffect>
                                    <p:set>
                                      <p:cBhvr>
                                        <p:cTn id="91" dur="1" fill="hold">
                                          <p:stCondLst>
                                            <p:cond delay="1999"/>
                                          </p:stCondLst>
                                        </p:cTn>
                                        <p:tgtEl>
                                          <p:spTgt spid="4">
                                            <p:txEl>
                                              <p:pRg st="11" end="1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latin typeface="Copperplate Gothic Bold" pitchFamily="34" charset="0"/>
              </a:rPr>
              <a:t>Introduction </a:t>
            </a:r>
            <a:endParaRPr lang="fr-FR" dirty="0">
              <a:latin typeface="Copperplate Gothic Bold" pitchFamily="34" charset="0"/>
            </a:endParaRPr>
          </a:p>
        </p:txBody>
      </p:sp>
      <p:sp>
        <p:nvSpPr>
          <p:cNvPr id="4" name="Espace réservé du contenu 2"/>
          <p:cNvSpPr>
            <a:spLocks noGrp="1"/>
          </p:cNvSpPr>
          <p:nvPr>
            <p:ph idx="1"/>
          </p:nvPr>
        </p:nvSpPr>
        <p:spPr/>
        <p:txBody>
          <a:bodyPr>
            <a:noAutofit/>
          </a:bodyPr>
          <a:lstStyle/>
          <a:p>
            <a:pPr>
              <a:lnSpc>
                <a:spcPct val="250000"/>
              </a:lnSpc>
              <a:buNone/>
            </a:pPr>
            <a:r>
              <a:rPr lang="fr-FR" sz="2400" dirty="0" smtClean="0">
                <a:latin typeface="Book Antiqua" pitchFamily="18" charset="0"/>
              </a:rPr>
              <a:t>La célèbre silhouette de l’escalier François Ier vaut au château de Blois une notoriété justifiée en tant que monument exemplaire de la première Renaissance française. Mais c’est aussi l’arbre qui cache la forêt du patrimoine blésois.</a:t>
            </a:r>
            <a:endParaRPr lang="fr-FR" sz="2400" dirty="0">
              <a:latin typeface="Book Antiqua" pitchFamily="18" charset="0"/>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Documents and Settings\Administrateur\Bureau\bblois\blois08.jpg"/>
          <p:cNvPicPr>
            <a:picLocks noChangeAspect="1" noChangeArrowheads="1"/>
          </p:cNvPicPr>
          <p:nvPr/>
        </p:nvPicPr>
        <p:blipFill>
          <a:blip r:embed="rId2"/>
          <a:srcRect/>
          <a:stretch>
            <a:fillRect/>
          </a:stretch>
        </p:blipFill>
        <p:spPr bwMode="auto">
          <a:xfrm>
            <a:off x="714348" y="428604"/>
            <a:ext cx="7315200" cy="5486400"/>
          </a:xfrm>
          <a:prstGeom prst="rect">
            <a:avLst/>
          </a:prstGeom>
          <a:noFill/>
        </p:spPr>
      </p:pic>
    </p:spTree>
  </p:cSld>
  <p:clrMapOvr>
    <a:masterClrMapping/>
  </p:clrMapOvr>
  <p:transition>
    <p:pull dir="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France Loir-et-Cher Blois Jardin Eveche 02.JPG">
            <a:hlinkClick r:id="rId2"/>
          </p:cNvPr>
          <p:cNvPicPr/>
          <p:nvPr/>
        </p:nvPicPr>
        <p:blipFill>
          <a:blip r:embed="rId3"/>
          <a:srcRect/>
          <a:stretch>
            <a:fillRect/>
          </a:stretch>
        </p:blipFill>
        <p:spPr bwMode="auto">
          <a:xfrm>
            <a:off x="2857488" y="785794"/>
            <a:ext cx="3143272" cy="4929221"/>
          </a:xfrm>
          <a:prstGeom prst="rect">
            <a:avLst/>
          </a:prstGeom>
          <a:noFill/>
          <a:ln w="9525">
            <a:noFill/>
            <a:miter lim="800000"/>
            <a:headEnd/>
            <a:tailEnd/>
          </a:ln>
        </p:spPr>
      </p:pic>
    </p:spTree>
  </p:cSld>
  <p:clrMapOvr>
    <a:masterClrMapping/>
  </p:clrMapOvr>
  <p:transition>
    <p:pull dir="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928670"/>
            <a:ext cx="8229600" cy="5197493"/>
          </a:xfrm>
        </p:spPr>
        <p:txBody>
          <a:bodyPr>
            <a:normAutofit/>
          </a:bodyPr>
          <a:lstStyle/>
          <a:p>
            <a:pPr algn="ctr">
              <a:buNone/>
            </a:pPr>
            <a:r>
              <a:rPr lang="fr-FR" sz="2400" dirty="0" smtClean="0">
                <a:latin typeface="Book Antiqua" pitchFamily="18" charset="0"/>
              </a:rPr>
              <a:t>	</a:t>
            </a:r>
            <a:r>
              <a:rPr lang="fr-FR" sz="3600" dirty="0" smtClean="0">
                <a:latin typeface="Copperplate Gothic Bold" pitchFamily="34" charset="0"/>
              </a:rPr>
              <a:t>conclusion </a:t>
            </a:r>
          </a:p>
          <a:p>
            <a:pPr>
              <a:buNone/>
            </a:pPr>
            <a:r>
              <a:rPr lang="fr-FR" sz="2400" dirty="0" smtClean="0">
                <a:latin typeface="Book Antiqua" pitchFamily="18" charset="0"/>
              </a:rPr>
              <a:t>		Les </a:t>
            </a:r>
            <a:r>
              <a:rPr lang="fr-FR" sz="2400" dirty="0">
                <a:latin typeface="Book Antiqua" pitchFamily="18" charset="0"/>
              </a:rPr>
              <a:t>jardins ont en grande partie été détruits, grignotés </a:t>
            </a:r>
            <a:r>
              <a:rPr lang="fr-FR" sz="2400" dirty="0" smtClean="0">
                <a:latin typeface="Book Antiqua" pitchFamily="18" charset="0"/>
              </a:rPr>
              <a:t>par la </a:t>
            </a:r>
            <a:r>
              <a:rPr lang="fr-FR" sz="2400" dirty="0">
                <a:latin typeface="Book Antiqua" pitchFamily="18" charset="0"/>
              </a:rPr>
              <a:t>ville.</a:t>
            </a:r>
            <a:br>
              <a:rPr lang="fr-FR" sz="2400" dirty="0">
                <a:latin typeface="Book Antiqua" pitchFamily="18" charset="0"/>
              </a:rPr>
            </a:br>
            <a:r>
              <a:rPr lang="fr-FR" sz="2400" dirty="0">
                <a:latin typeface="Book Antiqua" pitchFamily="18" charset="0"/>
              </a:rPr>
              <a:t>On y accédait depuis le château par une galerie, aujourd'hui détruite. </a:t>
            </a:r>
            <a:br>
              <a:rPr lang="fr-FR" sz="2400" dirty="0">
                <a:latin typeface="Book Antiqua" pitchFamily="18" charset="0"/>
              </a:rPr>
            </a:br>
            <a:r>
              <a:rPr lang="fr-FR" sz="2400" dirty="0" smtClean="0">
                <a:latin typeface="Book Antiqua" pitchFamily="18" charset="0"/>
              </a:rPr>
              <a:t>	C'est </a:t>
            </a:r>
            <a:r>
              <a:rPr lang="fr-FR" sz="2400" dirty="0">
                <a:latin typeface="Book Antiqua" pitchFamily="18" charset="0"/>
              </a:rPr>
              <a:t>dans ces jardins que Claude de France  inventa à une variété de prunes qui portent aujourd'hui son nom, les "Reines </a:t>
            </a:r>
            <a:r>
              <a:rPr lang="fr-FR" sz="2400" dirty="0" smtClean="0">
                <a:latin typeface="Book Antiqua" pitchFamily="18" charset="0"/>
              </a:rPr>
              <a:t>Claude« </a:t>
            </a:r>
          </a:p>
          <a:p>
            <a:pPr>
              <a:buNone/>
            </a:pPr>
            <a:r>
              <a:rPr lang="fr-FR" sz="2400" dirty="0" smtClean="0">
                <a:latin typeface="Book Antiqua" pitchFamily="18" charset="0"/>
              </a:rPr>
              <a:t>		Mais malheureusement jusqu’à maintenant on savent  pas encore protéger notre trésor  vert.  </a:t>
            </a:r>
            <a:r>
              <a:rPr lang="fr-FR" sz="2400" dirty="0">
                <a:latin typeface="Book Antiqua" pitchFamily="18" charset="0"/>
              </a:rPr>
              <a:t/>
            </a:r>
            <a:br>
              <a:rPr lang="fr-FR" sz="2400" dirty="0">
                <a:latin typeface="Book Antiqua" pitchFamily="18" charset="0"/>
              </a:rPr>
            </a:br>
            <a:r>
              <a:rPr lang="fr-FR" sz="2400" dirty="0">
                <a:latin typeface="Book Antiqua" pitchFamily="18" charset="0"/>
              </a:rPr>
              <a:t/>
            </a:r>
            <a:br>
              <a:rPr lang="fr-FR" sz="2400" dirty="0">
                <a:latin typeface="Book Antiqua" pitchFamily="18" charset="0"/>
              </a:rPr>
            </a:br>
            <a:endParaRPr lang="fr-FR" sz="2400" dirty="0">
              <a:latin typeface="Book Antiqua" pitchFamily="18" charset="0"/>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0" fill="hold"/>
                                        <p:tgtEl>
                                          <p:spTgt spid="3">
                                            <p:txEl>
                                              <p:pRg st="1" end="1"/>
                                            </p:txEl>
                                          </p:spTgt>
                                        </p:tgtEl>
                                        <p:attrNameLst>
                                          <p:attrName>ppt_y</p:attrName>
                                        </p:attrNameLst>
                                      </p:cBhvr>
                                      <p:tavLst>
                                        <p:tav tm="0">
                                          <p:val>
                                            <p:strVal val="1+#ppt_h/2"/>
                                          </p:val>
                                        </p:tav>
                                        <p:tav tm="100000">
                                          <p:val>
                                            <p:strVal val="#ppt_y"/>
                                          </p:val>
                                        </p:tav>
                                      </p:tavLst>
                                    </p:anim>
                                  </p:childTnLst>
                                </p:cTn>
                              </p:par>
                              <p:par>
                                <p:cTn id="14" presetID="7" presetClass="entr" presetSubtype="4"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53" presetClass="exit" presetSubtype="0" fill="hold" nodeType="clickEffect">
                                  <p:stCondLst>
                                    <p:cond delay="0"/>
                                  </p:stCondLst>
                                  <p:childTnLst>
                                    <p:anim calcmode="lin" valueType="num">
                                      <p:cBhvr>
                                        <p:cTn id="21" dur="500"/>
                                        <p:tgtEl>
                                          <p:spTgt spid="3">
                                            <p:txEl>
                                              <p:pRg st="0" end="0"/>
                                            </p:txEl>
                                          </p:spTgt>
                                        </p:tgtEl>
                                        <p:attrNameLst>
                                          <p:attrName>ppt_w</p:attrName>
                                        </p:attrNameLst>
                                      </p:cBhvr>
                                      <p:tavLst>
                                        <p:tav tm="0">
                                          <p:val>
                                            <p:strVal val="ppt_w"/>
                                          </p:val>
                                        </p:tav>
                                        <p:tav tm="100000">
                                          <p:val>
                                            <p:fltVal val="0"/>
                                          </p:val>
                                        </p:tav>
                                      </p:tavLst>
                                    </p:anim>
                                    <p:anim calcmode="lin" valueType="num">
                                      <p:cBhvr>
                                        <p:cTn id="22" dur="500"/>
                                        <p:tgtEl>
                                          <p:spTgt spid="3">
                                            <p:txEl>
                                              <p:pRg st="0" end="0"/>
                                            </p:txEl>
                                          </p:spTgt>
                                        </p:tgtEl>
                                        <p:attrNameLst>
                                          <p:attrName>ppt_h</p:attrName>
                                        </p:attrNameLst>
                                      </p:cBhvr>
                                      <p:tavLst>
                                        <p:tav tm="0">
                                          <p:val>
                                            <p:strVal val="ppt_h"/>
                                          </p:val>
                                        </p:tav>
                                        <p:tav tm="100000">
                                          <p:val>
                                            <p:fltVal val="0"/>
                                          </p:val>
                                        </p:tav>
                                      </p:tavLst>
                                    </p:anim>
                                    <p:animEffect transition="out" filter="fade">
                                      <p:cBhvr>
                                        <p:cTn id="23" dur="500"/>
                                        <p:tgtEl>
                                          <p:spTgt spid="3">
                                            <p:txEl>
                                              <p:pRg st="0" end="0"/>
                                            </p:txEl>
                                          </p:spTgt>
                                        </p:tgtEl>
                                      </p:cBhvr>
                                    </p:animEffect>
                                    <p:set>
                                      <p:cBhvr>
                                        <p:cTn id="24" dur="1" fill="hold">
                                          <p:stCondLst>
                                            <p:cond delay="499"/>
                                          </p:stCondLst>
                                        </p:cTn>
                                        <p:tgtEl>
                                          <p:spTgt spid="3">
                                            <p:txEl>
                                              <p:pRg st="0" end="0"/>
                                            </p:txEl>
                                          </p:spTgt>
                                        </p:tgtEl>
                                        <p:attrNameLst>
                                          <p:attrName>style.visibility</p:attrName>
                                        </p:attrNameLst>
                                      </p:cBhvr>
                                      <p:to>
                                        <p:strVal val="hidden"/>
                                      </p:to>
                                    </p:set>
                                  </p:childTnLst>
                                </p:cTn>
                              </p:par>
                              <p:par>
                                <p:cTn id="25" presetID="53" presetClass="exit" presetSubtype="0" fill="hold" nodeType="withEffect">
                                  <p:stCondLst>
                                    <p:cond delay="0"/>
                                  </p:stCondLst>
                                  <p:childTnLst>
                                    <p:anim calcmode="lin" valueType="num">
                                      <p:cBhvr>
                                        <p:cTn id="26" dur="500"/>
                                        <p:tgtEl>
                                          <p:spTgt spid="3">
                                            <p:txEl>
                                              <p:pRg st="1" end="1"/>
                                            </p:txEl>
                                          </p:spTgt>
                                        </p:tgtEl>
                                        <p:attrNameLst>
                                          <p:attrName>ppt_w</p:attrName>
                                        </p:attrNameLst>
                                      </p:cBhvr>
                                      <p:tavLst>
                                        <p:tav tm="0">
                                          <p:val>
                                            <p:strVal val="ppt_w"/>
                                          </p:val>
                                        </p:tav>
                                        <p:tav tm="100000">
                                          <p:val>
                                            <p:fltVal val="0"/>
                                          </p:val>
                                        </p:tav>
                                      </p:tavLst>
                                    </p:anim>
                                    <p:anim calcmode="lin" valueType="num">
                                      <p:cBhvr>
                                        <p:cTn id="27" dur="500"/>
                                        <p:tgtEl>
                                          <p:spTgt spid="3">
                                            <p:txEl>
                                              <p:pRg st="1" end="1"/>
                                            </p:txEl>
                                          </p:spTgt>
                                        </p:tgtEl>
                                        <p:attrNameLst>
                                          <p:attrName>ppt_h</p:attrName>
                                        </p:attrNameLst>
                                      </p:cBhvr>
                                      <p:tavLst>
                                        <p:tav tm="0">
                                          <p:val>
                                            <p:strVal val="ppt_h"/>
                                          </p:val>
                                        </p:tav>
                                        <p:tav tm="100000">
                                          <p:val>
                                            <p:fltVal val="0"/>
                                          </p:val>
                                        </p:tav>
                                      </p:tavLst>
                                    </p:anim>
                                    <p:animEffect transition="out" filter="fade">
                                      <p:cBhvr>
                                        <p:cTn id="28" dur="500"/>
                                        <p:tgtEl>
                                          <p:spTgt spid="3">
                                            <p:txEl>
                                              <p:pRg st="1" end="1"/>
                                            </p:txEl>
                                          </p:spTgt>
                                        </p:tgtEl>
                                      </p:cBhvr>
                                    </p:animEffect>
                                    <p:set>
                                      <p:cBhvr>
                                        <p:cTn id="29" dur="1" fill="hold">
                                          <p:stCondLst>
                                            <p:cond delay="499"/>
                                          </p:stCondLst>
                                        </p:cTn>
                                        <p:tgtEl>
                                          <p:spTgt spid="3">
                                            <p:txEl>
                                              <p:pRg st="1" end="1"/>
                                            </p:txEl>
                                          </p:spTgt>
                                        </p:tgtEl>
                                        <p:attrNameLst>
                                          <p:attrName>style.visibility</p:attrName>
                                        </p:attrNameLst>
                                      </p:cBhvr>
                                      <p:to>
                                        <p:strVal val="hidden"/>
                                      </p:to>
                                    </p:set>
                                  </p:childTnLst>
                                </p:cTn>
                              </p:par>
                              <p:par>
                                <p:cTn id="30" presetID="53" presetClass="exit" presetSubtype="0" fill="hold" nodeType="withEffect">
                                  <p:stCondLst>
                                    <p:cond delay="0"/>
                                  </p:stCondLst>
                                  <p:childTnLst>
                                    <p:anim calcmode="lin" valueType="num">
                                      <p:cBhvr>
                                        <p:cTn id="31" dur="500"/>
                                        <p:tgtEl>
                                          <p:spTgt spid="3">
                                            <p:txEl>
                                              <p:pRg st="2" end="2"/>
                                            </p:txEl>
                                          </p:spTgt>
                                        </p:tgtEl>
                                        <p:attrNameLst>
                                          <p:attrName>ppt_w</p:attrName>
                                        </p:attrNameLst>
                                      </p:cBhvr>
                                      <p:tavLst>
                                        <p:tav tm="0">
                                          <p:val>
                                            <p:strVal val="ppt_w"/>
                                          </p:val>
                                        </p:tav>
                                        <p:tav tm="100000">
                                          <p:val>
                                            <p:fltVal val="0"/>
                                          </p:val>
                                        </p:tav>
                                      </p:tavLst>
                                    </p:anim>
                                    <p:anim calcmode="lin" valueType="num">
                                      <p:cBhvr>
                                        <p:cTn id="32" dur="500"/>
                                        <p:tgtEl>
                                          <p:spTgt spid="3">
                                            <p:txEl>
                                              <p:pRg st="2" end="2"/>
                                            </p:txEl>
                                          </p:spTgt>
                                        </p:tgtEl>
                                        <p:attrNameLst>
                                          <p:attrName>ppt_h</p:attrName>
                                        </p:attrNameLst>
                                      </p:cBhvr>
                                      <p:tavLst>
                                        <p:tav tm="0">
                                          <p:val>
                                            <p:strVal val="ppt_h"/>
                                          </p:val>
                                        </p:tav>
                                        <p:tav tm="100000">
                                          <p:val>
                                            <p:fltVal val="0"/>
                                          </p:val>
                                        </p:tav>
                                      </p:tavLst>
                                    </p:anim>
                                    <p:animEffect transition="out" filter="fade">
                                      <p:cBhvr>
                                        <p:cTn id="33" dur="500"/>
                                        <p:tgtEl>
                                          <p:spTgt spid="3">
                                            <p:txEl>
                                              <p:pRg st="2" end="2"/>
                                            </p:txEl>
                                          </p:spTgt>
                                        </p:tgtEl>
                                      </p:cBhvr>
                                    </p:animEffect>
                                    <p:set>
                                      <p:cBhvr>
                                        <p:cTn id="34"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nvGraphicFramePr>
        <p:xfrm>
          <a:off x="1714480" y="214290"/>
          <a:ext cx="4643470" cy="6365406"/>
        </p:xfrm>
        <a:graphic>
          <a:graphicData uri="http://schemas.openxmlformats.org/drawingml/2006/table">
            <a:tbl>
              <a:tblPr/>
              <a:tblGrid>
                <a:gridCol w="2321735"/>
                <a:gridCol w="2321735"/>
              </a:tblGrid>
              <a:tr h="233668">
                <a:tc gridSpan="2">
                  <a:txBody>
                    <a:bodyPr/>
                    <a:lstStyle/>
                    <a:p>
                      <a:pPr algn="ctr">
                        <a:lnSpc>
                          <a:spcPct val="115000"/>
                        </a:lnSpc>
                        <a:spcAft>
                          <a:spcPts val="0"/>
                        </a:spcAft>
                      </a:pPr>
                      <a:r>
                        <a:rPr lang="fr-FR" sz="2800" b="1" dirty="0" smtClean="0">
                          <a:latin typeface="Copperplate Gothic Bold" pitchFamily="34" charset="0"/>
                          <a:ea typeface="Times New Roman"/>
                          <a:cs typeface="Arial"/>
                        </a:rPr>
                        <a:t>Localisation </a:t>
                      </a:r>
                      <a:endParaRPr lang="fr-FR" sz="2800" dirty="0">
                        <a:latin typeface="Copperplate Gothic Bold" pitchFamily="34" charset="0"/>
                        <a:ea typeface="Calibri"/>
                        <a:cs typeface="Arial"/>
                      </a:endParaRPr>
                    </a:p>
                  </a:txBody>
                  <a:tcPr marL="6087" marR="6087" marT="6087" marB="6087" anchor="ctr">
                    <a:lnL>
                      <a:noFill/>
                    </a:lnL>
                    <a:lnR>
                      <a:noFill/>
                    </a:lnR>
                    <a:lnT>
                      <a:noFill/>
                    </a:lnT>
                    <a:lnB>
                      <a:noFill/>
                    </a:lnB>
                  </a:tcPr>
                </a:tc>
                <a:tc hMerge="1">
                  <a:txBody>
                    <a:bodyPr/>
                    <a:lstStyle/>
                    <a:p>
                      <a:endParaRPr lang="fr-FR"/>
                    </a:p>
                  </a:txBody>
                  <a:tcPr/>
                </a:tc>
              </a:tr>
              <a:tr h="233668">
                <a:tc>
                  <a:txBody>
                    <a:bodyPr/>
                    <a:lstStyle/>
                    <a:p>
                      <a:pPr algn="ctr">
                        <a:lnSpc>
                          <a:spcPct val="115000"/>
                        </a:lnSpc>
                        <a:spcAft>
                          <a:spcPts val="0"/>
                        </a:spcAft>
                      </a:pPr>
                      <a:r>
                        <a:rPr lang="fr-FR" sz="1400" b="1" dirty="0">
                          <a:latin typeface="Times New Roman"/>
                          <a:ea typeface="Times New Roman"/>
                          <a:cs typeface="Arial"/>
                        </a:rPr>
                        <a:t>Pays</a:t>
                      </a:r>
                      <a:endParaRPr lang="fr-FR" sz="1400" dirty="0">
                        <a:latin typeface="Calibri"/>
                        <a:ea typeface="Calibri"/>
                        <a:cs typeface="Arial"/>
                      </a:endParaRPr>
                    </a:p>
                  </a:txBody>
                  <a:tcPr marL="6087" marR="6087" marT="6087" marB="6087" anchor="ctr">
                    <a:lnL>
                      <a:noFill/>
                    </a:lnL>
                    <a:lnR>
                      <a:noFill/>
                    </a:lnR>
                    <a:lnT>
                      <a:noFill/>
                    </a:lnT>
                    <a:lnB>
                      <a:noFill/>
                    </a:lnB>
                  </a:tcPr>
                </a:tc>
                <a:tc>
                  <a:txBody>
                    <a:bodyPr/>
                    <a:lstStyle/>
                    <a:p>
                      <a:pPr>
                        <a:lnSpc>
                          <a:spcPct val="115000"/>
                        </a:lnSpc>
                        <a:spcAft>
                          <a:spcPts val="0"/>
                        </a:spcAft>
                      </a:pPr>
                      <a:r>
                        <a:rPr lang="fr-FR" sz="1400" dirty="0">
                          <a:latin typeface="Times New Roman"/>
                          <a:ea typeface="Times New Roman"/>
                          <a:cs typeface="Arial"/>
                        </a:rPr>
                        <a:t>France</a:t>
                      </a:r>
                      <a:endParaRPr lang="fr-FR" sz="1400" dirty="0">
                        <a:latin typeface="Calibri"/>
                        <a:ea typeface="Calibri"/>
                        <a:cs typeface="Arial"/>
                      </a:endParaRPr>
                    </a:p>
                  </a:txBody>
                  <a:tcPr marL="6087" marR="6087" marT="6087" marB="6087" anchor="ctr">
                    <a:lnL>
                      <a:noFill/>
                    </a:lnL>
                    <a:lnR>
                      <a:noFill/>
                    </a:lnR>
                    <a:lnT>
                      <a:noFill/>
                    </a:lnT>
                    <a:lnB>
                      <a:noFill/>
                    </a:lnB>
                  </a:tcPr>
                </a:tc>
              </a:tr>
              <a:tr h="233668">
                <a:tc>
                  <a:txBody>
                    <a:bodyPr/>
                    <a:lstStyle/>
                    <a:p>
                      <a:pPr algn="ctr">
                        <a:lnSpc>
                          <a:spcPct val="115000"/>
                        </a:lnSpc>
                        <a:spcAft>
                          <a:spcPts val="0"/>
                        </a:spcAft>
                      </a:pPr>
                      <a:r>
                        <a:rPr lang="fr-FR" sz="1400" b="1" dirty="0">
                          <a:latin typeface="Times New Roman"/>
                          <a:ea typeface="Times New Roman"/>
                          <a:cs typeface="Arial"/>
                        </a:rPr>
                        <a:t>Région</a:t>
                      </a:r>
                      <a:endParaRPr lang="fr-FR" sz="1400" dirty="0">
                        <a:latin typeface="Calibri"/>
                        <a:ea typeface="Calibri"/>
                        <a:cs typeface="Arial"/>
                      </a:endParaRPr>
                    </a:p>
                  </a:txBody>
                  <a:tcPr marL="6087" marR="6087" marT="6087" marB="6087" anchor="ctr">
                    <a:lnL>
                      <a:noFill/>
                    </a:lnL>
                    <a:lnR>
                      <a:noFill/>
                    </a:lnR>
                    <a:lnT>
                      <a:noFill/>
                    </a:lnT>
                    <a:lnB>
                      <a:noFill/>
                    </a:lnB>
                  </a:tcPr>
                </a:tc>
                <a:tc>
                  <a:txBody>
                    <a:bodyPr/>
                    <a:lstStyle/>
                    <a:p>
                      <a:pPr>
                        <a:lnSpc>
                          <a:spcPct val="115000"/>
                        </a:lnSpc>
                        <a:spcAft>
                          <a:spcPts val="0"/>
                        </a:spcAft>
                      </a:pPr>
                      <a:r>
                        <a:rPr lang="fr-FR" sz="1400" dirty="0">
                          <a:latin typeface="Times New Roman"/>
                          <a:ea typeface="Times New Roman"/>
                          <a:cs typeface="Arial"/>
                        </a:rPr>
                        <a:t>Centre</a:t>
                      </a:r>
                      <a:endParaRPr lang="fr-FR" sz="1400" dirty="0">
                        <a:latin typeface="Calibri"/>
                        <a:ea typeface="Calibri"/>
                        <a:cs typeface="Arial"/>
                      </a:endParaRPr>
                    </a:p>
                  </a:txBody>
                  <a:tcPr marL="6087" marR="6087" marT="6087" marB="6087" anchor="ctr">
                    <a:lnL>
                      <a:noFill/>
                    </a:lnL>
                    <a:lnR>
                      <a:noFill/>
                    </a:lnR>
                    <a:lnT>
                      <a:noFill/>
                    </a:lnT>
                    <a:lnB>
                      <a:noFill/>
                    </a:lnB>
                  </a:tcPr>
                </a:tc>
              </a:tr>
              <a:tr h="233668">
                <a:tc>
                  <a:txBody>
                    <a:bodyPr/>
                    <a:lstStyle/>
                    <a:p>
                      <a:pPr algn="ctr">
                        <a:lnSpc>
                          <a:spcPct val="115000"/>
                        </a:lnSpc>
                        <a:spcAft>
                          <a:spcPts val="0"/>
                        </a:spcAft>
                      </a:pPr>
                      <a:r>
                        <a:rPr lang="fr-FR" sz="1400" b="1" dirty="0">
                          <a:latin typeface="Times New Roman"/>
                          <a:ea typeface="Times New Roman"/>
                          <a:cs typeface="Arial"/>
                        </a:rPr>
                        <a:t>Département</a:t>
                      </a:r>
                      <a:endParaRPr lang="fr-FR" sz="1400" dirty="0">
                        <a:latin typeface="Calibri"/>
                        <a:ea typeface="Calibri"/>
                        <a:cs typeface="Arial"/>
                      </a:endParaRPr>
                    </a:p>
                  </a:txBody>
                  <a:tcPr marL="6087" marR="6087" marT="6087" marB="6087" anchor="ctr">
                    <a:lnL>
                      <a:noFill/>
                    </a:lnL>
                    <a:lnR>
                      <a:noFill/>
                    </a:lnR>
                    <a:lnT>
                      <a:noFill/>
                    </a:lnT>
                    <a:lnB>
                      <a:noFill/>
                    </a:lnB>
                  </a:tcPr>
                </a:tc>
                <a:tc>
                  <a:txBody>
                    <a:bodyPr/>
                    <a:lstStyle/>
                    <a:p>
                      <a:pPr>
                        <a:lnSpc>
                          <a:spcPct val="115000"/>
                        </a:lnSpc>
                        <a:spcAft>
                          <a:spcPts val="0"/>
                        </a:spcAft>
                      </a:pPr>
                      <a:r>
                        <a:rPr lang="fr-FR" sz="1400" dirty="0">
                          <a:latin typeface="Times New Roman"/>
                          <a:ea typeface="Times New Roman"/>
                          <a:cs typeface="Arial"/>
                        </a:rPr>
                        <a:t>Loir-et-Cher (</a:t>
                      </a:r>
                      <a:r>
                        <a:rPr lang="fr-FR" sz="1400" dirty="0" smtClean="0">
                          <a:latin typeface="Times New Roman"/>
                          <a:ea typeface="Times New Roman"/>
                          <a:cs typeface="Arial"/>
                        </a:rPr>
                        <a:t>préfecture</a:t>
                      </a:r>
                      <a:endParaRPr lang="fr-FR" sz="1400" dirty="0">
                        <a:latin typeface="Calibri"/>
                        <a:ea typeface="Calibri"/>
                        <a:cs typeface="Arial"/>
                      </a:endParaRPr>
                    </a:p>
                  </a:txBody>
                  <a:tcPr marL="6087" marR="6087" marT="6087" marB="6087" anchor="ctr">
                    <a:lnL>
                      <a:noFill/>
                    </a:lnL>
                    <a:lnR>
                      <a:noFill/>
                    </a:lnR>
                    <a:lnT>
                      <a:noFill/>
                    </a:lnT>
                    <a:lnB>
                      <a:noFill/>
                    </a:lnB>
                  </a:tcPr>
                </a:tc>
              </a:tr>
              <a:tr h="456291">
                <a:tc>
                  <a:txBody>
                    <a:bodyPr/>
                    <a:lstStyle/>
                    <a:p>
                      <a:pPr algn="ctr">
                        <a:lnSpc>
                          <a:spcPct val="115000"/>
                        </a:lnSpc>
                        <a:spcAft>
                          <a:spcPts val="0"/>
                        </a:spcAft>
                      </a:pPr>
                      <a:r>
                        <a:rPr lang="fr-FR" sz="1400" b="1" dirty="0">
                          <a:latin typeface="Times New Roman"/>
                          <a:ea typeface="Times New Roman"/>
                          <a:cs typeface="Arial"/>
                        </a:rPr>
                        <a:t>Arrondissement</a:t>
                      </a:r>
                      <a:endParaRPr lang="fr-FR" sz="1400" dirty="0">
                        <a:latin typeface="Calibri"/>
                        <a:ea typeface="Calibri"/>
                        <a:cs typeface="Arial"/>
                      </a:endParaRPr>
                    </a:p>
                  </a:txBody>
                  <a:tcPr marL="6087" marR="6087" marT="6087" marB="6087" anchor="ctr">
                    <a:lnL>
                      <a:noFill/>
                    </a:lnL>
                    <a:lnR>
                      <a:noFill/>
                    </a:lnR>
                    <a:lnT>
                      <a:noFill/>
                    </a:lnT>
                    <a:lnB>
                      <a:noFill/>
                    </a:lnB>
                  </a:tcPr>
                </a:tc>
                <a:tc>
                  <a:txBody>
                    <a:bodyPr/>
                    <a:lstStyle/>
                    <a:p>
                      <a:pPr>
                        <a:lnSpc>
                          <a:spcPct val="115000"/>
                        </a:lnSpc>
                        <a:spcAft>
                          <a:spcPts val="0"/>
                        </a:spcAft>
                      </a:pPr>
                      <a:r>
                        <a:rPr lang="fr-FR" sz="1400" dirty="0">
                          <a:latin typeface="Times New Roman"/>
                          <a:ea typeface="Times New Roman"/>
                          <a:cs typeface="Arial"/>
                        </a:rPr>
                        <a:t>Arrondissement de Blois (</a:t>
                      </a:r>
                      <a:r>
                        <a:rPr lang="fr-FR" sz="1400" dirty="0" smtClean="0">
                          <a:latin typeface="Times New Roman"/>
                          <a:ea typeface="Times New Roman"/>
                          <a:cs typeface="Arial"/>
                        </a:rPr>
                        <a:t>chef-lieu</a:t>
                      </a:r>
                      <a:endParaRPr lang="fr-FR" sz="1400" dirty="0">
                        <a:latin typeface="Calibri"/>
                        <a:ea typeface="Calibri"/>
                        <a:cs typeface="Arial"/>
                      </a:endParaRPr>
                    </a:p>
                  </a:txBody>
                  <a:tcPr marL="6087" marR="6087" marT="6087" marB="6087" anchor="ctr">
                    <a:lnL>
                      <a:noFill/>
                    </a:lnL>
                    <a:lnR>
                      <a:noFill/>
                    </a:lnR>
                    <a:lnT>
                      <a:noFill/>
                    </a:lnT>
                    <a:lnB>
                      <a:noFill/>
                    </a:lnB>
                  </a:tcPr>
                </a:tc>
              </a:tr>
              <a:tr h="233668">
                <a:tc>
                  <a:txBody>
                    <a:bodyPr/>
                    <a:lstStyle/>
                    <a:p>
                      <a:pPr algn="ctr">
                        <a:lnSpc>
                          <a:spcPct val="115000"/>
                        </a:lnSpc>
                        <a:spcAft>
                          <a:spcPts val="0"/>
                        </a:spcAft>
                      </a:pPr>
                      <a:r>
                        <a:rPr lang="fr-FR" sz="1400" b="1" dirty="0">
                          <a:latin typeface="Times New Roman"/>
                          <a:ea typeface="Times New Roman"/>
                          <a:cs typeface="Arial"/>
                        </a:rPr>
                        <a:t>Canton</a:t>
                      </a:r>
                      <a:endParaRPr lang="fr-FR" sz="1400" dirty="0">
                        <a:latin typeface="Calibri"/>
                        <a:ea typeface="Calibri"/>
                        <a:cs typeface="Arial"/>
                      </a:endParaRPr>
                    </a:p>
                  </a:txBody>
                  <a:tcPr marL="6087" marR="6087" marT="6087" marB="6087" anchor="ctr">
                    <a:lnL>
                      <a:noFill/>
                    </a:lnL>
                    <a:lnR>
                      <a:noFill/>
                    </a:lnR>
                    <a:lnT>
                      <a:noFill/>
                    </a:lnT>
                    <a:lnB>
                      <a:noFill/>
                    </a:lnB>
                  </a:tcPr>
                </a:tc>
                <a:tc>
                  <a:txBody>
                    <a:bodyPr/>
                    <a:lstStyle/>
                    <a:p>
                      <a:pPr>
                        <a:lnSpc>
                          <a:spcPct val="115000"/>
                        </a:lnSpc>
                        <a:spcAft>
                          <a:spcPts val="0"/>
                        </a:spcAft>
                      </a:pPr>
                      <a:r>
                        <a:rPr lang="fr-FR" sz="1400" dirty="0">
                          <a:latin typeface="Times New Roman"/>
                          <a:ea typeface="Times New Roman"/>
                          <a:cs typeface="Arial"/>
                        </a:rPr>
                        <a:t>Chef-lieu de cinq cantons</a:t>
                      </a:r>
                      <a:endParaRPr lang="fr-FR" sz="1400" dirty="0">
                        <a:latin typeface="Calibri"/>
                        <a:ea typeface="Calibri"/>
                        <a:cs typeface="Arial"/>
                      </a:endParaRPr>
                    </a:p>
                  </a:txBody>
                  <a:tcPr marL="6087" marR="6087" marT="6087" marB="6087" anchor="ctr">
                    <a:lnL>
                      <a:noFill/>
                    </a:lnL>
                    <a:lnR>
                      <a:noFill/>
                    </a:lnR>
                    <a:lnT>
                      <a:noFill/>
                    </a:lnT>
                    <a:lnB>
                      <a:noFill/>
                    </a:lnB>
                  </a:tcPr>
                </a:tc>
              </a:tr>
              <a:tr h="233668">
                <a:tc>
                  <a:txBody>
                    <a:bodyPr/>
                    <a:lstStyle/>
                    <a:p>
                      <a:pPr algn="ctr">
                        <a:lnSpc>
                          <a:spcPct val="115000"/>
                        </a:lnSpc>
                        <a:spcAft>
                          <a:spcPts val="0"/>
                        </a:spcAft>
                      </a:pPr>
                      <a:r>
                        <a:rPr lang="fr-FR" sz="1400" b="1" dirty="0">
                          <a:latin typeface="Times New Roman"/>
                          <a:ea typeface="Times New Roman"/>
                          <a:cs typeface="Arial"/>
                        </a:rPr>
                        <a:t>Code commune</a:t>
                      </a:r>
                      <a:endParaRPr lang="fr-FR" sz="1400" dirty="0">
                        <a:latin typeface="Calibri"/>
                        <a:ea typeface="Calibri"/>
                        <a:cs typeface="Arial"/>
                      </a:endParaRPr>
                    </a:p>
                  </a:txBody>
                  <a:tcPr marL="6087" marR="6087" marT="6087" marB="6087" anchor="ctr">
                    <a:lnL>
                      <a:noFill/>
                    </a:lnL>
                    <a:lnR>
                      <a:noFill/>
                    </a:lnR>
                    <a:lnT>
                      <a:noFill/>
                    </a:lnT>
                    <a:lnB>
                      <a:noFill/>
                    </a:lnB>
                  </a:tcPr>
                </a:tc>
                <a:tc>
                  <a:txBody>
                    <a:bodyPr/>
                    <a:lstStyle/>
                    <a:p>
                      <a:pPr>
                        <a:lnSpc>
                          <a:spcPct val="115000"/>
                        </a:lnSpc>
                        <a:spcAft>
                          <a:spcPts val="0"/>
                        </a:spcAft>
                      </a:pPr>
                      <a:r>
                        <a:rPr lang="fr-FR" sz="1400" dirty="0">
                          <a:latin typeface="Times New Roman"/>
                          <a:ea typeface="Times New Roman"/>
                          <a:cs typeface="Arial"/>
                        </a:rPr>
                        <a:t>41018</a:t>
                      </a:r>
                      <a:endParaRPr lang="fr-FR" sz="1400" dirty="0">
                        <a:latin typeface="Calibri"/>
                        <a:ea typeface="Calibri"/>
                        <a:cs typeface="Arial"/>
                      </a:endParaRPr>
                    </a:p>
                  </a:txBody>
                  <a:tcPr marL="6087" marR="6087" marT="6087" marB="6087" anchor="ctr">
                    <a:lnL>
                      <a:noFill/>
                    </a:lnL>
                    <a:lnR>
                      <a:noFill/>
                    </a:lnR>
                    <a:lnT>
                      <a:noFill/>
                    </a:lnT>
                    <a:lnB>
                      <a:noFill/>
                    </a:lnB>
                  </a:tcPr>
                </a:tc>
              </a:tr>
              <a:tr h="233668">
                <a:tc>
                  <a:txBody>
                    <a:bodyPr/>
                    <a:lstStyle/>
                    <a:p>
                      <a:pPr algn="ctr">
                        <a:lnSpc>
                          <a:spcPct val="115000"/>
                        </a:lnSpc>
                        <a:spcAft>
                          <a:spcPts val="0"/>
                        </a:spcAft>
                      </a:pPr>
                      <a:r>
                        <a:rPr lang="fr-FR" sz="1400" b="1" dirty="0">
                          <a:latin typeface="Times New Roman"/>
                          <a:ea typeface="Times New Roman"/>
                          <a:cs typeface="Arial"/>
                        </a:rPr>
                        <a:t>Code postal</a:t>
                      </a:r>
                      <a:endParaRPr lang="fr-FR" sz="1400" dirty="0">
                        <a:latin typeface="Calibri"/>
                        <a:ea typeface="Calibri"/>
                        <a:cs typeface="Arial"/>
                      </a:endParaRPr>
                    </a:p>
                  </a:txBody>
                  <a:tcPr marL="6087" marR="6087" marT="6087" marB="6087" anchor="ctr">
                    <a:lnL>
                      <a:noFill/>
                    </a:lnL>
                    <a:lnR>
                      <a:noFill/>
                    </a:lnR>
                    <a:lnT>
                      <a:noFill/>
                    </a:lnT>
                    <a:lnB>
                      <a:noFill/>
                    </a:lnB>
                  </a:tcPr>
                </a:tc>
                <a:tc>
                  <a:txBody>
                    <a:bodyPr/>
                    <a:lstStyle/>
                    <a:p>
                      <a:pPr>
                        <a:lnSpc>
                          <a:spcPct val="115000"/>
                        </a:lnSpc>
                        <a:spcAft>
                          <a:spcPts val="0"/>
                        </a:spcAft>
                      </a:pPr>
                      <a:r>
                        <a:rPr lang="fr-FR" sz="1400" dirty="0">
                          <a:latin typeface="Times New Roman"/>
                          <a:ea typeface="Times New Roman"/>
                          <a:cs typeface="Arial"/>
                        </a:rPr>
                        <a:t>41000</a:t>
                      </a:r>
                      <a:endParaRPr lang="fr-FR" sz="1400" dirty="0">
                        <a:latin typeface="Calibri"/>
                        <a:ea typeface="Calibri"/>
                        <a:cs typeface="Arial"/>
                      </a:endParaRPr>
                    </a:p>
                  </a:txBody>
                  <a:tcPr marL="6087" marR="6087" marT="6087" marB="6087" anchor="ctr">
                    <a:lnL>
                      <a:noFill/>
                    </a:lnL>
                    <a:lnR>
                      <a:noFill/>
                    </a:lnR>
                    <a:lnT>
                      <a:noFill/>
                    </a:lnT>
                    <a:lnB>
                      <a:noFill/>
                    </a:lnB>
                  </a:tcPr>
                </a:tc>
              </a:tr>
              <a:tr h="456291">
                <a:tc>
                  <a:txBody>
                    <a:bodyPr/>
                    <a:lstStyle/>
                    <a:p>
                      <a:pPr algn="ctr">
                        <a:lnSpc>
                          <a:spcPct val="115000"/>
                        </a:lnSpc>
                        <a:spcAft>
                          <a:spcPts val="0"/>
                        </a:spcAft>
                      </a:pPr>
                      <a:r>
                        <a:rPr lang="fr-FR" sz="1400" b="1" dirty="0">
                          <a:latin typeface="Times New Roman"/>
                          <a:ea typeface="Times New Roman"/>
                          <a:cs typeface="Arial"/>
                        </a:rPr>
                        <a:t>Maire</a:t>
                      </a:r>
                      <a:br>
                        <a:rPr lang="fr-FR" sz="1400" b="1" dirty="0">
                          <a:latin typeface="Times New Roman"/>
                          <a:ea typeface="Times New Roman"/>
                          <a:cs typeface="Arial"/>
                        </a:rPr>
                      </a:br>
                      <a:r>
                        <a:rPr lang="fr-FR" sz="1400" b="1" dirty="0">
                          <a:latin typeface="Times New Roman"/>
                          <a:ea typeface="Times New Roman"/>
                          <a:cs typeface="Arial"/>
                        </a:rPr>
                        <a:t>Mandat en cours</a:t>
                      </a:r>
                      <a:endParaRPr lang="fr-FR" sz="1400" dirty="0">
                        <a:latin typeface="Calibri"/>
                        <a:ea typeface="Calibri"/>
                        <a:cs typeface="Arial"/>
                      </a:endParaRPr>
                    </a:p>
                  </a:txBody>
                  <a:tcPr marL="6087" marR="6087" marT="6087" marB="6087" anchor="ctr">
                    <a:lnL>
                      <a:noFill/>
                    </a:lnL>
                    <a:lnR>
                      <a:noFill/>
                    </a:lnR>
                    <a:lnT>
                      <a:noFill/>
                    </a:lnT>
                    <a:lnB>
                      <a:noFill/>
                    </a:lnB>
                  </a:tcPr>
                </a:tc>
                <a:tc>
                  <a:txBody>
                    <a:bodyPr/>
                    <a:lstStyle/>
                    <a:p>
                      <a:pPr>
                        <a:lnSpc>
                          <a:spcPct val="115000"/>
                        </a:lnSpc>
                        <a:spcAft>
                          <a:spcPts val="0"/>
                        </a:spcAft>
                      </a:pPr>
                      <a:r>
                        <a:rPr lang="fr-FR" sz="1400" dirty="0">
                          <a:latin typeface="Times New Roman"/>
                          <a:ea typeface="Times New Roman"/>
                          <a:cs typeface="Arial"/>
                        </a:rPr>
                        <a:t>Marc </a:t>
                      </a:r>
                      <a:r>
                        <a:rPr lang="fr-FR" sz="1400" dirty="0" err="1">
                          <a:latin typeface="Times New Roman"/>
                          <a:ea typeface="Times New Roman"/>
                          <a:cs typeface="Arial"/>
                        </a:rPr>
                        <a:t>Gricourt</a:t>
                      </a:r>
                      <a:r>
                        <a:rPr lang="fr-FR" sz="1400" dirty="0">
                          <a:latin typeface="Times New Roman"/>
                          <a:ea typeface="Times New Roman"/>
                          <a:cs typeface="Arial"/>
                        </a:rPr>
                        <a:t/>
                      </a:r>
                      <a:br>
                        <a:rPr lang="fr-FR" sz="1400" dirty="0">
                          <a:latin typeface="Times New Roman"/>
                          <a:ea typeface="Times New Roman"/>
                          <a:cs typeface="Arial"/>
                        </a:rPr>
                      </a:br>
                      <a:r>
                        <a:rPr lang="fr-FR" sz="1400" dirty="0">
                          <a:latin typeface="Times New Roman"/>
                          <a:ea typeface="Times New Roman"/>
                          <a:cs typeface="Arial"/>
                        </a:rPr>
                        <a:t>2008-2014</a:t>
                      </a:r>
                      <a:endParaRPr lang="fr-FR" sz="1400" dirty="0">
                        <a:latin typeface="Calibri"/>
                        <a:ea typeface="Calibri"/>
                        <a:cs typeface="Arial"/>
                      </a:endParaRPr>
                    </a:p>
                  </a:txBody>
                  <a:tcPr marL="6087" marR="6087" marT="6087" marB="6087" anchor="ctr">
                    <a:lnL>
                      <a:noFill/>
                    </a:lnL>
                    <a:lnR>
                      <a:noFill/>
                    </a:lnR>
                    <a:lnT>
                      <a:noFill/>
                    </a:lnT>
                    <a:lnB>
                      <a:noFill/>
                    </a:lnB>
                  </a:tcPr>
                </a:tc>
              </a:tr>
              <a:tr h="456291">
                <a:tc>
                  <a:txBody>
                    <a:bodyPr/>
                    <a:lstStyle/>
                    <a:p>
                      <a:pPr algn="ctr">
                        <a:lnSpc>
                          <a:spcPct val="115000"/>
                        </a:lnSpc>
                        <a:spcAft>
                          <a:spcPts val="0"/>
                        </a:spcAft>
                      </a:pPr>
                      <a:r>
                        <a:rPr lang="fr-FR" sz="1400" b="1" dirty="0">
                          <a:latin typeface="Times New Roman"/>
                          <a:ea typeface="Times New Roman"/>
                          <a:cs typeface="Arial"/>
                        </a:rPr>
                        <a:t>Intercommunalité</a:t>
                      </a:r>
                      <a:endParaRPr lang="fr-FR" sz="1400" dirty="0">
                        <a:latin typeface="Calibri"/>
                        <a:ea typeface="Calibri"/>
                        <a:cs typeface="Arial"/>
                      </a:endParaRPr>
                    </a:p>
                  </a:txBody>
                  <a:tcPr marL="6087" marR="6087" marT="6087" marB="6087" anchor="ctr">
                    <a:lnL>
                      <a:noFill/>
                    </a:lnL>
                    <a:lnR>
                      <a:noFill/>
                    </a:lnR>
                    <a:lnT>
                      <a:noFill/>
                    </a:lnT>
                    <a:lnB>
                      <a:noFill/>
                    </a:lnB>
                  </a:tcPr>
                </a:tc>
                <a:tc>
                  <a:txBody>
                    <a:bodyPr/>
                    <a:lstStyle/>
                    <a:p>
                      <a:pPr>
                        <a:lnSpc>
                          <a:spcPct val="115000"/>
                        </a:lnSpc>
                        <a:spcAft>
                          <a:spcPts val="0"/>
                        </a:spcAft>
                      </a:pPr>
                      <a:r>
                        <a:rPr lang="fr-FR" sz="1400" dirty="0">
                          <a:latin typeface="Times New Roman"/>
                          <a:ea typeface="Times New Roman"/>
                          <a:cs typeface="Arial"/>
                        </a:rPr>
                        <a:t>Communauté d'agglomération de Blois</a:t>
                      </a:r>
                      <a:endParaRPr lang="fr-FR" sz="1400" dirty="0">
                        <a:latin typeface="Calibri"/>
                        <a:ea typeface="Calibri"/>
                        <a:cs typeface="Arial"/>
                      </a:endParaRPr>
                    </a:p>
                  </a:txBody>
                  <a:tcPr marL="6087" marR="6087" marT="6087" marB="6087" anchor="ctr">
                    <a:lnL>
                      <a:noFill/>
                    </a:lnL>
                    <a:lnR>
                      <a:noFill/>
                    </a:lnR>
                    <a:lnT>
                      <a:noFill/>
                    </a:lnT>
                    <a:lnB>
                      <a:noFill/>
                    </a:lnB>
                  </a:tcPr>
                </a:tc>
              </a:tr>
              <a:tr h="233668">
                <a:tc>
                  <a:txBody>
                    <a:bodyPr/>
                    <a:lstStyle/>
                    <a:p>
                      <a:pPr algn="ctr">
                        <a:lnSpc>
                          <a:spcPct val="115000"/>
                        </a:lnSpc>
                        <a:spcAft>
                          <a:spcPts val="0"/>
                        </a:spcAft>
                      </a:pPr>
                      <a:r>
                        <a:rPr lang="fr-FR" sz="1400" b="1" dirty="0">
                          <a:latin typeface="Times New Roman"/>
                          <a:ea typeface="Times New Roman"/>
                          <a:cs typeface="Arial"/>
                        </a:rPr>
                        <a:t>Site Web</a:t>
                      </a:r>
                      <a:endParaRPr lang="fr-FR" sz="1400" dirty="0">
                        <a:latin typeface="Calibri"/>
                        <a:ea typeface="Calibri"/>
                        <a:cs typeface="Arial"/>
                      </a:endParaRPr>
                    </a:p>
                  </a:txBody>
                  <a:tcPr marL="6087" marR="6087" marT="6087" marB="6087" anchor="ctr">
                    <a:lnL>
                      <a:noFill/>
                    </a:lnL>
                    <a:lnR>
                      <a:noFill/>
                    </a:lnR>
                    <a:lnT>
                      <a:noFill/>
                    </a:lnT>
                    <a:lnB>
                      <a:noFill/>
                    </a:lnB>
                  </a:tcPr>
                </a:tc>
                <a:tc>
                  <a:txBody>
                    <a:bodyPr/>
                    <a:lstStyle/>
                    <a:p>
                      <a:pPr>
                        <a:lnSpc>
                          <a:spcPct val="115000"/>
                        </a:lnSpc>
                        <a:spcAft>
                          <a:spcPts val="0"/>
                        </a:spcAft>
                      </a:pPr>
                      <a:r>
                        <a:rPr lang="fr-FR" sz="1400" dirty="0">
                          <a:latin typeface="Times New Roman"/>
                          <a:ea typeface="Times New Roman"/>
                          <a:cs typeface="Arial"/>
                        </a:rPr>
                        <a:t>www.ville-blois.fr</a:t>
                      </a:r>
                      <a:endParaRPr lang="fr-FR" sz="1400" dirty="0">
                        <a:latin typeface="Calibri"/>
                        <a:ea typeface="Calibri"/>
                        <a:cs typeface="Arial"/>
                      </a:endParaRPr>
                    </a:p>
                  </a:txBody>
                  <a:tcPr marL="6087" marR="6087" marT="6087" marB="6087" anchor="ctr">
                    <a:lnL>
                      <a:noFill/>
                    </a:lnL>
                    <a:lnR>
                      <a:noFill/>
                    </a:lnR>
                    <a:lnT>
                      <a:noFill/>
                    </a:lnT>
                    <a:lnB>
                      <a:noFill/>
                    </a:lnB>
                  </a:tcPr>
                </a:tc>
              </a:tr>
              <a:tr h="233668">
                <a:tc gridSpan="2">
                  <a:txBody>
                    <a:bodyPr/>
                    <a:lstStyle/>
                    <a:p>
                      <a:pPr algn="ctr">
                        <a:lnSpc>
                          <a:spcPct val="115000"/>
                        </a:lnSpc>
                        <a:spcAft>
                          <a:spcPts val="0"/>
                        </a:spcAft>
                      </a:pPr>
                      <a:r>
                        <a:rPr lang="fr-FR" sz="1400" b="1" dirty="0">
                          <a:latin typeface="Times New Roman"/>
                          <a:ea typeface="Times New Roman"/>
                          <a:cs typeface="Arial"/>
                        </a:rPr>
                        <a:t>Démographie</a:t>
                      </a:r>
                      <a:endParaRPr lang="fr-FR" sz="1400" dirty="0">
                        <a:latin typeface="Calibri"/>
                        <a:ea typeface="Calibri"/>
                        <a:cs typeface="Arial"/>
                      </a:endParaRPr>
                    </a:p>
                  </a:txBody>
                  <a:tcPr marL="6087" marR="6087" marT="6087" marB="6087" anchor="ctr">
                    <a:lnL>
                      <a:noFill/>
                    </a:lnL>
                    <a:lnR>
                      <a:noFill/>
                    </a:lnR>
                    <a:lnT>
                      <a:noFill/>
                    </a:lnT>
                    <a:lnB>
                      <a:noFill/>
                    </a:lnB>
                  </a:tcPr>
                </a:tc>
                <a:tc hMerge="1">
                  <a:txBody>
                    <a:bodyPr/>
                    <a:lstStyle/>
                    <a:p>
                      <a:endParaRPr lang="fr-FR"/>
                    </a:p>
                  </a:txBody>
                  <a:tcPr/>
                </a:tc>
              </a:tr>
              <a:tr h="233668">
                <a:tc>
                  <a:txBody>
                    <a:bodyPr/>
                    <a:lstStyle/>
                    <a:p>
                      <a:pPr algn="ctr">
                        <a:lnSpc>
                          <a:spcPct val="115000"/>
                        </a:lnSpc>
                        <a:spcAft>
                          <a:spcPts val="0"/>
                        </a:spcAft>
                      </a:pPr>
                      <a:r>
                        <a:rPr lang="fr-FR" sz="1400" b="1" dirty="0">
                          <a:latin typeface="Times New Roman"/>
                          <a:ea typeface="Times New Roman"/>
                          <a:cs typeface="Arial"/>
                        </a:rPr>
                        <a:t>Population</a:t>
                      </a:r>
                      <a:endParaRPr lang="fr-FR" sz="1400" dirty="0">
                        <a:latin typeface="Calibri"/>
                        <a:ea typeface="Calibri"/>
                        <a:cs typeface="Arial"/>
                      </a:endParaRPr>
                    </a:p>
                  </a:txBody>
                  <a:tcPr marL="6087" marR="6087" marT="6087" marB="6087" anchor="ctr">
                    <a:lnL>
                      <a:noFill/>
                    </a:lnL>
                    <a:lnR>
                      <a:noFill/>
                    </a:lnR>
                    <a:lnT>
                      <a:noFill/>
                    </a:lnT>
                    <a:lnB>
                      <a:noFill/>
                    </a:lnB>
                  </a:tcPr>
                </a:tc>
                <a:tc>
                  <a:txBody>
                    <a:bodyPr/>
                    <a:lstStyle/>
                    <a:p>
                      <a:pPr>
                        <a:lnSpc>
                          <a:spcPct val="115000"/>
                        </a:lnSpc>
                        <a:spcAft>
                          <a:spcPts val="0"/>
                        </a:spcAft>
                      </a:pPr>
                      <a:r>
                        <a:rPr lang="fr-FR" sz="1400" dirty="0">
                          <a:latin typeface="Times New Roman"/>
                          <a:ea typeface="Times New Roman"/>
                          <a:cs typeface="Arial"/>
                        </a:rPr>
                        <a:t>47 854 hab. (2007)</a:t>
                      </a:r>
                      <a:endParaRPr lang="fr-FR" sz="1400" dirty="0">
                        <a:latin typeface="Calibri"/>
                        <a:ea typeface="Calibri"/>
                        <a:cs typeface="Arial"/>
                      </a:endParaRPr>
                    </a:p>
                  </a:txBody>
                  <a:tcPr marL="6087" marR="6087" marT="6087" marB="6087" anchor="ctr">
                    <a:lnL>
                      <a:noFill/>
                    </a:lnL>
                    <a:lnR>
                      <a:noFill/>
                    </a:lnR>
                    <a:lnT>
                      <a:noFill/>
                    </a:lnT>
                    <a:lnB>
                      <a:noFill/>
                    </a:lnB>
                  </a:tcPr>
                </a:tc>
              </a:tr>
              <a:tr h="233668">
                <a:tc>
                  <a:txBody>
                    <a:bodyPr/>
                    <a:lstStyle/>
                    <a:p>
                      <a:pPr algn="ctr">
                        <a:lnSpc>
                          <a:spcPct val="115000"/>
                        </a:lnSpc>
                        <a:spcAft>
                          <a:spcPts val="0"/>
                        </a:spcAft>
                      </a:pPr>
                      <a:r>
                        <a:rPr lang="fr-FR" sz="1400" b="1" dirty="0">
                          <a:latin typeface="Times New Roman"/>
                          <a:ea typeface="Times New Roman"/>
                          <a:cs typeface="Arial"/>
                        </a:rPr>
                        <a:t>Densité</a:t>
                      </a:r>
                      <a:endParaRPr lang="fr-FR" sz="1400" dirty="0">
                        <a:latin typeface="Calibri"/>
                        <a:ea typeface="Calibri"/>
                        <a:cs typeface="Arial"/>
                      </a:endParaRPr>
                    </a:p>
                  </a:txBody>
                  <a:tcPr marL="6087" marR="6087" marT="6087" marB="6087" anchor="ctr">
                    <a:lnL>
                      <a:noFill/>
                    </a:lnL>
                    <a:lnR>
                      <a:noFill/>
                    </a:lnR>
                    <a:lnT>
                      <a:noFill/>
                    </a:lnT>
                    <a:lnB>
                      <a:noFill/>
                    </a:lnB>
                  </a:tcPr>
                </a:tc>
                <a:tc>
                  <a:txBody>
                    <a:bodyPr/>
                    <a:lstStyle/>
                    <a:p>
                      <a:pPr>
                        <a:lnSpc>
                          <a:spcPct val="115000"/>
                        </a:lnSpc>
                        <a:spcAft>
                          <a:spcPts val="0"/>
                        </a:spcAft>
                      </a:pPr>
                      <a:r>
                        <a:rPr lang="fr-FR" sz="1400">
                          <a:latin typeface="Times New Roman"/>
                          <a:ea typeface="Times New Roman"/>
                          <a:cs typeface="Arial"/>
                        </a:rPr>
                        <a:t>1 277 hab./km</a:t>
                      </a:r>
                      <a:r>
                        <a:rPr lang="fr-FR" sz="1400" baseline="30000">
                          <a:latin typeface="Times New Roman"/>
                          <a:ea typeface="Times New Roman"/>
                          <a:cs typeface="Arial"/>
                        </a:rPr>
                        <a:t>2</a:t>
                      </a:r>
                      <a:endParaRPr lang="fr-FR" sz="1400">
                        <a:latin typeface="Calibri"/>
                        <a:ea typeface="Calibri"/>
                        <a:cs typeface="Arial"/>
                      </a:endParaRPr>
                    </a:p>
                  </a:txBody>
                  <a:tcPr marL="6087" marR="6087" marT="6087" marB="6087" anchor="ctr">
                    <a:lnL>
                      <a:noFill/>
                    </a:lnL>
                    <a:lnR>
                      <a:noFill/>
                    </a:lnR>
                    <a:lnT>
                      <a:noFill/>
                    </a:lnT>
                    <a:lnB>
                      <a:noFill/>
                    </a:lnB>
                  </a:tcPr>
                </a:tc>
              </a:tr>
              <a:tr h="233668">
                <a:tc>
                  <a:txBody>
                    <a:bodyPr/>
                    <a:lstStyle/>
                    <a:p>
                      <a:pPr algn="ctr">
                        <a:lnSpc>
                          <a:spcPct val="115000"/>
                        </a:lnSpc>
                        <a:spcAft>
                          <a:spcPts val="0"/>
                        </a:spcAft>
                      </a:pPr>
                      <a:r>
                        <a:rPr lang="fr-FR" sz="1400" b="1" dirty="0">
                          <a:latin typeface="Times New Roman"/>
                          <a:ea typeface="Times New Roman"/>
                          <a:cs typeface="Arial"/>
                        </a:rPr>
                        <a:t>Gentilé</a:t>
                      </a:r>
                      <a:endParaRPr lang="fr-FR" sz="1400" dirty="0">
                        <a:latin typeface="Calibri"/>
                        <a:ea typeface="Calibri"/>
                        <a:cs typeface="Arial"/>
                      </a:endParaRPr>
                    </a:p>
                  </a:txBody>
                  <a:tcPr marL="6087" marR="6087" marT="6087" marB="6087" anchor="ctr">
                    <a:lnL>
                      <a:noFill/>
                    </a:lnL>
                    <a:lnR>
                      <a:noFill/>
                    </a:lnR>
                    <a:lnT>
                      <a:noFill/>
                    </a:lnT>
                    <a:lnB>
                      <a:noFill/>
                    </a:lnB>
                  </a:tcPr>
                </a:tc>
                <a:tc>
                  <a:txBody>
                    <a:bodyPr/>
                    <a:lstStyle/>
                    <a:p>
                      <a:pPr>
                        <a:lnSpc>
                          <a:spcPct val="115000"/>
                        </a:lnSpc>
                        <a:spcAft>
                          <a:spcPts val="0"/>
                        </a:spcAft>
                      </a:pPr>
                      <a:r>
                        <a:rPr lang="fr-FR" sz="1400" dirty="0" smtClean="0">
                          <a:latin typeface="Times New Roman"/>
                          <a:ea typeface="Times New Roman"/>
                          <a:cs typeface="Arial"/>
                        </a:rPr>
                        <a:t>Blésois</a:t>
                      </a:r>
                      <a:endParaRPr lang="fr-FR" sz="1400" dirty="0">
                        <a:latin typeface="Calibri"/>
                        <a:ea typeface="Calibri"/>
                        <a:cs typeface="Arial"/>
                      </a:endParaRPr>
                    </a:p>
                  </a:txBody>
                  <a:tcPr marL="6087" marR="6087" marT="6087" marB="6087" anchor="ctr">
                    <a:lnL>
                      <a:noFill/>
                    </a:lnL>
                    <a:lnR>
                      <a:noFill/>
                    </a:lnR>
                    <a:lnT>
                      <a:noFill/>
                    </a:lnT>
                    <a:lnB>
                      <a:noFill/>
                    </a:lnB>
                  </a:tcPr>
                </a:tc>
              </a:tr>
              <a:tr h="233668">
                <a:tc gridSpan="2">
                  <a:txBody>
                    <a:bodyPr/>
                    <a:lstStyle/>
                    <a:p>
                      <a:pPr algn="ctr">
                        <a:lnSpc>
                          <a:spcPct val="115000"/>
                        </a:lnSpc>
                        <a:spcAft>
                          <a:spcPts val="0"/>
                        </a:spcAft>
                      </a:pPr>
                      <a:r>
                        <a:rPr lang="fr-FR" sz="1400" b="1">
                          <a:latin typeface="Times New Roman"/>
                          <a:ea typeface="Times New Roman"/>
                          <a:cs typeface="Arial"/>
                        </a:rPr>
                        <a:t>Géographie</a:t>
                      </a:r>
                      <a:endParaRPr lang="fr-FR" sz="1400">
                        <a:latin typeface="Calibri"/>
                        <a:ea typeface="Calibri"/>
                        <a:cs typeface="Arial"/>
                      </a:endParaRPr>
                    </a:p>
                  </a:txBody>
                  <a:tcPr marL="6087" marR="6087" marT="6087" marB="6087" anchor="ctr">
                    <a:lnL>
                      <a:noFill/>
                    </a:lnL>
                    <a:lnR>
                      <a:noFill/>
                    </a:lnR>
                    <a:lnT>
                      <a:noFill/>
                    </a:lnT>
                    <a:lnB>
                      <a:noFill/>
                    </a:lnB>
                  </a:tcPr>
                </a:tc>
                <a:tc hMerge="1">
                  <a:txBody>
                    <a:bodyPr/>
                    <a:lstStyle/>
                    <a:p>
                      <a:endParaRPr lang="fr-FR"/>
                    </a:p>
                  </a:txBody>
                  <a:tcPr/>
                </a:tc>
              </a:tr>
              <a:tr h="678913">
                <a:tc>
                  <a:txBody>
                    <a:bodyPr/>
                    <a:lstStyle/>
                    <a:p>
                      <a:pPr algn="ctr">
                        <a:lnSpc>
                          <a:spcPct val="115000"/>
                        </a:lnSpc>
                        <a:spcAft>
                          <a:spcPts val="0"/>
                        </a:spcAft>
                      </a:pPr>
                      <a:r>
                        <a:rPr lang="fr-FR" sz="1400" b="1" dirty="0">
                          <a:latin typeface="Times New Roman"/>
                          <a:ea typeface="Times New Roman"/>
                          <a:cs typeface="Arial"/>
                        </a:rPr>
                        <a:t>Coordonnées</a:t>
                      </a:r>
                      <a:endParaRPr lang="fr-FR" sz="1400" dirty="0">
                        <a:latin typeface="Calibri"/>
                        <a:ea typeface="Calibri"/>
                        <a:cs typeface="Arial"/>
                      </a:endParaRPr>
                    </a:p>
                  </a:txBody>
                  <a:tcPr marL="6087" marR="6087" marT="6087" marB="6087" anchor="ctr">
                    <a:lnL>
                      <a:noFill/>
                    </a:lnL>
                    <a:lnR>
                      <a:noFill/>
                    </a:lnR>
                    <a:lnT>
                      <a:noFill/>
                    </a:lnT>
                    <a:lnB>
                      <a:noFill/>
                    </a:lnB>
                  </a:tcPr>
                </a:tc>
                <a:tc>
                  <a:txBody>
                    <a:bodyPr/>
                    <a:lstStyle/>
                    <a:p>
                      <a:pPr>
                        <a:lnSpc>
                          <a:spcPct val="115000"/>
                        </a:lnSpc>
                        <a:spcAft>
                          <a:spcPts val="0"/>
                        </a:spcAft>
                      </a:pPr>
                      <a:r>
                        <a:rPr lang="fr-FR" sz="1400" dirty="0">
                          <a:latin typeface="Times New Roman"/>
                          <a:ea typeface="Times New Roman"/>
                          <a:cs typeface="Arial"/>
                        </a:rPr>
                        <a:t>47° 35′ 38″ </a:t>
                      </a:r>
                      <a:r>
                        <a:rPr lang="fr-FR" sz="1400" dirty="0" smtClean="0">
                          <a:latin typeface="Times New Roman"/>
                          <a:ea typeface="Times New Roman"/>
                          <a:cs typeface="Arial"/>
                        </a:rPr>
                        <a:t>Nord</a:t>
                      </a:r>
                      <a:r>
                        <a:rPr lang="fr-FR" sz="1400" dirty="0">
                          <a:latin typeface="Times New Roman"/>
                          <a:ea typeface="Times New Roman"/>
                          <a:cs typeface="Arial"/>
                        </a:rPr>
                        <a:t/>
                      </a:r>
                      <a:br>
                        <a:rPr lang="fr-FR" sz="1400" dirty="0">
                          <a:latin typeface="Times New Roman"/>
                          <a:ea typeface="Times New Roman"/>
                          <a:cs typeface="Arial"/>
                        </a:rPr>
                      </a:br>
                      <a:r>
                        <a:rPr lang="fr-FR" sz="1400" dirty="0">
                          <a:latin typeface="Times New Roman"/>
                          <a:ea typeface="Times New Roman"/>
                          <a:cs typeface="Arial"/>
                        </a:rPr>
                        <a:t>       1° 19′ 41″ Est / 47.593889, 1.328056</a:t>
                      </a:r>
                    </a:p>
                  </a:txBody>
                  <a:tcPr marL="6087" marR="6087" marT="6087" marB="6087" anchor="ctr">
                    <a:lnL>
                      <a:noFill/>
                    </a:lnL>
                    <a:lnR>
                      <a:noFill/>
                    </a:lnR>
                    <a:lnT>
                      <a:noFill/>
                    </a:lnT>
                    <a:lnB>
                      <a:noFill/>
                    </a:lnB>
                  </a:tcPr>
                </a:tc>
              </a:tr>
              <a:tr h="233668">
                <a:tc>
                  <a:txBody>
                    <a:bodyPr/>
                    <a:lstStyle/>
                    <a:p>
                      <a:pPr algn="ctr">
                        <a:lnSpc>
                          <a:spcPct val="115000"/>
                        </a:lnSpc>
                        <a:spcAft>
                          <a:spcPts val="0"/>
                        </a:spcAft>
                      </a:pPr>
                      <a:r>
                        <a:rPr lang="fr-FR" sz="1400" b="1" dirty="0">
                          <a:latin typeface="Times New Roman"/>
                          <a:ea typeface="Times New Roman"/>
                          <a:cs typeface="Arial"/>
                        </a:rPr>
                        <a:t>Altitudes</a:t>
                      </a:r>
                      <a:endParaRPr lang="fr-FR" sz="1400" dirty="0">
                        <a:latin typeface="Calibri"/>
                        <a:ea typeface="Calibri"/>
                        <a:cs typeface="Arial"/>
                      </a:endParaRPr>
                    </a:p>
                  </a:txBody>
                  <a:tcPr marL="6087" marR="6087" marT="6087" marB="6087" anchor="ctr">
                    <a:lnL>
                      <a:noFill/>
                    </a:lnL>
                    <a:lnR>
                      <a:noFill/>
                    </a:lnR>
                    <a:lnT>
                      <a:noFill/>
                    </a:lnT>
                    <a:lnB>
                      <a:noFill/>
                    </a:lnB>
                  </a:tcPr>
                </a:tc>
                <a:tc>
                  <a:txBody>
                    <a:bodyPr/>
                    <a:lstStyle/>
                    <a:p>
                      <a:pPr>
                        <a:lnSpc>
                          <a:spcPct val="115000"/>
                        </a:lnSpc>
                        <a:spcAft>
                          <a:spcPts val="0"/>
                        </a:spcAft>
                      </a:pPr>
                      <a:r>
                        <a:rPr lang="fr-FR" sz="1400">
                          <a:latin typeface="Times New Roman"/>
                          <a:ea typeface="Times New Roman"/>
                          <a:cs typeface="Arial"/>
                        </a:rPr>
                        <a:t>mini. 63 m m — maxi. 135 m m</a:t>
                      </a:r>
                      <a:endParaRPr lang="fr-FR" sz="1400">
                        <a:latin typeface="Calibri"/>
                        <a:ea typeface="Calibri"/>
                        <a:cs typeface="Arial"/>
                      </a:endParaRPr>
                    </a:p>
                  </a:txBody>
                  <a:tcPr marL="6087" marR="6087" marT="6087" marB="6087" anchor="ctr">
                    <a:lnL>
                      <a:noFill/>
                    </a:lnL>
                    <a:lnR>
                      <a:noFill/>
                    </a:lnR>
                    <a:lnT>
                      <a:noFill/>
                    </a:lnT>
                    <a:lnB>
                      <a:noFill/>
                    </a:lnB>
                  </a:tcPr>
                </a:tc>
              </a:tr>
              <a:tr h="233668">
                <a:tc>
                  <a:txBody>
                    <a:bodyPr/>
                    <a:lstStyle/>
                    <a:p>
                      <a:pPr algn="ctr">
                        <a:lnSpc>
                          <a:spcPct val="115000"/>
                        </a:lnSpc>
                        <a:spcAft>
                          <a:spcPts val="0"/>
                        </a:spcAft>
                      </a:pPr>
                      <a:r>
                        <a:rPr lang="fr-FR" sz="1400" b="1" dirty="0">
                          <a:latin typeface="Times New Roman"/>
                          <a:ea typeface="Times New Roman"/>
                          <a:cs typeface="Arial"/>
                        </a:rPr>
                        <a:t>Superficie</a:t>
                      </a:r>
                      <a:endParaRPr lang="fr-FR" sz="1400" dirty="0">
                        <a:latin typeface="Calibri"/>
                        <a:ea typeface="Calibri"/>
                        <a:cs typeface="Arial"/>
                      </a:endParaRPr>
                    </a:p>
                  </a:txBody>
                  <a:tcPr marL="6087" marR="6087" marT="6087" marB="6087" anchor="ctr">
                    <a:lnL>
                      <a:noFill/>
                    </a:lnL>
                    <a:lnR>
                      <a:noFill/>
                    </a:lnR>
                    <a:lnT>
                      <a:noFill/>
                    </a:lnT>
                    <a:lnB>
                      <a:noFill/>
                    </a:lnB>
                  </a:tcPr>
                </a:tc>
                <a:tc>
                  <a:txBody>
                    <a:bodyPr/>
                    <a:lstStyle/>
                    <a:p>
                      <a:pPr>
                        <a:lnSpc>
                          <a:spcPct val="115000"/>
                        </a:lnSpc>
                        <a:spcAft>
                          <a:spcPts val="0"/>
                        </a:spcAft>
                      </a:pPr>
                      <a:r>
                        <a:rPr lang="fr-FR" sz="1400" dirty="0">
                          <a:latin typeface="Times New Roman"/>
                          <a:ea typeface="Times New Roman"/>
                          <a:cs typeface="Arial"/>
                        </a:rPr>
                        <a:t>37,46 km²</a:t>
                      </a:r>
                      <a:endParaRPr lang="fr-FR" sz="1400" dirty="0">
                        <a:latin typeface="Calibri"/>
                        <a:ea typeface="Calibri"/>
                        <a:cs typeface="Arial"/>
                      </a:endParaRPr>
                    </a:p>
                  </a:txBody>
                  <a:tcPr marL="6087" marR="6087" marT="6087" marB="6087" anchor="ctr">
                    <a:lnL>
                      <a:noFill/>
                    </a:lnL>
                    <a:lnR>
                      <a:noFill/>
                    </a:lnR>
                    <a:lnT>
                      <a:noFill/>
                    </a:lnT>
                    <a:lnB>
                      <a:noFill/>
                    </a:lnB>
                  </a:tcPr>
                </a:tc>
              </a:tr>
            </a:tbl>
          </a:graphicData>
        </a:graphic>
      </p:graphicFrame>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0034" y="714356"/>
            <a:ext cx="8143932" cy="5755422"/>
          </a:xfrm>
          <a:prstGeom prst="rect">
            <a:avLst/>
          </a:prstGeom>
        </p:spPr>
        <p:txBody>
          <a:bodyPr wrap="square">
            <a:spAutoFit/>
          </a:bodyPr>
          <a:lstStyle/>
          <a:p>
            <a:pPr algn="ctr"/>
            <a:r>
              <a:rPr lang="fr-FR" sz="4000" dirty="0">
                <a:latin typeface="Copperplate Gothic Bold" pitchFamily="34" charset="0"/>
              </a:rPr>
              <a:t>Le </a:t>
            </a:r>
            <a:r>
              <a:rPr lang="fr-FR" sz="4000" b="1" dirty="0">
                <a:latin typeface="Copperplate Gothic Bold" pitchFamily="34" charset="0"/>
              </a:rPr>
              <a:t>château royal de </a:t>
            </a:r>
            <a:r>
              <a:rPr lang="fr-FR" sz="4000" b="1" dirty="0" smtClean="0">
                <a:latin typeface="Copperplate Gothic Bold" pitchFamily="34" charset="0"/>
              </a:rPr>
              <a:t>Blois</a:t>
            </a:r>
            <a:r>
              <a:rPr lang="fr-FR" sz="4000" b="1" dirty="0" smtClean="0"/>
              <a:t>:</a:t>
            </a:r>
          </a:p>
          <a:p>
            <a:r>
              <a:rPr lang="fr-FR" sz="2400" dirty="0" smtClean="0">
                <a:latin typeface="Book Antiqua" pitchFamily="18" charset="0"/>
              </a:rPr>
              <a:t>Situé dans le département de Loir-et-Cher, fait partie des châteaux de la Loire. Il fut la résidence favorite des rois de France à la Renaissance.</a:t>
            </a:r>
          </a:p>
          <a:p>
            <a:r>
              <a:rPr lang="fr-FR" sz="2400" dirty="0" smtClean="0">
                <a:latin typeface="Book Antiqua" pitchFamily="18" charset="0"/>
              </a:rPr>
              <a:t>Situé au cœur de la ville de Blois, sur la rive droite de la Loire, le château royal de Blois réunit autour d’une même cour un panorama de l’architecture française du Moyen Âge à l’époque classique qui en fait un édifice clef pour la compréhension de l'évolution de l'architecture au fil des siècles. Les appartements royaux restaurés sont meublés et ornés de décors polychromes du XIX</a:t>
            </a:r>
            <a:r>
              <a:rPr lang="fr-FR" sz="2400" baseline="30000" dirty="0" smtClean="0">
                <a:latin typeface="Book Antiqua" pitchFamily="18" charset="0"/>
              </a:rPr>
              <a:t>e</a:t>
            </a:r>
            <a:r>
              <a:rPr lang="fr-FR" sz="2400" dirty="0" smtClean="0">
                <a:latin typeface="Book Antiqua" pitchFamily="18" charset="0"/>
              </a:rPr>
              <a:t> siècle, créés par Félix Duban dans la lignée des restaurateurs contemporains de Viollet-le-Duc.</a:t>
            </a:r>
          </a:p>
          <a:p>
            <a:pPr algn="ctr"/>
            <a:endParaRPr lang="fr-FR" sz="4000" b="1" dirty="0" smtClean="0"/>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fade">
                                      <p:cBhvr>
                                        <p:cTn id="15" dur="2000"/>
                                        <p:tgtEl>
                                          <p:spTgt spid="4">
                                            <p:txEl>
                                              <p:pRg st="1" end="1"/>
                                            </p:txEl>
                                          </p:spTgt>
                                        </p:tgtEl>
                                      </p:cBhvr>
                                    </p:animEffect>
                                    <p:anim calcmode="lin" valueType="num">
                                      <p:cBhvr>
                                        <p:cTn id="16" dur="2000" fill="hold"/>
                                        <p:tgtEl>
                                          <p:spTgt spid="4">
                                            <p:txEl>
                                              <p:pRg st="1" end="1"/>
                                            </p:txEl>
                                          </p:spTgt>
                                        </p:tgtEl>
                                        <p:attrNameLst>
                                          <p:attrName>style.rotation</p:attrName>
                                        </p:attrNameLst>
                                      </p:cBhvr>
                                      <p:tavLst>
                                        <p:tav tm="0">
                                          <p:val>
                                            <p:fltVal val="720"/>
                                          </p:val>
                                        </p:tav>
                                        <p:tav tm="100000">
                                          <p:val>
                                            <p:fltVal val="0"/>
                                          </p:val>
                                        </p:tav>
                                      </p:tavLst>
                                    </p:anim>
                                    <p:anim calcmode="lin" valueType="num">
                                      <p:cBhvr>
                                        <p:cTn id="17" dur="2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18" dur="2000" fill="hold"/>
                                        <p:tgtEl>
                                          <p:spTgt spid="4">
                                            <p:txEl>
                                              <p:pRg st="1" end="1"/>
                                            </p:txEl>
                                          </p:spTgt>
                                        </p:tgtEl>
                                        <p:attrNameLst>
                                          <p:attrName>ppt_w</p:attrName>
                                        </p:attrNameLst>
                                      </p:cBhvr>
                                      <p:tavLst>
                                        <p:tav tm="0">
                                          <p:val>
                                            <p:fltVal val="0"/>
                                          </p:val>
                                        </p:tav>
                                        <p:tav tm="100000">
                                          <p:val>
                                            <p:strVal val="#ppt_w"/>
                                          </p:val>
                                        </p:tav>
                                      </p:tavLst>
                                    </p:anim>
                                  </p:childTnLst>
                                </p:cTn>
                              </p:par>
                              <p:par>
                                <p:cTn id="19" presetID="35" presetClass="entr" presetSubtype="0" fill="hold" nodeType="with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2000"/>
                                        <p:tgtEl>
                                          <p:spTgt spid="4">
                                            <p:txEl>
                                              <p:pRg st="2" end="2"/>
                                            </p:txEl>
                                          </p:spTgt>
                                        </p:tgtEl>
                                      </p:cBhvr>
                                    </p:animEffect>
                                    <p:anim calcmode="lin" valueType="num">
                                      <p:cBhvr>
                                        <p:cTn id="22" dur="2000" fill="hold"/>
                                        <p:tgtEl>
                                          <p:spTgt spid="4">
                                            <p:txEl>
                                              <p:pRg st="2" end="2"/>
                                            </p:txEl>
                                          </p:spTgt>
                                        </p:tgtEl>
                                        <p:attrNameLst>
                                          <p:attrName>style.rotation</p:attrName>
                                        </p:attrNameLst>
                                      </p:cBhvr>
                                      <p:tavLst>
                                        <p:tav tm="0">
                                          <p:val>
                                            <p:fltVal val="720"/>
                                          </p:val>
                                        </p:tav>
                                        <p:tav tm="100000">
                                          <p:val>
                                            <p:fltVal val="0"/>
                                          </p:val>
                                        </p:tav>
                                      </p:tavLst>
                                    </p:anim>
                                    <p:anim calcmode="lin" valueType="num">
                                      <p:cBhvr>
                                        <p:cTn id="23" dur="2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24" dur="2000" fill="hold"/>
                                        <p:tgtEl>
                                          <p:spTgt spid="4">
                                            <p:txEl>
                                              <p:pRg st="2" end="2"/>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52400" y="381000"/>
            <a:ext cx="8801101" cy="6120852"/>
          </a:xfrm>
          <a:prstGeom prst="rect">
            <a:avLst/>
          </a:prstGeom>
          <a:noFill/>
          <a:ln w="9525">
            <a:noFill/>
            <a:miter lim="800000"/>
            <a:headEnd/>
            <a:tailEnd/>
          </a:ln>
          <a:effectLst/>
        </p:spPr>
      </p:pic>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770" decel="100000"/>
                                        <p:tgtEl>
                                          <p:spTgt spid="1026"/>
                                        </p:tgtEl>
                                      </p:cBhvr>
                                    </p:animEffect>
                                    <p:animScale>
                                      <p:cBhvr>
                                        <p:cTn id="8" dur="770" decel="100000"/>
                                        <p:tgtEl>
                                          <p:spTgt spid="1026"/>
                                        </p:tgtEl>
                                      </p:cBhvr>
                                      <p:from x="10000" y="10000"/>
                                      <p:to x="200000" y="450000"/>
                                    </p:animScale>
                                    <p:animScale>
                                      <p:cBhvr>
                                        <p:cTn id="9" dur="1230" accel="100000" fill="hold">
                                          <p:stCondLst>
                                            <p:cond delay="770"/>
                                          </p:stCondLst>
                                        </p:cTn>
                                        <p:tgtEl>
                                          <p:spTgt spid="1026"/>
                                        </p:tgtEl>
                                      </p:cBhvr>
                                      <p:from x="200000" y="450000"/>
                                      <p:to x="100000" y="100000"/>
                                    </p:animScale>
                                    <p:set>
                                      <p:cBhvr>
                                        <p:cTn id="10" dur="770" fill="hold"/>
                                        <p:tgtEl>
                                          <p:spTgt spid="1026"/>
                                        </p:tgtEl>
                                        <p:attrNameLst>
                                          <p:attrName>ppt_x</p:attrName>
                                        </p:attrNameLst>
                                      </p:cBhvr>
                                      <p:to>
                                        <p:strVal val="(0.5)"/>
                                      </p:to>
                                    </p:set>
                                    <p:anim from="(0.5)" to="(#ppt_x)" calcmode="lin" valueType="num">
                                      <p:cBhvr>
                                        <p:cTn id="11" dur="1230" accel="100000" fill="hold">
                                          <p:stCondLst>
                                            <p:cond delay="770"/>
                                          </p:stCondLst>
                                        </p:cTn>
                                        <p:tgtEl>
                                          <p:spTgt spid="1026"/>
                                        </p:tgtEl>
                                        <p:attrNameLst>
                                          <p:attrName>ppt_x</p:attrName>
                                        </p:attrNameLst>
                                      </p:cBhvr>
                                    </p:anim>
                                    <p:set>
                                      <p:cBhvr>
                                        <p:cTn id="12" dur="770" fill="hold"/>
                                        <p:tgtEl>
                                          <p:spTgt spid="1026"/>
                                        </p:tgtEl>
                                        <p:attrNameLst>
                                          <p:attrName>ppt_y</p:attrName>
                                        </p:attrNameLst>
                                      </p:cBhvr>
                                      <p:to>
                                        <p:strVal val="(#ppt_y+0.4)"/>
                                      </p:to>
                                    </p:set>
                                    <p:anim from="(#ppt_y+0.4)" to="(#ppt_y)" calcmode="lin" valueType="num">
                                      <p:cBhvr>
                                        <p:cTn id="13" dur="1230" accel="100000" fill="hold">
                                          <p:stCondLst>
                                            <p:cond delay="770"/>
                                          </p:stCondLst>
                                        </p:cTn>
                                        <p:tgtEl>
                                          <p:spTgt spid="1026"/>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Administrateur\Bureau\bblois\blois04.jpg"/>
          <p:cNvPicPr>
            <a:picLocks noChangeAspect="1" noChangeArrowheads="1"/>
          </p:cNvPicPr>
          <p:nvPr/>
        </p:nvPicPr>
        <p:blipFill>
          <a:blip r:embed="rId2"/>
          <a:srcRect/>
          <a:stretch>
            <a:fillRect/>
          </a:stretch>
        </p:blipFill>
        <p:spPr bwMode="auto">
          <a:xfrm>
            <a:off x="0" y="0"/>
            <a:ext cx="9366362" cy="6858000"/>
          </a:xfrm>
          <a:prstGeom prst="rect">
            <a:avLst/>
          </a:prstGeom>
          <a:noFill/>
        </p:spPr>
      </p:pic>
    </p:spTree>
  </p:cSld>
  <p:clrMapOvr>
    <a:masterClrMapping/>
  </p:clrMapOvr>
  <p:transition>
    <p:pull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57158" y="1214422"/>
            <a:ext cx="8229600" cy="5411807"/>
          </a:xfrm>
        </p:spPr>
        <p:txBody>
          <a:bodyPr>
            <a:normAutofit/>
          </a:bodyPr>
          <a:lstStyle/>
          <a:p>
            <a:pPr>
              <a:lnSpc>
                <a:spcPct val="150000"/>
              </a:lnSpc>
              <a:buNone/>
            </a:pPr>
            <a:r>
              <a:rPr lang="fr-FR" sz="1800" dirty="0" smtClean="0">
                <a:latin typeface="Book Antiqua" pitchFamily="18" charset="0"/>
              </a:rPr>
              <a:t>Blois, c’est bien sûr un château qui ne se réduit pas à l’aile François Ier, car il offre un étonnant panorama de plusieurs siècles d’architecture française, du Moyen Age a l’époque classique. Le château de Blois, c’est en fait quatre monuments en un : une grande salle exceptionnelle témoin de l’architecture civile du XIIIe siècle ; l’aile Louis XII, construite à la charnière du Moyen Age et de la Renaissance ; le joyau de la Renaissance qu’est l’aile François Ier, témoin de la vie de cour et d’épisodes tragiques des guerres de Religion ; enfin une aile du XVIIe siècle bâtie pour le premier protecteur de Lully et de Molière, Gaston d’Orléans. C’est enfin un monument qui garde l’empreinte des restaurateurs du XIXe siècle et que des restaurations en cours continuent de faire vivre.</a:t>
            </a:r>
            <a:endParaRPr lang="fr-FR" sz="1800" dirty="0">
              <a:latin typeface="Book Antiqua" pitchFamily="18" charset="0"/>
            </a:endParaRPr>
          </a:p>
        </p:txBody>
      </p:sp>
      <p:sp>
        <p:nvSpPr>
          <p:cNvPr id="4" name="Titre 1"/>
          <p:cNvSpPr>
            <a:spLocks noGrp="1"/>
          </p:cNvSpPr>
          <p:nvPr>
            <p:ph type="title"/>
          </p:nvPr>
        </p:nvSpPr>
        <p:spPr>
          <a:xfrm>
            <a:off x="457200" y="274638"/>
            <a:ext cx="8229600" cy="1143000"/>
          </a:xfrm>
        </p:spPr>
        <p:txBody>
          <a:bodyPr>
            <a:normAutofit/>
          </a:bodyPr>
          <a:lstStyle/>
          <a:p>
            <a:r>
              <a:rPr lang="fr-FR" b="1" dirty="0" err="1" smtClean="0">
                <a:latin typeface="Copperplate Gothic Bold" pitchFamily="34" charset="0"/>
              </a:rPr>
              <a:t>Histoirique</a:t>
            </a:r>
            <a:r>
              <a:rPr lang="fr-FR" b="1" dirty="0" smtClean="0">
                <a:latin typeface="Copperplate Gothic Bold" pitchFamily="34" charset="0"/>
              </a:rPr>
              <a:t> : </a:t>
            </a:r>
            <a:endParaRPr lang="fr-FR" dirty="0"/>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0"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edge">
                                      <p:cBhvr>
                                        <p:cTn id="13" dur="20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xit" presetSubtype="4" fill="hold" grpId="1" nodeType="clickEffect">
                                  <p:stCondLst>
                                    <p:cond delay="0"/>
                                  </p:stCondLst>
                                  <p:childTnLst>
                                    <p:anim calcmode="lin" valueType="num">
                                      <p:cBhvr additive="base">
                                        <p:cTn id="17" dur="500"/>
                                        <p:tgtEl>
                                          <p:spTgt spid="4"/>
                                        </p:tgtEl>
                                        <p:attrNameLst>
                                          <p:attrName>ppt_x</p:attrName>
                                        </p:attrNameLst>
                                      </p:cBhvr>
                                      <p:tavLst>
                                        <p:tav tm="0">
                                          <p:val>
                                            <p:strVal val="ppt_x"/>
                                          </p:val>
                                        </p:tav>
                                        <p:tav tm="100000">
                                          <p:val>
                                            <p:strVal val="ppt_x"/>
                                          </p:val>
                                        </p:tav>
                                      </p:tavLst>
                                    </p:anim>
                                    <p:anim calcmode="lin" valueType="num">
                                      <p:cBhvr additive="base">
                                        <p:cTn id="18" dur="500"/>
                                        <p:tgtEl>
                                          <p:spTgt spid="4"/>
                                        </p:tgtEl>
                                        <p:attrNameLst>
                                          <p:attrName>ppt_y</p:attrName>
                                        </p:attrNameLst>
                                      </p:cBhvr>
                                      <p:tavLst>
                                        <p:tav tm="0">
                                          <p:val>
                                            <p:strVal val="ppt_y"/>
                                          </p:val>
                                        </p:tav>
                                        <p:tav tm="100000">
                                          <p:val>
                                            <p:strVal val="1+ppt_h/2"/>
                                          </p:val>
                                        </p:tav>
                                      </p:tavLst>
                                    </p:anim>
                                    <p:set>
                                      <p:cBhvr>
                                        <p:cTn id="19"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282" y="285728"/>
            <a:ext cx="8715436" cy="5909310"/>
          </a:xfrm>
          <a:prstGeom prst="rect">
            <a:avLst/>
          </a:prstGeom>
        </p:spPr>
        <p:txBody>
          <a:bodyPr wrap="square">
            <a:spAutoFit/>
          </a:bodyPr>
          <a:lstStyle/>
          <a:p>
            <a:endParaRPr lang="fr-FR" dirty="0" smtClean="0">
              <a:latin typeface="Book Antiqua" pitchFamily="18" charset="0"/>
            </a:endParaRPr>
          </a:p>
          <a:p>
            <a:pPr algn="just"/>
            <a:r>
              <a:rPr lang="fr-FR" dirty="0" smtClean="0">
                <a:latin typeface="Book Antiqua" pitchFamily="18" charset="0"/>
              </a:rPr>
              <a:t>	Les grands travaux d’urbanisme commencés en 1959 permirent de découvrir des vestiges attestant la présence d’un habitat à la fin de l’indépendance gauloise et d’un centre urbain à l’époque gallo-romaine. À cette époque, la ville était située sur la voie reliant Chartres à Bourges.</a:t>
            </a:r>
          </a:p>
          <a:p>
            <a:pPr algn="just"/>
            <a:r>
              <a:rPr lang="fr-FR" dirty="0" smtClean="0">
                <a:latin typeface="Book Antiqua" pitchFamily="18" charset="0"/>
              </a:rPr>
              <a:t>Blois </a:t>
            </a:r>
            <a:r>
              <a:rPr lang="fr-FR" dirty="0">
                <a:latin typeface="Book Antiqua" pitchFamily="18" charset="0"/>
              </a:rPr>
              <a:t>apparaît pour la première fois en 410 lorsqu'elle est conquise par le chef breton </a:t>
            </a:r>
            <a:r>
              <a:rPr lang="fr-FR" dirty="0" err="1">
                <a:latin typeface="Book Antiqua" pitchFamily="18" charset="0"/>
              </a:rPr>
              <a:t>Iuomadus</a:t>
            </a:r>
            <a:r>
              <a:rPr lang="fr-FR" dirty="0">
                <a:latin typeface="Book Antiqua" pitchFamily="18" charset="0"/>
              </a:rPr>
              <a:t> qui en expulse le « consul » </a:t>
            </a:r>
            <a:r>
              <a:rPr lang="fr-FR" dirty="0" err="1">
                <a:latin typeface="Book Antiqua" pitchFamily="18" charset="0"/>
              </a:rPr>
              <a:t>Odo</a:t>
            </a:r>
            <a:r>
              <a:rPr lang="fr-FR" dirty="0">
                <a:latin typeface="Book Antiqua" pitchFamily="18" charset="0"/>
              </a:rPr>
              <a:t>, probablement d'origine germanique. Il y fonde un état autonome ou semi-autonome qui se maintiendra jusqu'à la prise de la ville par Clovis en </a:t>
            </a:r>
            <a:r>
              <a:rPr lang="fr-FR" dirty="0" smtClean="0">
                <a:latin typeface="Book Antiqua" pitchFamily="18" charset="0"/>
              </a:rPr>
              <a:t>491.</a:t>
            </a:r>
            <a:endParaRPr lang="fr-FR" dirty="0">
              <a:latin typeface="Book Antiqua" pitchFamily="18" charset="0"/>
            </a:endParaRPr>
          </a:p>
          <a:p>
            <a:pPr algn="just"/>
            <a:r>
              <a:rPr lang="fr-FR" dirty="0" smtClean="0">
                <a:latin typeface="Book Antiqua" pitchFamily="18" charset="0"/>
              </a:rPr>
              <a:t>	En </a:t>
            </a:r>
            <a:r>
              <a:rPr lang="fr-FR" dirty="0">
                <a:latin typeface="Book Antiqua" pitchFamily="18" charset="0"/>
              </a:rPr>
              <a:t>851, Blois est pillée par le chef viking </a:t>
            </a:r>
            <a:r>
              <a:rPr lang="fr-FR" dirty="0" smtClean="0">
                <a:latin typeface="Book Antiqua" pitchFamily="18" charset="0"/>
              </a:rPr>
              <a:t>Hasting. </a:t>
            </a:r>
            <a:r>
              <a:rPr lang="fr-FR" dirty="0">
                <a:latin typeface="Book Antiqua" pitchFamily="18" charset="0"/>
              </a:rPr>
              <a:t>Une autre source indique que la ville fut pillée par deux fois en 854 puis vers </a:t>
            </a:r>
            <a:r>
              <a:rPr lang="fr-FR" dirty="0" smtClean="0">
                <a:latin typeface="Book Antiqua" pitchFamily="18" charset="0"/>
              </a:rPr>
              <a:t>856-857.</a:t>
            </a:r>
            <a:endParaRPr lang="fr-FR" dirty="0">
              <a:latin typeface="Book Antiqua" pitchFamily="18" charset="0"/>
            </a:endParaRPr>
          </a:p>
          <a:p>
            <a:pPr algn="just"/>
            <a:r>
              <a:rPr lang="fr-FR" dirty="0">
                <a:latin typeface="Book Antiqua" pitchFamily="18" charset="0"/>
              </a:rPr>
              <a:t>En 1171, Blois fut une des premières villes d'Europe à accuser ses juifs de crimes rituels à la suite de la disparition inexpliquée d'un enfant chrétien. Trente à trente-cinq juifs (sur une communauté d’environ 130 personnes) furent brûlés vifs le 26 mai 1171 (20 </a:t>
            </a:r>
            <a:r>
              <a:rPr lang="fr-FR" dirty="0" err="1">
                <a:latin typeface="Book Antiqua" pitchFamily="18" charset="0"/>
              </a:rPr>
              <a:t>Sivan</a:t>
            </a:r>
            <a:r>
              <a:rPr lang="fr-FR" dirty="0">
                <a:latin typeface="Book Antiqua" pitchFamily="18" charset="0"/>
              </a:rPr>
              <a:t>)près des fourches </a:t>
            </a:r>
            <a:r>
              <a:rPr lang="fr-FR" dirty="0" smtClean="0">
                <a:latin typeface="Book Antiqua" pitchFamily="18" charset="0"/>
              </a:rPr>
              <a:t>patibulaires. </a:t>
            </a:r>
            <a:r>
              <a:rPr lang="fr-FR" dirty="0">
                <a:latin typeface="Book Antiqua" pitchFamily="18" charset="0"/>
              </a:rPr>
              <a:t>Cette accusation en entraîna d'autres à Pontoise, Joinville et Loches. Le martyr de Blois fit une impression considérable sur les contemporains. Outre deux récits en prose des événements, des </a:t>
            </a:r>
            <a:r>
              <a:rPr lang="fr-FR" dirty="0" err="1" smtClean="0">
                <a:latin typeface="Book Antiqua" pitchFamily="18" charset="0"/>
              </a:rPr>
              <a:t>Selihot</a:t>
            </a:r>
            <a:r>
              <a:rPr lang="fr-FR" dirty="0">
                <a:latin typeface="Book Antiqua" pitchFamily="18" charset="0"/>
              </a:rPr>
              <a:t> </a:t>
            </a:r>
            <a:r>
              <a:rPr lang="fr-FR" dirty="0" smtClean="0">
                <a:latin typeface="Book Antiqua" pitchFamily="18" charset="0"/>
              </a:rPr>
              <a:t>furent </a:t>
            </a:r>
            <a:r>
              <a:rPr lang="fr-FR" dirty="0">
                <a:latin typeface="Book Antiqua" pitchFamily="18" charset="0"/>
              </a:rPr>
              <a:t>composées. Apprenant les tragiques événements de Blois, </a:t>
            </a:r>
            <a:r>
              <a:rPr lang="fr-FR" dirty="0" err="1">
                <a:latin typeface="Book Antiqua" pitchFamily="18" charset="0"/>
              </a:rPr>
              <a:t>Rabbenou</a:t>
            </a:r>
            <a:r>
              <a:rPr lang="fr-FR" dirty="0">
                <a:latin typeface="Book Antiqua" pitchFamily="18" charset="0"/>
              </a:rPr>
              <a:t> Tam déclara le 20 </a:t>
            </a:r>
            <a:r>
              <a:rPr lang="fr-FR" dirty="0" err="1">
                <a:latin typeface="Book Antiqua" pitchFamily="18" charset="0"/>
              </a:rPr>
              <a:t>Sivan</a:t>
            </a:r>
            <a:r>
              <a:rPr lang="fr-FR" dirty="0">
                <a:latin typeface="Book Antiqua" pitchFamily="18" charset="0"/>
              </a:rPr>
              <a:t>, jour de jeûne pour les juifs de France, de Grande-Bretagne et </a:t>
            </a:r>
            <a:r>
              <a:rPr lang="fr-FR" dirty="0" smtClean="0">
                <a:latin typeface="Book Antiqua" pitchFamily="18" charset="0"/>
              </a:rPr>
              <a:t>d'Allemagne.</a:t>
            </a:r>
            <a:endParaRPr lang="fr-FR" dirty="0">
              <a:latin typeface="Book Antiqua" pitchFamily="18" charset="0"/>
            </a:endParaRPr>
          </a:p>
          <a:p>
            <a:pPr algn="just"/>
            <a:endParaRPr lang="fr-FR" dirty="0"/>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4">
                                            <p:txEl>
                                              <p:pRg st="1" end="1"/>
                                            </p:txEl>
                                          </p:spTgt>
                                        </p:tgtEl>
                                        <p:attrNameLst>
                                          <p:attrName>ppt_y</p:attrName>
                                        </p:attrNameLst>
                                      </p:cBhvr>
                                      <p:tavLst>
                                        <p:tav tm="0">
                                          <p:val>
                                            <p:strVal val="1+#ppt_h/2"/>
                                          </p:val>
                                        </p:tav>
                                        <p:tav tm="100000">
                                          <p:val>
                                            <p:strVal val="#ppt_y"/>
                                          </p:val>
                                        </p:tav>
                                      </p:tavLst>
                                    </p:anim>
                                  </p:childTnLst>
                                </p:cTn>
                              </p:par>
                              <p:par>
                                <p:cTn id="9" presetID="7" presetClass="entr" presetSubtype="4"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 calcmode="lin" valueType="num">
                                      <p:cBhvr additive="base">
                                        <p:cTn id="11" dur="50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2" dur="5000" fill="hold"/>
                                        <p:tgtEl>
                                          <p:spTgt spid="4">
                                            <p:txEl>
                                              <p:pRg st="2" end="2"/>
                                            </p:txEl>
                                          </p:spTgt>
                                        </p:tgtEl>
                                        <p:attrNameLst>
                                          <p:attrName>ppt_y</p:attrName>
                                        </p:attrNameLst>
                                      </p:cBhvr>
                                      <p:tavLst>
                                        <p:tav tm="0">
                                          <p:val>
                                            <p:strVal val="1+#ppt_h/2"/>
                                          </p:val>
                                        </p:tav>
                                        <p:tav tm="100000">
                                          <p:val>
                                            <p:strVal val="#ppt_y"/>
                                          </p:val>
                                        </p:tav>
                                      </p:tavLst>
                                    </p:anim>
                                  </p:childTnLst>
                                </p:cTn>
                              </p:par>
                              <p:par>
                                <p:cTn id="13" presetID="7" presetClass="entr" presetSubtype="4"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anim calcmode="lin" valueType="num">
                                      <p:cBhvr additive="base">
                                        <p:cTn id="15" dur="50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6" dur="5000" fill="hold"/>
                                        <p:tgtEl>
                                          <p:spTgt spid="4">
                                            <p:txEl>
                                              <p:pRg st="3" end="3"/>
                                            </p:txEl>
                                          </p:spTgt>
                                        </p:tgtEl>
                                        <p:attrNameLst>
                                          <p:attrName>ppt_y</p:attrName>
                                        </p:attrNameLst>
                                      </p:cBhvr>
                                      <p:tavLst>
                                        <p:tav tm="0">
                                          <p:val>
                                            <p:strVal val="1+#ppt_h/2"/>
                                          </p:val>
                                        </p:tav>
                                        <p:tav tm="100000">
                                          <p:val>
                                            <p:strVal val="#ppt_y"/>
                                          </p:val>
                                        </p:tav>
                                      </p:tavLst>
                                    </p:anim>
                                  </p:childTnLst>
                                </p:cTn>
                              </p:par>
                              <p:par>
                                <p:cTn id="17" presetID="7" presetClass="entr" presetSubtype="4"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xit" presetSubtype="0" fill="hold" nodeType="clickEffect">
                                  <p:stCondLst>
                                    <p:cond delay="0"/>
                                  </p:stCondLst>
                                  <p:childTnLst>
                                    <p:anim calcmode="lin" valueType="num">
                                      <p:cBhvr>
                                        <p:cTn id="24" dur="500"/>
                                        <p:tgtEl>
                                          <p:spTgt spid="4">
                                            <p:txEl>
                                              <p:pRg st="1" end="1"/>
                                            </p:txEl>
                                          </p:spTgt>
                                        </p:tgtEl>
                                        <p:attrNameLst>
                                          <p:attrName>ppt_w</p:attrName>
                                        </p:attrNameLst>
                                      </p:cBhvr>
                                      <p:tavLst>
                                        <p:tav tm="0">
                                          <p:val>
                                            <p:strVal val="ppt_w"/>
                                          </p:val>
                                        </p:tav>
                                        <p:tav tm="100000">
                                          <p:val>
                                            <p:fltVal val="0"/>
                                          </p:val>
                                        </p:tav>
                                      </p:tavLst>
                                    </p:anim>
                                    <p:anim calcmode="lin" valueType="num">
                                      <p:cBhvr>
                                        <p:cTn id="25" dur="500"/>
                                        <p:tgtEl>
                                          <p:spTgt spid="4">
                                            <p:txEl>
                                              <p:pRg st="1" end="1"/>
                                            </p:txEl>
                                          </p:spTgt>
                                        </p:tgtEl>
                                        <p:attrNameLst>
                                          <p:attrName>ppt_h</p:attrName>
                                        </p:attrNameLst>
                                      </p:cBhvr>
                                      <p:tavLst>
                                        <p:tav tm="0">
                                          <p:val>
                                            <p:strVal val="ppt_h"/>
                                          </p:val>
                                        </p:tav>
                                        <p:tav tm="100000">
                                          <p:val>
                                            <p:fltVal val="0"/>
                                          </p:val>
                                        </p:tav>
                                      </p:tavLst>
                                    </p:anim>
                                    <p:animEffect transition="out" filter="fade">
                                      <p:cBhvr>
                                        <p:cTn id="26" dur="500"/>
                                        <p:tgtEl>
                                          <p:spTgt spid="4">
                                            <p:txEl>
                                              <p:pRg st="1" end="1"/>
                                            </p:txEl>
                                          </p:spTgt>
                                        </p:tgtEl>
                                      </p:cBhvr>
                                    </p:animEffect>
                                    <p:set>
                                      <p:cBhvr>
                                        <p:cTn id="27" dur="1" fill="hold">
                                          <p:stCondLst>
                                            <p:cond delay="499"/>
                                          </p:stCondLst>
                                        </p:cTn>
                                        <p:tgtEl>
                                          <p:spTgt spid="4">
                                            <p:txEl>
                                              <p:pRg st="1" end="1"/>
                                            </p:txEl>
                                          </p:spTgt>
                                        </p:tgtEl>
                                        <p:attrNameLst>
                                          <p:attrName>style.visibility</p:attrName>
                                        </p:attrNameLst>
                                      </p:cBhvr>
                                      <p:to>
                                        <p:strVal val="hidden"/>
                                      </p:to>
                                    </p:set>
                                  </p:childTnLst>
                                </p:cTn>
                              </p:par>
                              <p:par>
                                <p:cTn id="28" presetID="53" presetClass="exit" presetSubtype="0" fill="hold" nodeType="withEffect">
                                  <p:stCondLst>
                                    <p:cond delay="0"/>
                                  </p:stCondLst>
                                  <p:childTnLst>
                                    <p:anim calcmode="lin" valueType="num">
                                      <p:cBhvr>
                                        <p:cTn id="29" dur="500"/>
                                        <p:tgtEl>
                                          <p:spTgt spid="4">
                                            <p:txEl>
                                              <p:pRg st="2" end="2"/>
                                            </p:txEl>
                                          </p:spTgt>
                                        </p:tgtEl>
                                        <p:attrNameLst>
                                          <p:attrName>ppt_w</p:attrName>
                                        </p:attrNameLst>
                                      </p:cBhvr>
                                      <p:tavLst>
                                        <p:tav tm="0">
                                          <p:val>
                                            <p:strVal val="ppt_w"/>
                                          </p:val>
                                        </p:tav>
                                        <p:tav tm="100000">
                                          <p:val>
                                            <p:fltVal val="0"/>
                                          </p:val>
                                        </p:tav>
                                      </p:tavLst>
                                    </p:anim>
                                    <p:anim calcmode="lin" valueType="num">
                                      <p:cBhvr>
                                        <p:cTn id="30" dur="500"/>
                                        <p:tgtEl>
                                          <p:spTgt spid="4">
                                            <p:txEl>
                                              <p:pRg st="2" end="2"/>
                                            </p:txEl>
                                          </p:spTgt>
                                        </p:tgtEl>
                                        <p:attrNameLst>
                                          <p:attrName>ppt_h</p:attrName>
                                        </p:attrNameLst>
                                      </p:cBhvr>
                                      <p:tavLst>
                                        <p:tav tm="0">
                                          <p:val>
                                            <p:strVal val="ppt_h"/>
                                          </p:val>
                                        </p:tav>
                                        <p:tav tm="100000">
                                          <p:val>
                                            <p:fltVal val="0"/>
                                          </p:val>
                                        </p:tav>
                                      </p:tavLst>
                                    </p:anim>
                                    <p:animEffect transition="out" filter="fade">
                                      <p:cBhvr>
                                        <p:cTn id="31" dur="500"/>
                                        <p:tgtEl>
                                          <p:spTgt spid="4">
                                            <p:txEl>
                                              <p:pRg st="2" end="2"/>
                                            </p:txEl>
                                          </p:spTgt>
                                        </p:tgtEl>
                                      </p:cBhvr>
                                    </p:animEffect>
                                    <p:set>
                                      <p:cBhvr>
                                        <p:cTn id="32" dur="1" fill="hold">
                                          <p:stCondLst>
                                            <p:cond delay="499"/>
                                          </p:stCondLst>
                                        </p:cTn>
                                        <p:tgtEl>
                                          <p:spTgt spid="4">
                                            <p:txEl>
                                              <p:pRg st="2" end="2"/>
                                            </p:txEl>
                                          </p:spTgt>
                                        </p:tgtEl>
                                        <p:attrNameLst>
                                          <p:attrName>style.visibility</p:attrName>
                                        </p:attrNameLst>
                                      </p:cBhvr>
                                      <p:to>
                                        <p:strVal val="hidden"/>
                                      </p:to>
                                    </p:set>
                                  </p:childTnLst>
                                </p:cTn>
                              </p:par>
                              <p:par>
                                <p:cTn id="33" presetID="53" presetClass="exit" presetSubtype="0" fill="hold" nodeType="withEffect">
                                  <p:stCondLst>
                                    <p:cond delay="0"/>
                                  </p:stCondLst>
                                  <p:childTnLst>
                                    <p:anim calcmode="lin" valueType="num">
                                      <p:cBhvr>
                                        <p:cTn id="34" dur="500"/>
                                        <p:tgtEl>
                                          <p:spTgt spid="4">
                                            <p:txEl>
                                              <p:pRg st="3" end="3"/>
                                            </p:txEl>
                                          </p:spTgt>
                                        </p:tgtEl>
                                        <p:attrNameLst>
                                          <p:attrName>ppt_w</p:attrName>
                                        </p:attrNameLst>
                                      </p:cBhvr>
                                      <p:tavLst>
                                        <p:tav tm="0">
                                          <p:val>
                                            <p:strVal val="ppt_w"/>
                                          </p:val>
                                        </p:tav>
                                        <p:tav tm="100000">
                                          <p:val>
                                            <p:fltVal val="0"/>
                                          </p:val>
                                        </p:tav>
                                      </p:tavLst>
                                    </p:anim>
                                    <p:anim calcmode="lin" valueType="num">
                                      <p:cBhvr>
                                        <p:cTn id="35" dur="500"/>
                                        <p:tgtEl>
                                          <p:spTgt spid="4">
                                            <p:txEl>
                                              <p:pRg st="3" end="3"/>
                                            </p:txEl>
                                          </p:spTgt>
                                        </p:tgtEl>
                                        <p:attrNameLst>
                                          <p:attrName>ppt_h</p:attrName>
                                        </p:attrNameLst>
                                      </p:cBhvr>
                                      <p:tavLst>
                                        <p:tav tm="0">
                                          <p:val>
                                            <p:strVal val="ppt_h"/>
                                          </p:val>
                                        </p:tav>
                                        <p:tav tm="100000">
                                          <p:val>
                                            <p:fltVal val="0"/>
                                          </p:val>
                                        </p:tav>
                                      </p:tavLst>
                                    </p:anim>
                                    <p:animEffect transition="out" filter="fade">
                                      <p:cBhvr>
                                        <p:cTn id="36" dur="500"/>
                                        <p:tgtEl>
                                          <p:spTgt spid="4">
                                            <p:txEl>
                                              <p:pRg st="3" end="3"/>
                                            </p:txEl>
                                          </p:spTgt>
                                        </p:tgtEl>
                                      </p:cBhvr>
                                    </p:animEffect>
                                    <p:set>
                                      <p:cBhvr>
                                        <p:cTn id="37" dur="1" fill="hold">
                                          <p:stCondLst>
                                            <p:cond delay="499"/>
                                          </p:stCondLst>
                                        </p:cTn>
                                        <p:tgtEl>
                                          <p:spTgt spid="4">
                                            <p:txEl>
                                              <p:pRg st="3" end="3"/>
                                            </p:txEl>
                                          </p:spTgt>
                                        </p:tgtEl>
                                        <p:attrNameLst>
                                          <p:attrName>style.visibility</p:attrName>
                                        </p:attrNameLst>
                                      </p:cBhvr>
                                      <p:to>
                                        <p:strVal val="hidden"/>
                                      </p:to>
                                    </p:set>
                                  </p:childTnLst>
                                </p:cTn>
                              </p:par>
                              <p:par>
                                <p:cTn id="38" presetID="53" presetClass="exit" presetSubtype="0" fill="hold" nodeType="withEffect">
                                  <p:stCondLst>
                                    <p:cond delay="0"/>
                                  </p:stCondLst>
                                  <p:childTnLst>
                                    <p:anim calcmode="lin" valueType="num">
                                      <p:cBhvr>
                                        <p:cTn id="39" dur="500"/>
                                        <p:tgtEl>
                                          <p:spTgt spid="4">
                                            <p:txEl>
                                              <p:pRg st="4" end="4"/>
                                            </p:txEl>
                                          </p:spTgt>
                                        </p:tgtEl>
                                        <p:attrNameLst>
                                          <p:attrName>ppt_w</p:attrName>
                                        </p:attrNameLst>
                                      </p:cBhvr>
                                      <p:tavLst>
                                        <p:tav tm="0">
                                          <p:val>
                                            <p:strVal val="ppt_w"/>
                                          </p:val>
                                        </p:tav>
                                        <p:tav tm="100000">
                                          <p:val>
                                            <p:fltVal val="0"/>
                                          </p:val>
                                        </p:tav>
                                      </p:tavLst>
                                    </p:anim>
                                    <p:anim calcmode="lin" valueType="num">
                                      <p:cBhvr>
                                        <p:cTn id="40" dur="500"/>
                                        <p:tgtEl>
                                          <p:spTgt spid="4">
                                            <p:txEl>
                                              <p:pRg st="4" end="4"/>
                                            </p:txEl>
                                          </p:spTgt>
                                        </p:tgtEl>
                                        <p:attrNameLst>
                                          <p:attrName>ppt_h</p:attrName>
                                        </p:attrNameLst>
                                      </p:cBhvr>
                                      <p:tavLst>
                                        <p:tav tm="0">
                                          <p:val>
                                            <p:strVal val="ppt_h"/>
                                          </p:val>
                                        </p:tav>
                                        <p:tav tm="100000">
                                          <p:val>
                                            <p:fltVal val="0"/>
                                          </p:val>
                                        </p:tav>
                                      </p:tavLst>
                                    </p:anim>
                                    <p:animEffect transition="out" filter="fade">
                                      <p:cBhvr>
                                        <p:cTn id="41" dur="500"/>
                                        <p:tgtEl>
                                          <p:spTgt spid="4">
                                            <p:txEl>
                                              <p:pRg st="4" end="4"/>
                                            </p:txEl>
                                          </p:spTgt>
                                        </p:tgtEl>
                                      </p:cBhvr>
                                    </p:animEffect>
                                    <p:set>
                                      <p:cBhvr>
                                        <p:cTn id="42" dur="1" fill="hold">
                                          <p:stCondLst>
                                            <p:cond delay="499"/>
                                          </p:stCondLst>
                                        </p:cTn>
                                        <p:tgtEl>
                                          <p:spTgt spid="4">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292</TotalTime>
  <Words>729</Words>
  <Application>Microsoft Office PowerPoint</Application>
  <PresentationFormat>Affichage à l'écran (4:3)</PresentationFormat>
  <Paragraphs>131</Paragraphs>
  <Slides>32</Slides>
  <Notes>0</Notes>
  <HiddenSlides>0</HiddenSlides>
  <MMClips>0</MMClips>
  <ScaleCrop>false</ScaleCrop>
  <HeadingPairs>
    <vt:vector size="4" baseType="variant">
      <vt:variant>
        <vt:lpstr>Thème</vt:lpstr>
      </vt:variant>
      <vt:variant>
        <vt:i4>1</vt:i4>
      </vt:variant>
      <vt:variant>
        <vt:lpstr>Titres des diapositives</vt:lpstr>
      </vt:variant>
      <vt:variant>
        <vt:i4>32</vt:i4>
      </vt:variant>
    </vt:vector>
  </HeadingPairs>
  <TitlesOfParts>
    <vt:vector size="33" baseType="lpstr">
      <vt:lpstr>Thème Office</vt:lpstr>
      <vt:lpstr>Diapositive 1</vt:lpstr>
      <vt:lpstr>Plan de travail </vt:lpstr>
      <vt:lpstr>Introduction </vt:lpstr>
      <vt:lpstr>Diapositive 4</vt:lpstr>
      <vt:lpstr>Diapositive 5</vt:lpstr>
      <vt:lpstr>Diapositive 6</vt:lpstr>
      <vt:lpstr>Diapositive 7</vt:lpstr>
      <vt:lpstr>Histoirique : </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vector>
  </TitlesOfParts>
  <Company>Edition classic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Edition classic</dc:creator>
  <cp:lastModifiedBy>user</cp:lastModifiedBy>
  <cp:revision>45</cp:revision>
  <dcterms:created xsi:type="dcterms:W3CDTF">2010-11-11T01:42:49Z</dcterms:created>
  <dcterms:modified xsi:type="dcterms:W3CDTF">2011-11-29T15:23:11Z</dcterms:modified>
</cp:coreProperties>
</file>