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ADEEF-363B-4DE3-B14E-D7CD81B89D86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D54FB-AAAC-4A07-8A1B-F31ACBD37C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Catatan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yang </a:t>
            </a:r>
            <a:r>
              <a:rPr lang="en-US" dirty="0" err="1" smtClean="0"/>
              <a:t>presentasi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ppt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outline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untuk</a:t>
            </a:r>
            <a:r>
              <a:rPr lang="en-US" dirty="0" smtClean="0"/>
              <a:t> chapter </a:t>
            </a:r>
            <a:r>
              <a:rPr lang="en-US" dirty="0" smtClean="0"/>
              <a:t>11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smtClean="0"/>
              <a:t>slide </a:t>
            </a:r>
            <a:r>
              <a:rPr lang="en-US" dirty="0" err="1" smtClean="0"/>
              <a:t>ini</a:t>
            </a:r>
            <a:r>
              <a:rPr lang="en-US" dirty="0" smtClean="0"/>
              <a:t>), </a:t>
            </a:r>
            <a:r>
              <a:rPr lang="en-US" dirty="0" err="1" smtClean="0"/>
              <a:t>di</a:t>
            </a:r>
            <a:r>
              <a:rPr lang="en-US" dirty="0" smtClean="0"/>
              <a:t> print </a:t>
            </a:r>
            <a:r>
              <a:rPr lang="en-US" dirty="0" err="1" smtClean="0"/>
              <a:t>warna</a:t>
            </a:r>
            <a:r>
              <a:rPr lang="en-US" dirty="0" smtClean="0"/>
              <a:t> 1 kali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dikumpulkan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Kirim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email: ekpembangunan2014@gmail.com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11.3 The Development Planning Process: </a:t>
            </a:r>
            <a:br>
              <a:rPr lang="en-US" sz="2400"/>
            </a:br>
            <a:r>
              <a:rPr lang="en-US" sz="2400"/>
              <a:t>Some Basic Models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/>
              <a:t>Characteristics of the planning process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Planning in stages: basic models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Aggregate growth models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Multisector input-output, social accounting, and CGE models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Three stages of planning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Aggregate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Sectoral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Project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11.3 The Development Planning Process: </a:t>
            </a:r>
            <a:br>
              <a:rPr lang="en-US" sz="2400"/>
            </a:br>
            <a:r>
              <a:rPr lang="en-US" sz="2400"/>
              <a:t>Some Basic Models</a:t>
            </a: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295400" y="3124200"/>
          <a:ext cx="2457450" cy="619125"/>
        </p:xfrm>
        <a:graphic>
          <a:graphicData uri="http://schemas.openxmlformats.org/presentationml/2006/ole">
            <p:oleObj spid="_x0000_s1026" name="Equation" r:id="rId3" imgW="799920" imgH="203040" progId="Equation.3">
              <p:embed/>
            </p:oleObj>
          </a:graphicData>
        </a:graphic>
      </p:graphicFrame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1371600" y="4114800"/>
            <a:ext cx="6257925" cy="2227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Where	</a:t>
            </a:r>
          </a:p>
          <a:p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i="1">
                <a:latin typeface="Times New Roman" pitchFamily="18" charset="0"/>
              </a:rPr>
              <a:t>K(t)</a:t>
            </a:r>
            <a:r>
              <a:rPr lang="en-US" sz="2800">
                <a:latin typeface="Times New Roman" pitchFamily="18" charset="0"/>
              </a:rPr>
              <a:t> is capital stock at time </a:t>
            </a:r>
            <a:r>
              <a:rPr lang="en-US" sz="2800" i="1">
                <a:latin typeface="Times New Roman" pitchFamily="18" charset="0"/>
              </a:rPr>
              <a:t>t</a:t>
            </a:r>
          </a:p>
          <a:p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i="1">
                <a:latin typeface="Times New Roman" pitchFamily="18" charset="0"/>
              </a:rPr>
              <a:t>Y(t)</a:t>
            </a:r>
            <a:r>
              <a:rPr lang="en-US" sz="2800">
                <a:latin typeface="Times New Roman" pitchFamily="18" charset="0"/>
              </a:rPr>
              <a:t> is output at time </a:t>
            </a:r>
            <a:r>
              <a:rPr lang="en-US" sz="2800" i="1">
                <a:latin typeface="Times New Roman" pitchFamily="18" charset="0"/>
              </a:rPr>
              <a:t>t</a:t>
            </a:r>
          </a:p>
          <a:p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i="1">
                <a:latin typeface="Times New Roman" pitchFamily="18" charset="0"/>
              </a:rPr>
              <a:t>c</a:t>
            </a:r>
            <a:r>
              <a:rPr lang="en-US" sz="2800">
                <a:latin typeface="Times New Roman" pitchFamily="18" charset="0"/>
              </a:rPr>
              <a:t> is the average and marginal </a:t>
            </a:r>
          </a:p>
          <a:p>
            <a:r>
              <a:rPr lang="en-US" sz="2800">
                <a:latin typeface="Times New Roman" pitchFamily="18" charset="0"/>
              </a:rPr>
              <a:t>			capital-output ratio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3559" name="Text Box 5"/>
          <p:cNvSpPr txBox="1">
            <a:spLocks noChangeArrowheads="1"/>
          </p:cNvSpPr>
          <p:nvPr/>
        </p:nvSpPr>
        <p:spPr bwMode="auto">
          <a:xfrm>
            <a:off x="5181600" y="3200400"/>
            <a:ext cx="104298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(11.1)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533400" y="1752600"/>
            <a:ext cx="8153400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3200"/>
              <a:t>Aggregate Growth Models:  Projecting Macro Variables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304800"/>
            <a:ext cx="8686800" cy="1066800"/>
          </a:xfrm>
        </p:spPr>
        <p:txBody>
          <a:bodyPr anchor="ctr"/>
          <a:lstStyle/>
          <a:p>
            <a:pPr eaLnBrk="1" hangingPunct="1"/>
            <a:r>
              <a:rPr lang="en-US" sz="2400"/>
              <a:t>11.3 The Development Planning Process: Some Basic Models (Aggregate Growth Models, cont’d)</a:t>
            </a:r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577850" y="1781175"/>
          <a:ext cx="7226300" cy="585788"/>
        </p:xfrm>
        <a:graphic>
          <a:graphicData uri="http://schemas.openxmlformats.org/presentationml/2006/ole">
            <p:oleObj spid="_x0000_s2050" name="Equation" r:id="rId3" imgW="2489040" imgH="203040" progId="Equation.3">
              <p:embed/>
            </p:oleObj>
          </a:graphicData>
        </a:graphic>
      </p:graphicFrame>
      <p:sp>
        <p:nvSpPr>
          <p:cNvPr id="24583" name="Text Box 4"/>
          <p:cNvSpPr txBox="1">
            <a:spLocks noChangeArrowheads="1"/>
          </p:cNvSpPr>
          <p:nvPr/>
        </p:nvSpPr>
        <p:spPr bwMode="auto">
          <a:xfrm>
            <a:off x="762000" y="2390775"/>
            <a:ext cx="6535738" cy="2227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Where	</a:t>
            </a:r>
          </a:p>
          <a:p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i="1">
                <a:latin typeface="Times New Roman" pitchFamily="18" charset="0"/>
              </a:rPr>
              <a:t>I(t)</a:t>
            </a:r>
            <a:r>
              <a:rPr lang="en-US" sz="2800">
                <a:latin typeface="Times New Roman" pitchFamily="18" charset="0"/>
              </a:rPr>
              <a:t> is gross investment at time </a:t>
            </a:r>
            <a:r>
              <a:rPr lang="en-US" sz="2800" i="1">
                <a:latin typeface="Times New Roman" pitchFamily="18" charset="0"/>
              </a:rPr>
              <a:t>t</a:t>
            </a:r>
          </a:p>
          <a:p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i="1">
                <a:latin typeface="Times New Roman" pitchFamily="18" charset="0"/>
              </a:rPr>
              <a:t>s</a:t>
            </a:r>
            <a:r>
              <a:rPr lang="en-US" sz="2800">
                <a:latin typeface="Times New Roman" pitchFamily="18" charset="0"/>
              </a:rPr>
              <a:t> is the savings rate</a:t>
            </a:r>
          </a:p>
          <a:p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i="1">
                <a:latin typeface="Times New Roman" pitchFamily="18" charset="0"/>
              </a:rPr>
              <a:t>S</a:t>
            </a:r>
            <a:r>
              <a:rPr lang="en-US" sz="2800">
                <a:latin typeface="Times New Roman" pitchFamily="18" charset="0"/>
              </a:rPr>
              <a:t> is national savings</a:t>
            </a:r>
          </a:p>
          <a:p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i="1">
                <a:latin typeface="Times New Roman" pitchFamily="18" charset="0"/>
                <a:sym typeface="Symbol" pitchFamily="18" charset="2"/>
              </a:rPr>
              <a:t>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 is the depreciation rate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4584" name="Text Box 6"/>
          <p:cNvSpPr txBox="1">
            <a:spLocks noChangeArrowheads="1"/>
          </p:cNvSpPr>
          <p:nvPr/>
        </p:nvSpPr>
        <p:spPr bwMode="auto">
          <a:xfrm>
            <a:off x="7924800" y="1781175"/>
            <a:ext cx="104298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(11.2)</a:t>
            </a:r>
          </a:p>
        </p:txBody>
      </p:sp>
      <p:sp>
        <p:nvSpPr>
          <p:cNvPr id="24585" name="Text Box 7"/>
          <p:cNvSpPr txBox="1">
            <a:spLocks noChangeArrowheads="1"/>
          </p:cNvSpPr>
          <p:nvPr/>
        </p:nvSpPr>
        <p:spPr bwMode="auto">
          <a:xfrm>
            <a:off x="762000" y="4676775"/>
            <a:ext cx="666273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If </a:t>
            </a:r>
            <a:r>
              <a:rPr lang="en-US" sz="2800" i="1">
                <a:latin typeface="Times New Roman" pitchFamily="18" charset="0"/>
              </a:rPr>
              <a:t>g</a:t>
            </a:r>
            <a:r>
              <a:rPr lang="en-US" sz="2800">
                <a:latin typeface="Times New Roman" pitchFamily="18" charset="0"/>
              </a:rPr>
              <a:t> is the targeted rate of output growth, then</a:t>
            </a:r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762000" y="5286375"/>
          <a:ext cx="4419600" cy="1114425"/>
        </p:xfrm>
        <a:graphic>
          <a:graphicData uri="http://schemas.openxmlformats.org/presentationml/2006/ole">
            <p:oleObj spid="_x0000_s2051" name="Equation" r:id="rId4" imgW="1663560" imgH="419040" progId="Equation.3">
              <p:embed/>
            </p:oleObj>
          </a:graphicData>
        </a:graphic>
      </p:graphicFrame>
      <p:sp>
        <p:nvSpPr>
          <p:cNvPr id="24586" name="Text Box 9"/>
          <p:cNvSpPr txBox="1">
            <a:spLocks noChangeArrowheads="1"/>
          </p:cNvSpPr>
          <p:nvPr/>
        </p:nvSpPr>
        <p:spPr bwMode="auto">
          <a:xfrm>
            <a:off x="7924800" y="5591175"/>
            <a:ext cx="104298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(11.3)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15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11.3 The Development Planning Process: Some Basic Models (Aggregate Growth Models, cont’d)</a:t>
            </a: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922338" y="1676400"/>
          <a:ext cx="5530850" cy="1139825"/>
        </p:xfrm>
        <a:graphic>
          <a:graphicData uri="http://schemas.openxmlformats.org/presentationml/2006/ole">
            <p:oleObj spid="_x0000_s3074" name="Equation" r:id="rId3" imgW="1904760" imgH="393480" progId="Equation.3">
              <p:embed/>
            </p:oleObj>
          </a:graphicData>
        </a:graphic>
      </p:graphicFrame>
      <p:sp>
        <p:nvSpPr>
          <p:cNvPr id="25608" name="Text Box 5"/>
          <p:cNvSpPr txBox="1">
            <a:spLocks noChangeArrowheads="1"/>
          </p:cNvSpPr>
          <p:nvPr/>
        </p:nvSpPr>
        <p:spPr bwMode="auto">
          <a:xfrm>
            <a:off x="7635875" y="1952625"/>
            <a:ext cx="104298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(11.4)</a:t>
            </a: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176338" y="3106738"/>
          <a:ext cx="3373437" cy="1042987"/>
        </p:xfrm>
        <a:graphic>
          <a:graphicData uri="http://schemas.openxmlformats.org/presentationml/2006/ole">
            <p:oleObj spid="_x0000_s3075" name="Equation" r:id="rId4" imgW="1269720" imgH="393480" progId="Equation.3">
              <p:embed/>
            </p:oleObj>
          </a:graphicData>
        </a:graphic>
      </p:graphicFrame>
      <p:sp>
        <p:nvSpPr>
          <p:cNvPr id="25609" name="Text Box 8"/>
          <p:cNvSpPr txBox="1">
            <a:spLocks noChangeArrowheads="1"/>
          </p:cNvSpPr>
          <p:nvPr/>
        </p:nvSpPr>
        <p:spPr bwMode="auto">
          <a:xfrm>
            <a:off x="7635875" y="3248025"/>
            <a:ext cx="104298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(11.5)</a:t>
            </a:r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1160463" y="4227513"/>
          <a:ext cx="2327275" cy="1089025"/>
        </p:xfrm>
        <a:graphic>
          <a:graphicData uri="http://schemas.openxmlformats.org/presentationml/2006/ole">
            <p:oleObj spid="_x0000_s3076" name="Equation" r:id="rId5" imgW="838080" imgH="393480" progId="Equation.3">
              <p:embed/>
            </p:oleObj>
          </a:graphicData>
        </a:graphic>
      </p:graphicFrame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1143000" y="5229225"/>
            <a:ext cx="6562725" cy="946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Where </a:t>
            </a:r>
            <a:r>
              <a:rPr lang="en-US" sz="2800" i="1">
                <a:latin typeface="Times New Roman" pitchFamily="18" charset="0"/>
              </a:rPr>
              <a:t>n</a:t>
            </a:r>
            <a:r>
              <a:rPr lang="en-US" sz="2800">
                <a:latin typeface="Times New Roman" pitchFamily="18" charset="0"/>
              </a:rPr>
              <a:t> is the labor force growth rate and </a:t>
            </a:r>
            <a:r>
              <a:rPr lang="en-US" sz="2800" i="1">
                <a:latin typeface="Times New Roman" pitchFamily="18" charset="0"/>
              </a:rPr>
              <a:t>p</a:t>
            </a:r>
            <a:r>
              <a:rPr lang="en-US" sz="2800">
                <a:latin typeface="Times New Roman" pitchFamily="18" charset="0"/>
              </a:rPr>
              <a:t> </a:t>
            </a:r>
          </a:p>
          <a:p>
            <a:r>
              <a:rPr lang="en-US" sz="2800">
                <a:latin typeface="Times New Roman" pitchFamily="18" charset="0"/>
              </a:rPr>
              <a:t>is the growth rate of labor productivity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7620000" y="4457700"/>
            <a:ext cx="104298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(11.6)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0" name="Rectangle 1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11.3 The Development Planning Process: Some Basic Models (Aggregate Growth Models, cont’d)</a:t>
            </a:r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1143000" y="1981200"/>
          <a:ext cx="1917700" cy="512763"/>
        </p:xfrm>
        <a:graphic>
          <a:graphicData uri="http://schemas.openxmlformats.org/presentationml/2006/ole">
            <p:oleObj spid="_x0000_s4098" name="Equation" r:id="rId3" imgW="660240" imgH="177480" progId="Equation.3">
              <p:embed/>
            </p:oleObj>
          </a:graphicData>
        </a:graphic>
      </p:graphicFrame>
      <p:sp>
        <p:nvSpPr>
          <p:cNvPr id="26631" name="Text Box 4"/>
          <p:cNvSpPr txBox="1">
            <a:spLocks noChangeArrowheads="1"/>
          </p:cNvSpPr>
          <p:nvPr/>
        </p:nvSpPr>
        <p:spPr bwMode="auto">
          <a:xfrm>
            <a:off x="7924800" y="1981200"/>
            <a:ext cx="104298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(11.7)</a:t>
            </a:r>
          </a:p>
        </p:txBody>
      </p:sp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1066800" y="3352800"/>
          <a:ext cx="2989263" cy="731838"/>
        </p:xfrm>
        <a:graphic>
          <a:graphicData uri="http://schemas.openxmlformats.org/presentationml/2006/ole">
            <p:oleObj spid="_x0000_s4099" name="Equation" r:id="rId4" imgW="927000" imgH="228600" progId="">
              <p:embed/>
            </p:oleObj>
          </a:graphicData>
        </a:graphic>
      </p:graphicFrame>
      <p:sp>
        <p:nvSpPr>
          <p:cNvPr id="26632" name="Text Box 6"/>
          <p:cNvSpPr txBox="1">
            <a:spLocks noChangeArrowheads="1"/>
          </p:cNvSpPr>
          <p:nvPr/>
        </p:nvSpPr>
        <p:spPr bwMode="auto">
          <a:xfrm>
            <a:off x="7924800" y="3625850"/>
            <a:ext cx="104298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(11.8)</a:t>
            </a:r>
          </a:p>
        </p:txBody>
      </p:sp>
      <p:sp>
        <p:nvSpPr>
          <p:cNvPr id="26633" name="Text Box 10"/>
          <p:cNvSpPr txBox="1">
            <a:spLocks noChangeArrowheads="1"/>
          </p:cNvSpPr>
          <p:nvPr/>
        </p:nvSpPr>
        <p:spPr bwMode="auto">
          <a:xfrm>
            <a:off x="1143000" y="2651125"/>
            <a:ext cx="6608763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Where </a:t>
            </a:r>
            <a:r>
              <a:rPr lang="en-US" sz="2800" i="1">
                <a:latin typeface="Times New Roman" pitchFamily="18" charset="0"/>
              </a:rPr>
              <a:t>W</a:t>
            </a:r>
            <a:r>
              <a:rPr lang="en-US" sz="2800">
                <a:latin typeface="Times New Roman" pitchFamily="18" charset="0"/>
              </a:rPr>
              <a:t> and 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 are</a:t>
            </a:r>
            <a:r>
              <a:rPr lang="en-US" sz="2800">
                <a:latin typeface="Times New Roman" pitchFamily="18" charset="0"/>
              </a:rPr>
              <a:t> wage and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 profit incomes </a:t>
            </a:r>
          </a:p>
        </p:txBody>
      </p:sp>
      <p:sp>
        <p:nvSpPr>
          <p:cNvPr id="26634" name="Text Box 11"/>
          <p:cNvSpPr txBox="1">
            <a:spLocks noChangeArrowheads="1"/>
          </p:cNvSpPr>
          <p:nvPr/>
        </p:nvSpPr>
        <p:spPr bwMode="auto">
          <a:xfrm>
            <a:off x="1143000" y="4343400"/>
            <a:ext cx="6816725" cy="946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Where </a:t>
            </a:r>
            <a:r>
              <a:rPr lang="en-US" sz="2800" i="1">
                <a:latin typeface="Times New Roman" pitchFamily="18" charset="0"/>
              </a:rPr>
              <a:t>s</a:t>
            </a:r>
            <a:r>
              <a:rPr lang="en-US" sz="2800" i="1" baseline="-25000">
                <a:latin typeface="Times New Roman" pitchFamily="18" charset="0"/>
                <a:sym typeface="Symbol" pitchFamily="18" charset="2"/>
              </a:rPr>
              <a:t>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 and </a:t>
            </a:r>
            <a:r>
              <a:rPr lang="en-US" sz="2800" i="1">
                <a:latin typeface="Times New Roman" pitchFamily="18" charset="0"/>
                <a:sym typeface="Symbol" pitchFamily="18" charset="2"/>
              </a:rPr>
              <a:t>s</a:t>
            </a:r>
            <a:r>
              <a:rPr lang="en-US" sz="2800" i="1" baseline="-25000">
                <a:latin typeface="Times New Roman" pitchFamily="18" charset="0"/>
                <a:sym typeface="Symbol" pitchFamily="18" charset="2"/>
              </a:rPr>
              <a:t>W</a:t>
            </a:r>
            <a:r>
              <a:rPr lang="en-US" sz="2800">
                <a:latin typeface="Times New Roman" pitchFamily="18" charset="0"/>
                <a:sym typeface="Symbol" pitchFamily="18" charset="2"/>
              </a:rPr>
              <a:t> are the marginal propensities </a:t>
            </a:r>
          </a:p>
          <a:p>
            <a:r>
              <a:rPr lang="en-US" sz="2800">
                <a:latin typeface="Times New Roman" pitchFamily="18" charset="0"/>
                <a:sym typeface="Symbol" pitchFamily="18" charset="2"/>
              </a:rPr>
              <a:t>to save from wage income and profit</a:t>
            </a:r>
            <a:endParaRPr lang="en-US" sz="280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9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11.3 The Development Planning Process: Some Basic Models (Aggregate Growth Models, cont’d)</a:t>
            </a:r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050925" y="1943100"/>
          <a:ext cx="5053013" cy="1141413"/>
        </p:xfrm>
        <a:graphic>
          <a:graphicData uri="http://schemas.openxmlformats.org/presentationml/2006/ole">
            <p:oleObj spid="_x0000_s5122" name="Equation" r:id="rId3" imgW="1739880" imgH="393480" progId="Equation.3">
              <p:embed/>
            </p:oleObj>
          </a:graphicData>
        </a:graphic>
      </p:graphicFrame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7924800" y="2254250"/>
            <a:ext cx="104298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(11.9)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11.3 The Development Planning Process: </a:t>
            </a:r>
            <a:br>
              <a:rPr lang="en-US" sz="2400"/>
            </a:br>
            <a:r>
              <a:rPr lang="en-US" sz="2400"/>
              <a:t>Some Basic Models</a:t>
            </a:r>
            <a:endParaRPr lang="en-GB" sz="2400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Multisector Models and Sectoral Projections</a:t>
            </a:r>
          </a:p>
          <a:p>
            <a:pPr eaLnBrk="1" hangingPunct="1"/>
            <a:r>
              <a:rPr lang="en-US"/>
              <a:t>Interindustry or input-output models </a:t>
            </a:r>
          </a:p>
          <a:p>
            <a:pPr eaLnBrk="1" hangingPunct="1"/>
            <a:r>
              <a:rPr lang="en-US"/>
              <a:t>Can be extended in 2 ways</a:t>
            </a:r>
          </a:p>
          <a:p>
            <a:pPr lvl="1" eaLnBrk="1" hangingPunct="1"/>
            <a:r>
              <a:rPr lang="en-US"/>
              <a:t>SAM models where data from national accounts, BOP, and flow-of-funds databases is supplemented with household survey data.</a:t>
            </a:r>
          </a:p>
          <a:p>
            <a:pPr lvl="1" eaLnBrk="1" hangingPunct="1"/>
            <a:r>
              <a:rPr lang="en-US"/>
              <a:t>CGE models where utility and production functions are estimated and impacts of policies are simulated.</a:t>
            </a:r>
          </a:p>
          <a:p>
            <a:pPr eaLnBrk="1" hangingPunct="1">
              <a:buFontTx/>
              <a:buNone/>
            </a:pPr>
            <a:endParaRPr lang="en-GB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11.3 The Development Planning Process: </a:t>
            </a:r>
            <a:br>
              <a:rPr lang="en-US" sz="2400"/>
            </a:br>
            <a:r>
              <a:rPr lang="en-US" sz="2400"/>
              <a:t>Some Basic Models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Project Appraisal and Social Cost-Benefit Analysis</a:t>
            </a:r>
          </a:p>
          <a:p>
            <a:pPr lvl="1" eaLnBrk="1" hangingPunct="1">
              <a:buFontTx/>
              <a:buChar char="•"/>
            </a:pPr>
            <a:r>
              <a:rPr lang="en-US" sz="2800"/>
              <a:t>Basic concepts and methodology</a:t>
            </a:r>
          </a:p>
          <a:p>
            <a:pPr lvl="3" eaLnBrk="1" hangingPunct="1"/>
            <a:r>
              <a:rPr lang="en-US" sz="2200"/>
              <a:t>Specify objective function</a:t>
            </a:r>
          </a:p>
          <a:p>
            <a:pPr lvl="3" eaLnBrk="1" hangingPunct="1"/>
            <a:r>
              <a:rPr lang="en-US" sz="2200"/>
              <a:t>Compute social measures (shadow prices)</a:t>
            </a:r>
          </a:p>
          <a:p>
            <a:pPr lvl="3" eaLnBrk="1" hangingPunct="1"/>
            <a:r>
              <a:rPr lang="en-US" sz="2200"/>
              <a:t>Establish decision criterion</a:t>
            </a:r>
          </a:p>
          <a:p>
            <a:pPr eaLnBrk="1" hangingPunct="1"/>
            <a:endParaRPr lang="en-US"/>
          </a:p>
          <a:p>
            <a:pPr lvl="1" eaLnBrk="1" hangingPunct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 sz="2400"/>
              <a:t>11.3 The Development Planning Process: </a:t>
            </a:r>
            <a:br>
              <a:rPr lang="en-US" sz="2400"/>
            </a:br>
            <a:r>
              <a:rPr lang="en-US" sz="2400"/>
              <a:t>Some Basic Models (Project Appraisal and Social </a:t>
            </a:r>
            <a:br>
              <a:rPr lang="en-US" sz="2400"/>
            </a:br>
            <a:r>
              <a:rPr lang="en-US" sz="2400"/>
              <a:t>Cost-Benefit Analysis, cont’d)</a:t>
            </a:r>
            <a:endParaRPr lang="en-GB" sz="2400"/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Computing shadow prices and social discount rates</a:t>
            </a:r>
          </a:p>
          <a:p>
            <a:pPr lvl="1" eaLnBrk="1" hangingPunct="1"/>
            <a:r>
              <a:rPr lang="en-US"/>
              <a:t>Calculating the social rate of discount or social time preference</a:t>
            </a:r>
          </a:p>
          <a:p>
            <a:pPr lvl="1" eaLnBrk="1" hangingPunct="1"/>
            <a:endParaRPr lang="en-GB"/>
          </a:p>
          <a:p>
            <a:pPr lvl="1" eaLnBrk="1" hangingPunct="1"/>
            <a:endParaRPr lang="en-GB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 sz="2400"/>
              <a:t>11.3 The Development Planning Process: </a:t>
            </a:r>
            <a:br>
              <a:rPr lang="en-US" sz="2400"/>
            </a:br>
            <a:r>
              <a:rPr lang="en-US" sz="2400"/>
              <a:t>Some Basic Models (Project Appraisal and Social Cost-Benefit Analysis, cont’d)</a:t>
            </a:r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1125538" y="2682875"/>
          <a:ext cx="3284537" cy="1203325"/>
        </p:xfrm>
        <a:graphic>
          <a:graphicData uri="http://schemas.openxmlformats.org/presentationml/2006/ole">
            <p:oleObj spid="_x0000_s6146" name="Equation" r:id="rId3" imgW="1143000" imgH="419040" progId="Equation.3">
              <p:embed/>
            </p:oleObj>
          </a:graphicData>
        </a:graphic>
      </p:graphicFrame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1143000" y="2057400"/>
            <a:ext cx="559593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Net present value, or NPV is given by</a:t>
            </a:r>
          </a:p>
        </p:txBody>
      </p:sp>
      <p:sp>
        <p:nvSpPr>
          <p:cNvPr id="31751" name="Text Box 5"/>
          <p:cNvSpPr txBox="1">
            <a:spLocks noChangeArrowheads="1"/>
          </p:cNvSpPr>
          <p:nvPr/>
        </p:nvSpPr>
        <p:spPr bwMode="auto">
          <a:xfrm>
            <a:off x="1143000" y="4129088"/>
            <a:ext cx="6961188" cy="18002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Where	</a:t>
            </a:r>
          </a:p>
          <a:p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i="1">
                <a:latin typeface="Times New Roman" pitchFamily="18" charset="0"/>
              </a:rPr>
              <a:t>B</a:t>
            </a:r>
            <a:r>
              <a:rPr lang="en-US" sz="2800" i="1" baseline="-25000">
                <a:latin typeface="Times New Roman" pitchFamily="18" charset="0"/>
              </a:rPr>
              <a:t>t</a:t>
            </a:r>
            <a:r>
              <a:rPr lang="en-US" sz="2800">
                <a:latin typeface="Times New Roman" pitchFamily="18" charset="0"/>
              </a:rPr>
              <a:t> is the expected benefit at time </a:t>
            </a:r>
            <a:r>
              <a:rPr lang="en-US" sz="2800" i="1">
                <a:latin typeface="Times New Roman" pitchFamily="18" charset="0"/>
              </a:rPr>
              <a:t>t</a:t>
            </a:r>
          </a:p>
          <a:p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i="1">
                <a:latin typeface="Times New Roman" pitchFamily="18" charset="0"/>
              </a:rPr>
              <a:t>C</a:t>
            </a:r>
            <a:r>
              <a:rPr lang="en-US" sz="2800" i="1" baseline="-25000">
                <a:latin typeface="Times New Roman" pitchFamily="18" charset="0"/>
              </a:rPr>
              <a:t>t</a:t>
            </a:r>
            <a:r>
              <a:rPr lang="en-US" sz="2800">
                <a:latin typeface="Times New Roman" pitchFamily="18" charset="0"/>
              </a:rPr>
              <a:t> is the expected cost at time </a:t>
            </a:r>
            <a:r>
              <a:rPr lang="en-US" sz="2800" i="1">
                <a:latin typeface="Times New Roman" pitchFamily="18" charset="0"/>
              </a:rPr>
              <a:t>t</a:t>
            </a:r>
          </a:p>
          <a:p>
            <a:r>
              <a:rPr lang="en-US" sz="2800">
                <a:latin typeface="Times New Roman" pitchFamily="18" charset="0"/>
              </a:rPr>
              <a:t>		</a:t>
            </a:r>
            <a:r>
              <a:rPr lang="en-US" sz="2800" i="1">
                <a:latin typeface="Times New Roman" pitchFamily="18" charset="0"/>
              </a:rPr>
              <a:t>r</a:t>
            </a:r>
            <a:r>
              <a:rPr lang="en-US" sz="2800">
                <a:latin typeface="Times New Roman" pitchFamily="18" charset="0"/>
              </a:rPr>
              <a:t> is the social rate of discount used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1752" name="Text Box 7"/>
          <p:cNvSpPr txBox="1">
            <a:spLocks noChangeArrowheads="1"/>
          </p:cNvSpPr>
          <p:nvPr/>
        </p:nvSpPr>
        <p:spPr bwMode="auto">
          <a:xfrm>
            <a:off x="6629400" y="3124200"/>
            <a:ext cx="1220788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18" charset="0"/>
              </a:rPr>
              <a:t>(11.10)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81000" y="457200"/>
            <a:ext cx="7772400" cy="1143000"/>
          </a:xfrm>
        </p:spPr>
        <p:txBody>
          <a:bodyPr anchor="t"/>
          <a:lstStyle/>
          <a:p>
            <a:pPr eaLnBrk="1" hangingPunct="1"/>
            <a:r>
              <a:rPr lang="en-US" sz="2800"/>
              <a:t>Chapter 11</a:t>
            </a:r>
          </a:p>
        </p:txBody>
      </p:sp>
      <p:sp>
        <p:nvSpPr>
          <p:cNvPr id="14341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057400"/>
            <a:ext cx="7620000" cy="1752600"/>
          </a:xfrm>
        </p:spPr>
        <p:txBody>
          <a:bodyPr rIns="91440">
            <a:normAutofit/>
          </a:bodyPr>
          <a:lstStyle/>
          <a:p>
            <a:pPr algn="l" eaLnBrk="1" hangingPunct="1"/>
            <a:r>
              <a:rPr lang="en-US" b="1" dirty="0"/>
              <a:t>Development Policymaking </a:t>
            </a:r>
            <a:br>
              <a:rPr lang="en-US" b="1" dirty="0"/>
            </a:br>
            <a:r>
              <a:rPr lang="en-US" b="1" dirty="0"/>
              <a:t>and the Roles of Market, State, </a:t>
            </a:r>
            <a:br>
              <a:rPr lang="en-US" b="1" dirty="0"/>
            </a:br>
            <a:r>
              <a:rPr lang="en-US" b="1" dirty="0"/>
              <a:t>and Civil Society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 sz="2400"/>
              <a:t>11.3 The Development Planning Process: </a:t>
            </a:r>
            <a:br>
              <a:rPr lang="en-US" sz="2400"/>
            </a:br>
            <a:r>
              <a:rPr lang="en-US" sz="2400"/>
              <a:t>Some Basic Models (Project Appraisal and Social Cost-Benefit Analysis, cont’d)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Choosing projects: some decision criteria</a:t>
            </a:r>
          </a:p>
          <a:p>
            <a:pPr lvl="1" eaLnBrk="1" hangingPunct="1"/>
            <a:r>
              <a:rPr lang="en-US"/>
              <a:t>NPV rule</a:t>
            </a:r>
          </a:p>
          <a:p>
            <a:pPr lvl="1" eaLnBrk="1" hangingPunct="1"/>
            <a:r>
              <a:rPr lang="en-US"/>
              <a:t>Compare the internal rate of return with an interest rate</a:t>
            </a:r>
          </a:p>
          <a:p>
            <a:pPr eaLnBrk="1" hangingPunct="1"/>
            <a:r>
              <a:rPr lang="en-US"/>
              <a:t>Conclusions: planning models and plan consistency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11.4 Government Failure and Preferences for Markets over Planning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The 1980s policy shift toward free markets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11.4 Government Failure and Preferences for Markets over Planning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Problems of Plan Implementation and Plan Failure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Theory versus practice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Deficiencies in the plans and their implementation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Insufficient and or unreliable data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Unanticipated economic disturbances, external and internal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Institutional weaknesses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Lack of political will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Conflict, post-conflict, and fragile states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lvl="1" eaLnBrk="1" hangingPunct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Potential problems of government intervention in developing countries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000"/>
              <a:t>Individuals know more about their preferences, circumstances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Government may increase risks by pointing all in same direction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Government may be more rigid and inflexible in decision making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Governments lack capabilities to administer detailed plans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Bureaucratic obstacles may block private sector initiative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Hard to replicate market incentive system within governments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Different parts of government may be poorly coordinated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Black markets place constraints on government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Controls create incentives for rent seeking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Planning may be manipulated by narrow, privileged groups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11.5 The Market Economy</a:t>
            </a:r>
            <a:endParaRPr lang="en-GB"/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80000"/>
              </a:lnSpc>
            </a:pPr>
            <a:r>
              <a:rPr lang="en-US" sz="2000"/>
              <a:t>Well functioning market economy requires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Clear property rights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Laws and courts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Freedom to establish business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Stable currency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Public supervision of natural monopolies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Provision of adequate information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Autonomous tastes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Public management of externalities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Stable monetary and fiscal policy instruments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Safety nets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/>
              <a:t>Encouragement of innovation</a:t>
            </a:r>
            <a:endParaRPr lang="en-GB" sz="180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11.5 The Market Economy</a:t>
            </a:r>
            <a:endParaRPr lang="en-GB" sz="2800"/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 sz="2400"/>
              <a:t>The “Washington Consensus” on the Role of the State in Development and its Limitations</a:t>
            </a:r>
            <a:endParaRPr lang="en-US"/>
          </a:p>
          <a:p>
            <a:pPr eaLnBrk="1" hangingPunct="1"/>
            <a:r>
              <a:rPr lang="en-US" sz="2400"/>
              <a:t>The consensus reflected a free market approach to development espoused by the IMF, the World bank, and key U.S. government agencies 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Table 11.1  </a:t>
            </a:r>
            <a:r>
              <a:rPr lang="en-US" b="0"/>
              <a:t>The Washington Consensus and East Asia</a:t>
            </a:r>
            <a:endParaRPr lang="en-US"/>
          </a:p>
        </p:txBody>
      </p:sp>
      <p:pic>
        <p:nvPicPr>
          <p:cNvPr id="39942" name="Picture 6" descr="tbl11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924800" cy="4724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11.6 The Washington Consensus on the Role of the State in Development and Its Subsequent Evolution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Toward a new consensus</a:t>
            </a:r>
          </a:p>
          <a:p>
            <a:pPr lvl="1" eaLnBrk="1" hangingPunct="1"/>
            <a:r>
              <a:rPr lang="en-US"/>
              <a:t>New emphasis on government's responsibility toward poverty alleviation and inclusive growth</a:t>
            </a:r>
          </a:p>
          <a:p>
            <a:pPr lvl="1" eaLnBrk="1" hangingPunct="1"/>
            <a:r>
              <a:rPr lang="en-US"/>
              <a:t>Provision of fundamental public goods</a:t>
            </a:r>
          </a:p>
          <a:p>
            <a:pPr lvl="1" eaLnBrk="1" hangingPunct="1"/>
            <a:r>
              <a:rPr lang="en-US"/>
              <a:t>Importance of health and education</a:t>
            </a:r>
          </a:p>
          <a:p>
            <a:pPr lvl="1" eaLnBrk="1" hangingPunct="1"/>
            <a:r>
              <a:rPr lang="en-US"/>
              <a:t>A recognition that markets can fail</a:t>
            </a:r>
          </a:p>
          <a:p>
            <a:pPr lvl="1" eaLnBrk="1" hangingPunct="1"/>
            <a:r>
              <a:rPr lang="en-US"/>
              <a:t>Governments can help secure conditions for an effective market based economy</a:t>
            </a:r>
          </a:p>
          <a:p>
            <a:pPr lvl="1" eaLnBrk="1" hangingPunct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1028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11.7 Development Political Economy: Theories of Policy Formulation and Reform</a:t>
            </a:r>
          </a:p>
        </p:txBody>
      </p:sp>
      <p:sp>
        <p:nvSpPr>
          <p:cNvPr id="41989" name="Rectangle 1029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Understanding voting patterns on policy reform</a:t>
            </a:r>
          </a:p>
          <a:p>
            <a:pPr eaLnBrk="1" hangingPunct="1"/>
            <a:r>
              <a:rPr lang="en-US"/>
              <a:t>Institutions and path dependency</a:t>
            </a:r>
          </a:p>
          <a:p>
            <a:pPr eaLnBrk="1" hangingPunct="1"/>
            <a:r>
              <a:rPr lang="en-US"/>
              <a:t>Democracy versus autocracy: which facilitates faster growth?</a:t>
            </a:r>
          </a:p>
          <a:p>
            <a:pPr eaLnBrk="1" hangingPunct="1"/>
            <a:r>
              <a:rPr lang="en-US"/>
              <a:t>Role of NGOs in development and the broader citizen sector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Figure 11.1  </a:t>
            </a:r>
            <a:r>
              <a:rPr lang="en-US" sz="2800" b="0"/>
              <a:t>Global Trends in Governance, 1946-2008</a:t>
            </a:r>
            <a:endParaRPr lang="en-GB" sz="2800"/>
          </a:p>
        </p:txBody>
      </p:sp>
      <p:pic>
        <p:nvPicPr>
          <p:cNvPr id="44038" name="Picture 6" descr="fgi11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447800"/>
            <a:ext cx="6240463" cy="47212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11.1 A Question of Balance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Roles and Limitations of State, Market, and the Citizen Sector/NGOs in Achieving Economic Development and Poverty Reduction 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11.8 Development Roles of NGOs and the Broader Citizen Sector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4294967295"/>
          </p:nvPr>
        </p:nvSpPr>
        <p:spPr/>
        <p:txBody>
          <a:bodyPr rIns="91440"/>
          <a:lstStyle/>
          <a:p>
            <a:pPr eaLnBrk="1" hangingPunct="1"/>
            <a:r>
              <a:rPr lang="en-US" sz="2600"/>
              <a:t>Potentially important roles in:</a:t>
            </a:r>
          </a:p>
          <a:p>
            <a:pPr eaLnBrk="1" hangingPunct="1"/>
            <a:r>
              <a:rPr lang="en-US" sz="2600"/>
              <a:t>Common property resource management</a:t>
            </a:r>
          </a:p>
          <a:p>
            <a:pPr eaLnBrk="1" hangingPunct="1"/>
            <a:r>
              <a:rPr lang="en-US" sz="2600"/>
              <a:t>Local public goods</a:t>
            </a:r>
          </a:p>
          <a:p>
            <a:pPr eaLnBrk="1" hangingPunct="1"/>
            <a:r>
              <a:rPr lang="en-US" sz="2600"/>
              <a:t>Economic and productive ideas</a:t>
            </a:r>
          </a:p>
          <a:p>
            <a:pPr eaLnBrk="1" hangingPunct="1"/>
            <a:r>
              <a:rPr lang="en-US" sz="2600"/>
              <a:t>Possibly other activities that are either:</a:t>
            </a:r>
          </a:p>
          <a:p>
            <a:pPr lvl="1" eaLnBrk="1" hangingPunct="1"/>
            <a:r>
              <a:rPr lang="en-US" sz="2200"/>
              <a:t>Excludable but not rival</a:t>
            </a:r>
          </a:p>
          <a:p>
            <a:pPr lvl="1" eaLnBrk="1" hangingPunct="1"/>
            <a:r>
              <a:rPr lang="en-US" sz="2200"/>
              <a:t>Rival but not excludable</a:t>
            </a:r>
          </a:p>
          <a:p>
            <a:pPr lvl="1" eaLnBrk="1" hangingPunct="1"/>
            <a:r>
              <a:rPr lang="en-US" sz="2200"/>
              <a:t>Partly excludable and partly rival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Figure 11.2  </a:t>
            </a:r>
            <a:r>
              <a:rPr lang="en-US" b="0"/>
              <a:t>Typology of Goods</a:t>
            </a:r>
            <a:endParaRPr lang="en-US"/>
          </a:p>
        </p:txBody>
      </p:sp>
      <p:pic>
        <p:nvPicPr>
          <p:cNvPr id="38918" name="Picture 6" descr="fig11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05000"/>
            <a:ext cx="6172200" cy="414178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11.8 Development Roles of NGOs and the Broader Citizen Sector</a:t>
            </a:r>
            <a:endParaRPr lang="en-GB" sz="2800"/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/>
              <a:t>Other potential comparative advantages of NGOs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Innovative design and implementation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Program flexibility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Specialized technical knowledge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Provision of targeted local public goods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Common-property resource management design and implementation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Trust and Credibility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Representation and advocacy</a:t>
            </a:r>
          </a:p>
          <a:p>
            <a:pPr lvl="1" eaLnBrk="1" hangingPunct="1">
              <a:lnSpc>
                <a:spcPct val="90000"/>
              </a:lnSpc>
            </a:pPr>
            <a:endParaRPr lang="en-GB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3000"/>
              <a:t>Other limitations: “voluntary failure” – NGOs may be…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524000"/>
            <a:ext cx="8534400" cy="5029200"/>
          </a:xfrm>
        </p:spPr>
        <p:txBody>
          <a:bodyPr rIns="91440"/>
          <a:lstStyle/>
          <a:p>
            <a:pPr eaLnBrk="1" hangingPunct="1"/>
            <a:r>
              <a:rPr lang="en-US" sz="2000"/>
              <a:t>Insignificant, owing to small scale and reach.</a:t>
            </a:r>
          </a:p>
          <a:p>
            <a:pPr eaLnBrk="1" hangingPunct="1"/>
            <a:r>
              <a:rPr lang="en-US" sz="2000"/>
              <a:t>Lacking necessary local knowledge to develop and implement an appropriate mix of programs to address relevant problems</a:t>
            </a:r>
          </a:p>
          <a:p>
            <a:pPr eaLnBrk="1" hangingPunct="1"/>
            <a:r>
              <a:rPr lang="en-US" sz="2000"/>
              <a:t>Selective and exclusionary, elitist, and or ineffective </a:t>
            </a:r>
          </a:p>
          <a:p>
            <a:pPr eaLnBrk="1" hangingPunct="1"/>
            <a:r>
              <a:rPr lang="en-US" sz="2000"/>
              <a:t>Lacking adequate incentives to ensure effectiveness</a:t>
            </a:r>
          </a:p>
          <a:p>
            <a:pPr eaLnBrk="1" hangingPunct="1"/>
            <a:r>
              <a:rPr lang="en-US" sz="2000"/>
              <a:t>Captured by goals of funders rather than intended beneficiaries; may change priorities one year to the next</a:t>
            </a:r>
          </a:p>
          <a:p>
            <a:pPr eaLnBrk="1" hangingPunct="1"/>
            <a:r>
              <a:rPr lang="en-US" sz="2000"/>
              <a:t>Giving too little attention to means, preventing needed scale...</a:t>
            </a:r>
          </a:p>
          <a:p>
            <a:pPr eaLnBrk="1" hangingPunct="1"/>
            <a:r>
              <a:rPr lang="en-US" sz="2000"/>
              <a:t>Or, find that means—such as fundraising—can become ends in themselves</a:t>
            </a:r>
          </a:p>
          <a:p>
            <a:pPr eaLnBrk="1" hangingPunct="1"/>
            <a:r>
              <a:rPr lang="en-US" sz="2000"/>
              <a:t>Lacking immediate feedback (as private firms get in markets, or elected governments receive at the polls); this can let the weaknesses go on for some time before being corrected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05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11.9 Trends in Governance and Reform</a:t>
            </a:r>
          </a:p>
        </p:txBody>
      </p:sp>
      <p:sp>
        <p:nvSpPr>
          <p:cNvPr id="47109" name="Rectangle 205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Tackling the problem of corruption</a:t>
            </a:r>
          </a:p>
          <a:p>
            <a:pPr lvl="1" eaLnBrk="1" hangingPunct="1"/>
            <a:r>
              <a:rPr lang="en-US"/>
              <a:t>Abuse of public trust for private gain</a:t>
            </a:r>
          </a:p>
          <a:p>
            <a:pPr eaLnBrk="1" hangingPunct="1"/>
            <a:r>
              <a:rPr lang="en-US"/>
              <a:t>Good governance enhances capability to function</a:t>
            </a:r>
          </a:p>
          <a:p>
            <a:pPr eaLnBrk="1" hangingPunct="1"/>
            <a:r>
              <a:rPr lang="en-US"/>
              <a:t>Effects of corruption fall disproportionately on the poor</a:t>
            </a:r>
          </a:p>
          <a:p>
            <a:pPr eaLnBrk="1" hangingPunct="1"/>
            <a:r>
              <a:rPr lang="en-US"/>
              <a:t>Good governance is broader than simply an absence of corruption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11.9 Trends in Governance and Reform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Tackling the problem of Corruption</a:t>
            </a:r>
          </a:p>
          <a:p>
            <a:pPr eaLnBrk="1" hangingPunct="1"/>
            <a:r>
              <a:rPr lang="en-US"/>
              <a:t>Decentralization</a:t>
            </a:r>
          </a:p>
          <a:p>
            <a:pPr eaLnBrk="1" hangingPunct="1"/>
            <a:r>
              <a:rPr lang="en-US"/>
              <a:t>Development participation- alternate interpretations</a:t>
            </a:r>
          </a:p>
          <a:p>
            <a:pPr lvl="1" eaLnBrk="1" hangingPunct="1"/>
            <a:r>
              <a:rPr lang="en-US"/>
              <a:t>Genuine participation and role of NGOs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11.3  </a:t>
            </a:r>
            <a:r>
              <a:rPr lang="en-US" sz="2400" b="0"/>
              <a:t>Corruption as a Regressive Tax: The Case of Ecuador</a:t>
            </a:r>
            <a:endParaRPr lang="en-US" sz="2400"/>
          </a:p>
        </p:txBody>
      </p:sp>
      <p:pic>
        <p:nvPicPr>
          <p:cNvPr id="49158" name="Picture 6" descr="fig11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7091363" cy="4927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11.4  </a:t>
            </a:r>
            <a:r>
              <a:rPr lang="en-US" sz="2400" b="0"/>
              <a:t>The Association between Rule of Law and Per Capita Income</a:t>
            </a:r>
            <a:endParaRPr lang="en-GB" sz="2400"/>
          </a:p>
        </p:txBody>
      </p:sp>
      <p:pic>
        <p:nvPicPr>
          <p:cNvPr id="50182" name="Picture 6" descr="fig11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7307263" cy="454818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</a:t>
            </a:r>
          </a:p>
        </p:txBody>
      </p:sp>
      <p:sp>
        <p:nvSpPr>
          <p:cNvPr id="52229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905000"/>
            <a:ext cx="4191000" cy="4495800"/>
          </a:xfrm>
        </p:spPr>
        <p:txBody>
          <a:bodyPr rIns="91440"/>
          <a:lstStyle/>
          <a:p>
            <a:pPr eaLnBrk="1" hangingPunct="1"/>
            <a:r>
              <a:rPr lang="en-US" sz="2000"/>
              <a:t>Accounting prices</a:t>
            </a:r>
          </a:p>
          <a:p>
            <a:pPr eaLnBrk="1" hangingPunct="1"/>
            <a:r>
              <a:rPr lang="en-US" sz="2000"/>
              <a:t>Aggregate growth model</a:t>
            </a:r>
          </a:p>
          <a:p>
            <a:pPr eaLnBrk="1" hangingPunct="1"/>
            <a:r>
              <a:rPr lang="en-US" sz="2000"/>
              <a:t>Comprehensive plan</a:t>
            </a:r>
          </a:p>
          <a:p>
            <a:pPr eaLnBrk="1" hangingPunct="1"/>
            <a:r>
              <a:rPr lang="en-US" sz="2000"/>
              <a:t>Corruption</a:t>
            </a:r>
          </a:p>
          <a:p>
            <a:pPr eaLnBrk="1" hangingPunct="1"/>
            <a:r>
              <a:rPr lang="en-US" sz="2000"/>
              <a:t>Cost-benefit analysis</a:t>
            </a:r>
          </a:p>
          <a:p>
            <a:pPr eaLnBrk="1" hangingPunct="1"/>
            <a:r>
              <a:rPr lang="en-US" sz="2000"/>
              <a:t>Economic infrastructure</a:t>
            </a:r>
          </a:p>
          <a:p>
            <a:pPr eaLnBrk="1" hangingPunct="1"/>
            <a:r>
              <a:rPr lang="en-US" sz="2000"/>
              <a:t>Economic plan</a:t>
            </a:r>
          </a:p>
        </p:txBody>
      </p:sp>
      <p:sp>
        <p:nvSpPr>
          <p:cNvPr id="5223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905000"/>
            <a:ext cx="4191000" cy="4419600"/>
          </a:xfrm>
        </p:spPr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000"/>
              <a:t>Economic planning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Government failure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Input-output model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Interindustry model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Internal rate of return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Market failure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Market prices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Net present value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 (cont’d)</a:t>
            </a:r>
          </a:p>
        </p:txBody>
      </p:sp>
      <p:sp>
        <p:nvSpPr>
          <p:cNvPr id="53253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400"/>
              <a:t>Nongovernmental organization (NGO)</a:t>
            </a:r>
          </a:p>
          <a:p>
            <a:pPr eaLnBrk="1" hangingPunct="1"/>
            <a:r>
              <a:rPr lang="en-US" sz="2400"/>
              <a:t>Partial plan</a:t>
            </a:r>
          </a:p>
          <a:p>
            <a:pPr eaLnBrk="1" hangingPunct="1"/>
            <a:r>
              <a:rPr lang="en-US" sz="2400"/>
              <a:t>Path dependency</a:t>
            </a:r>
          </a:p>
          <a:p>
            <a:pPr eaLnBrk="1" hangingPunct="1"/>
            <a:r>
              <a:rPr lang="en-US" sz="2400"/>
              <a:t>Planning process</a:t>
            </a:r>
          </a:p>
          <a:p>
            <a:pPr eaLnBrk="1" hangingPunct="1"/>
            <a:r>
              <a:rPr lang="en-US" sz="2400"/>
              <a:t>Political will</a:t>
            </a:r>
          </a:p>
          <a:p>
            <a:pPr eaLnBrk="1" hangingPunct="1"/>
            <a:r>
              <a:rPr lang="en-US" sz="2400"/>
              <a:t>Project appraisal</a:t>
            </a:r>
          </a:p>
        </p:txBody>
      </p:sp>
      <p:sp>
        <p:nvSpPr>
          <p:cNvPr id="5325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25963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400"/>
              <a:t>Rent seeking</a:t>
            </a:r>
          </a:p>
          <a:p>
            <a:pPr eaLnBrk="1" hangingPunct="1"/>
            <a:r>
              <a:rPr lang="en-US" sz="2400"/>
              <a:t>Shadow prices</a:t>
            </a:r>
          </a:p>
          <a:p>
            <a:pPr eaLnBrk="1" hangingPunct="1"/>
            <a:r>
              <a:rPr lang="en-US" sz="2400"/>
              <a:t>Social profit</a:t>
            </a:r>
          </a:p>
          <a:p>
            <a:pPr eaLnBrk="1" hangingPunct="1"/>
            <a:r>
              <a:rPr lang="en-US" sz="2400"/>
              <a:t>Social rate of discount</a:t>
            </a:r>
          </a:p>
          <a:p>
            <a:pPr eaLnBrk="1" hangingPunct="1"/>
            <a:r>
              <a:rPr lang="en-US" sz="2400"/>
              <a:t>Voluntary failure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11.2 Development Planning: Concepts and Rationale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The Planning Mystique</a:t>
            </a:r>
          </a:p>
          <a:p>
            <a:pPr lvl="1" eaLnBrk="1" hangingPunct="1"/>
            <a:r>
              <a:rPr lang="en-US"/>
              <a:t>In the past, few doubted the importance and usefulness of national economic plans</a:t>
            </a:r>
          </a:p>
          <a:p>
            <a:pPr lvl="1" eaLnBrk="1" hangingPunct="1"/>
            <a:r>
              <a:rPr lang="en-US"/>
              <a:t>Recently, however, disillusionment has set in</a:t>
            </a:r>
          </a:p>
          <a:p>
            <a:pPr lvl="1" eaLnBrk="1" hangingPunct="1"/>
            <a:r>
              <a:rPr lang="en-US"/>
              <a:t>But a comprehensive development policy framework can play an important role in accelerating growth and reducing poverty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11.2 Development Planning: Concepts and Rationale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>
              <a:lnSpc>
                <a:spcPct val="80000"/>
              </a:lnSpc>
            </a:pPr>
            <a:r>
              <a:rPr lang="en-US" sz="2400"/>
              <a:t>The nature of development planning resource mobilization for public investment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Economic policy to control private economic activity according to social objectives formulated by government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Planning in mixed developing economies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/>
              <a:t>Private sector in mixed economies comprises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The subsistence sector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Small scale  businesses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Medium size enterprises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Larger domestic firms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Large joint or foreign owned enterprises</a:t>
            </a:r>
          </a:p>
          <a:p>
            <a:pPr lvl="1" eaLnBrk="1" hangingPunct="1">
              <a:lnSpc>
                <a:spcPct val="80000"/>
              </a:lnSpc>
            </a:pP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11.2 Development Planning: Concepts and Rationale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The Rationale for Development Planning</a:t>
            </a:r>
          </a:p>
          <a:p>
            <a:pPr lvl="1" eaLnBrk="1" hangingPunct="1"/>
            <a:r>
              <a:rPr lang="en-US"/>
              <a:t>Market failure</a:t>
            </a:r>
          </a:p>
          <a:p>
            <a:pPr lvl="1" eaLnBrk="1" hangingPunct="1"/>
            <a:r>
              <a:rPr lang="en-US"/>
              <a:t>Resource mobilization and allocation</a:t>
            </a:r>
          </a:p>
          <a:p>
            <a:pPr lvl="1" eaLnBrk="1" hangingPunct="1"/>
            <a:r>
              <a:rPr lang="en-US"/>
              <a:t>Attitudinal or psychological impact</a:t>
            </a:r>
          </a:p>
          <a:p>
            <a:pPr lvl="1" eaLnBrk="1" hangingPunct="1"/>
            <a:r>
              <a:rPr lang="en-US"/>
              <a:t>Requirement to receive foreign aid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Three General Forms of Market Failure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4294967295"/>
          </p:nvPr>
        </p:nvSpPr>
        <p:spPr/>
        <p:txBody>
          <a:bodyPr rIns="91440"/>
          <a:lstStyle/>
          <a:p>
            <a:pPr eaLnBrk="1" hangingPunct="1"/>
            <a:r>
              <a:rPr lang="en-US" sz="2200"/>
              <a:t>The market cannot function properly or no market exists</a:t>
            </a:r>
          </a:p>
          <a:p>
            <a:pPr eaLnBrk="1" hangingPunct="1"/>
            <a:r>
              <a:rPr lang="en-US" sz="2200"/>
              <a:t>The market exists but implies inefficient resource allocation</a:t>
            </a:r>
          </a:p>
          <a:p>
            <a:pPr eaLnBrk="1" hangingPunct="1"/>
            <a:r>
              <a:rPr lang="en-US" sz="2200"/>
              <a:t>More expansively: the market produces undesirable results as measured by social objectives other than the allocation of resources</a:t>
            </a:r>
          </a:p>
          <a:p>
            <a:pPr lvl="1" eaLnBrk="1" hangingPunct="1"/>
            <a:r>
              <a:rPr lang="en-US" sz="2000"/>
              <a:t>Often items such as more equal income distribution, and “merit goods” such as health, are treated as separate rationales for policy, outside of economic efficiency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7391400" cy="990600"/>
          </a:xfrm>
        </p:spPr>
        <p:txBody>
          <a:bodyPr anchor="ctr"/>
          <a:lstStyle/>
          <a:p>
            <a:pPr eaLnBrk="1" hangingPunct="1"/>
            <a:r>
              <a:rPr lang="en-US" sz="2800"/>
              <a:t>Market Failure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24000"/>
            <a:ext cx="8382000" cy="4876800"/>
          </a:xfrm>
        </p:spPr>
        <p:txBody>
          <a:bodyPr rIns="91440"/>
          <a:lstStyle/>
          <a:p>
            <a:pPr eaLnBrk="1" hangingPunct="1"/>
            <a:r>
              <a:rPr lang="en-US" sz="2000"/>
              <a:t>Market failures can occur when social costs or benefits differ from private costs or benefits of firms or consumers</a:t>
            </a:r>
          </a:p>
          <a:p>
            <a:pPr eaLnBrk="1" hangingPunct="1"/>
            <a:r>
              <a:rPr lang="en-US" sz="2000"/>
              <a:t>Market power (monopolistic, monopsonistic) </a:t>
            </a:r>
          </a:p>
          <a:p>
            <a:pPr eaLnBrk="1" hangingPunct="1"/>
            <a:r>
              <a:rPr lang="en-US" sz="2000"/>
              <a:t>Public goods: free riders cannot be excluded except possibly at high cost</a:t>
            </a:r>
          </a:p>
          <a:p>
            <a:pPr eaLnBrk="1" hangingPunct="1"/>
            <a:r>
              <a:rPr lang="en-US" sz="2000"/>
              <a:t>Externalities: agents do not have to pay all costs of their activities, or are unable to receive all the benefits</a:t>
            </a:r>
          </a:p>
          <a:p>
            <a:pPr eaLnBrk="1" hangingPunct="1"/>
            <a:r>
              <a:rPr lang="en-US" sz="2000"/>
              <a:t>Prisoners’ Dilemmas occur when agents better off if others cooperate but individual agents better off “defecting”</a:t>
            </a:r>
          </a:p>
          <a:p>
            <a:pPr eaLnBrk="1" hangingPunct="1"/>
            <a:r>
              <a:rPr lang="en-US" sz="2000"/>
              <a:t>Coordination failures can occur when coordination is costly; e.g. with Big Push problems (Chapter 4)</a:t>
            </a:r>
          </a:p>
          <a:p>
            <a:pPr eaLnBrk="1" hangingPunct="1"/>
            <a:r>
              <a:rPr lang="en-US" sz="2000"/>
              <a:t>Capital markets are particularly prone to failure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Market and Government Failure: </a:t>
            </a:r>
            <a:br>
              <a:rPr lang="en-US" sz="2800"/>
            </a:br>
            <a:r>
              <a:rPr lang="en-US" sz="2800"/>
              <a:t>Broader Arguments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152400" y="1600200"/>
            <a:ext cx="8610600" cy="5105400"/>
          </a:xfrm>
        </p:spPr>
        <p:txBody>
          <a:bodyPr rIns="91440"/>
          <a:lstStyle/>
          <a:p>
            <a:pPr eaLnBrk="1" hangingPunct="1"/>
            <a:r>
              <a:rPr lang="en-US" sz="2200"/>
              <a:t>Government failure: in many cases, politicians and bureaucrats can be considered utility maximizers, not public interest maximizers</a:t>
            </a:r>
          </a:p>
          <a:p>
            <a:pPr eaLnBrk="1" hangingPunct="1"/>
            <a:r>
              <a:rPr lang="en-US" sz="2200"/>
              <a:t>So can’t jump to conclusion that if economic theory says policy can fix market failures that it will do so in practice</a:t>
            </a:r>
          </a:p>
          <a:p>
            <a:pPr eaLnBrk="1" hangingPunct="1"/>
            <a:r>
              <a:rPr lang="en-US" sz="2200"/>
              <a:t>Analysis of incentives for government failure guides reform, e.g. civil service reform, constitution design</a:t>
            </a:r>
          </a:p>
          <a:p>
            <a:pPr eaLnBrk="1" hangingPunct="1"/>
            <a:r>
              <a:rPr lang="en-US" sz="2200"/>
              <a:t>Developing countries tend to have both high market failure and high government failures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1550</Words>
  <Application>Microsoft Office PowerPoint</Application>
  <PresentationFormat>On-screen Show (4:3)</PresentationFormat>
  <Paragraphs>235</Paragraphs>
  <Slides>39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Office Theme</vt:lpstr>
      <vt:lpstr>Equation</vt:lpstr>
      <vt:lpstr>Catatan:</vt:lpstr>
      <vt:lpstr>Chapter 11</vt:lpstr>
      <vt:lpstr>11.1 A Question of Balance</vt:lpstr>
      <vt:lpstr>11.2 Development Planning: Concepts and Rationale</vt:lpstr>
      <vt:lpstr>11.2 Development Planning: Concepts and Rationale</vt:lpstr>
      <vt:lpstr>11.2 Development Planning: Concepts and Rationale</vt:lpstr>
      <vt:lpstr>Three General Forms of Market Failure</vt:lpstr>
      <vt:lpstr>Market Failure</vt:lpstr>
      <vt:lpstr>Market and Government Failure:  Broader Arguments</vt:lpstr>
      <vt:lpstr>11.3 The Development Planning Process:  Some Basic Models</vt:lpstr>
      <vt:lpstr>11.3 The Development Planning Process:  Some Basic Models</vt:lpstr>
      <vt:lpstr>11.3 The Development Planning Process: Some Basic Models (Aggregate Growth Models, cont’d)</vt:lpstr>
      <vt:lpstr>11.3 The Development Planning Process: Some Basic Models (Aggregate Growth Models, cont’d)</vt:lpstr>
      <vt:lpstr>11.3 The Development Planning Process: Some Basic Models (Aggregate Growth Models, cont’d)</vt:lpstr>
      <vt:lpstr>11.3 The Development Planning Process: Some Basic Models (Aggregate Growth Models, cont’d)</vt:lpstr>
      <vt:lpstr>11.3 The Development Planning Process:  Some Basic Models</vt:lpstr>
      <vt:lpstr>11.3 The Development Planning Process:  Some Basic Models</vt:lpstr>
      <vt:lpstr>11.3 The Development Planning Process:  Some Basic Models (Project Appraisal and Social  Cost-Benefit Analysis, cont’d)</vt:lpstr>
      <vt:lpstr>11.3 The Development Planning Process:  Some Basic Models (Project Appraisal and Social Cost-Benefit Analysis, cont’d)</vt:lpstr>
      <vt:lpstr>11.3 The Development Planning Process:  Some Basic Models (Project Appraisal and Social Cost-Benefit Analysis, cont’d)</vt:lpstr>
      <vt:lpstr>11.4 Government Failure and Preferences for Markets over Planning</vt:lpstr>
      <vt:lpstr>11.4 Government Failure and Preferences for Markets over Planning</vt:lpstr>
      <vt:lpstr>Potential problems of government intervention in developing countries</vt:lpstr>
      <vt:lpstr>11.5 The Market Economy</vt:lpstr>
      <vt:lpstr>11.5 The Market Economy</vt:lpstr>
      <vt:lpstr>Table 11.1  The Washington Consensus and East Asia</vt:lpstr>
      <vt:lpstr>11.6 The Washington Consensus on the Role of the State in Development and Its Subsequent Evolution</vt:lpstr>
      <vt:lpstr>11.7 Development Political Economy: Theories of Policy Formulation and Reform</vt:lpstr>
      <vt:lpstr>Figure 11.1  Global Trends in Governance, 1946-2008</vt:lpstr>
      <vt:lpstr>11.8 Development Roles of NGOs and the Broader Citizen Sector</vt:lpstr>
      <vt:lpstr>Figure 11.2  Typology of Goods</vt:lpstr>
      <vt:lpstr>11.8 Development Roles of NGOs and the Broader Citizen Sector</vt:lpstr>
      <vt:lpstr>Other limitations: “voluntary failure” – NGOs may be…</vt:lpstr>
      <vt:lpstr>11.9 Trends in Governance and Reform</vt:lpstr>
      <vt:lpstr>11.9 Trends in Governance and Reform</vt:lpstr>
      <vt:lpstr>Figure 11.3  Corruption as a Regressive Tax: The Case of Ecuador</vt:lpstr>
      <vt:lpstr>Figure 11.4  The Association between Rule of Law and Per Capita Income</vt:lpstr>
      <vt:lpstr>Concepts for Review</vt:lpstr>
      <vt:lpstr>Concepts for Review (cont’d)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Catatan:</dc:title>
  <dc:creator>Asus</dc:creator>
  <cp:lastModifiedBy>Asus</cp:lastModifiedBy>
  <cp:revision>2</cp:revision>
  <dcterms:created xsi:type="dcterms:W3CDTF">2014-10-27T17:13:29Z</dcterms:created>
  <dcterms:modified xsi:type="dcterms:W3CDTF">2014-10-27T17:21:27Z</dcterms:modified>
</cp:coreProperties>
</file>