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9"/>
  </p:notesMasterIdLst>
  <p:sldIdLst>
    <p:sldId id="454" r:id="rId2"/>
    <p:sldId id="338" r:id="rId3"/>
    <p:sldId id="457" r:id="rId4"/>
    <p:sldId id="458" r:id="rId5"/>
    <p:sldId id="450" r:id="rId6"/>
    <p:sldId id="451" r:id="rId7"/>
    <p:sldId id="291" r:id="rId8"/>
    <p:sldId id="357" r:id="rId9"/>
    <p:sldId id="415" r:id="rId10"/>
    <p:sldId id="459" r:id="rId11"/>
    <p:sldId id="337" r:id="rId12"/>
    <p:sldId id="336" r:id="rId13"/>
    <p:sldId id="460" r:id="rId14"/>
    <p:sldId id="461" r:id="rId15"/>
    <p:sldId id="386" r:id="rId16"/>
    <p:sldId id="442" r:id="rId17"/>
    <p:sldId id="431" r:id="rId18"/>
    <p:sldId id="358" r:id="rId19"/>
    <p:sldId id="374" r:id="rId20"/>
    <p:sldId id="455" r:id="rId21"/>
    <p:sldId id="456" r:id="rId22"/>
    <p:sldId id="371" r:id="rId23"/>
    <p:sldId id="441" r:id="rId24"/>
    <p:sldId id="432" r:id="rId25"/>
    <p:sldId id="373" r:id="rId26"/>
    <p:sldId id="452" r:id="rId27"/>
    <p:sldId id="453" r:id="rId28"/>
  </p:sldIdLst>
  <p:sldSz cx="9144000" cy="6858000" type="screen4x3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1pPr>
    <a:lvl2pPr marL="0" marR="0" indent="4572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2pPr>
    <a:lvl3pPr marL="0" marR="0" indent="9144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3pPr>
    <a:lvl4pPr marL="0" marR="0" indent="13716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4pPr>
    <a:lvl5pPr marL="0" marR="0" indent="18288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5pPr>
    <a:lvl6pPr marL="0" marR="0" indent="22860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6pPr>
    <a:lvl7pPr marL="0" marR="0" indent="27432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7pPr>
    <a:lvl8pPr marL="0" marR="0" indent="32004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8pPr>
    <a:lvl9pPr marL="0" marR="0" indent="36576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FD7E7"/>
          </a:solidFill>
        </a:fill>
      </a:tcStyle>
    </a:wholeTbl>
    <a:band2H>
      <a:tcTxStyle/>
      <a:tcStyle>
        <a:tcBdr/>
        <a:fill>
          <a:solidFill>
            <a:srgbClr val="E8ECF4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EE7D0"/>
          </a:solidFill>
        </a:fill>
      </a:tcStyle>
    </a:wholeTbl>
    <a:band2H>
      <a:tcTxStyle/>
      <a:tcStyle>
        <a:tcBdr/>
        <a:fill>
          <a:solidFill>
            <a:srgbClr val="EFF3E9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FCDCCE"/>
          </a:solidFill>
        </a:fill>
      </a:tcStyle>
    </a:wholeTbl>
    <a:band2H>
      <a:tcTxStyle/>
      <a:tcStyle>
        <a:tcBdr/>
        <a:fill>
          <a:solidFill>
            <a:srgbClr val="FDEEE8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  <a:tblStyle styleId="{5940675A-B579-460E-94D1-54222C63F5DA}" styleName="Aucun style, grille du tableau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3846" autoAdjust="0"/>
  </p:normalViewPr>
  <p:slideViewPr>
    <p:cSldViewPr snapToGrid="0">
      <p:cViewPr>
        <p:scale>
          <a:sx n="60" d="100"/>
          <a:sy n="60" d="100"/>
        </p:scale>
        <p:origin x="-1656" y="-28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Shape 109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10" name="Shape 110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989596904"/>
      </p:ext>
    </p:extLst>
  </p:cSld>
  <p:clrMap bg1="lt1" tx1="dk1" bg2="lt2" tx2="dk2" accent1="accent1" accent2="accent2" accent3="accent3" accent4="accent4" accent5="accent5" accent6="accent6" hlink="hlink" folHlink="folHlink"/>
  <p:notesStyle>
    <a:lvl1pPr latinLnBrk="0">
      <a:defRPr sz="1200">
        <a:latin typeface="+mn-lt"/>
        <a:ea typeface="+mn-ea"/>
        <a:cs typeface="+mn-cs"/>
        <a:sym typeface="Calibri"/>
      </a:defRPr>
    </a:lvl1pPr>
    <a:lvl2pPr indent="228600" latinLnBrk="0">
      <a:defRPr sz="1200">
        <a:latin typeface="+mn-lt"/>
        <a:ea typeface="+mn-ea"/>
        <a:cs typeface="+mn-cs"/>
        <a:sym typeface="Calibri"/>
      </a:defRPr>
    </a:lvl2pPr>
    <a:lvl3pPr indent="457200" latinLnBrk="0">
      <a:defRPr sz="1200">
        <a:latin typeface="+mn-lt"/>
        <a:ea typeface="+mn-ea"/>
        <a:cs typeface="+mn-cs"/>
        <a:sym typeface="Calibri"/>
      </a:defRPr>
    </a:lvl3pPr>
    <a:lvl4pPr indent="685800" latinLnBrk="0">
      <a:defRPr sz="1200">
        <a:latin typeface="+mn-lt"/>
        <a:ea typeface="+mn-ea"/>
        <a:cs typeface="+mn-cs"/>
        <a:sym typeface="Calibri"/>
      </a:defRPr>
    </a:lvl4pPr>
    <a:lvl5pPr indent="914400" latinLnBrk="0">
      <a:defRPr sz="1200">
        <a:latin typeface="+mn-lt"/>
        <a:ea typeface="+mn-ea"/>
        <a:cs typeface="+mn-cs"/>
        <a:sym typeface="Calibri"/>
      </a:defRPr>
    </a:lvl5pPr>
    <a:lvl6pPr indent="1143000" latinLnBrk="0">
      <a:defRPr sz="1200">
        <a:latin typeface="+mn-lt"/>
        <a:ea typeface="+mn-ea"/>
        <a:cs typeface="+mn-cs"/>
        <a:sym typeface="Calibri"/>
      </a:defRPr>
    </a:lvl6pPr>
    <a:lvl7pPr indent="1371600" latinLnBrk="0">
      <a:defRPr sz="1200">
        <a:latin typeface="+mn-lt"/>
        <a:ea typeface="+mn-ea"/>
        <a:cs typeface="+mn-cs"/>
        <a:sym typeface="Calibri"/>
      </a:defRPr>
    </a:lvl7pPr>
    <a:lvl8pPr indent="1600200" latinLnBrk="0">
      <a:defRPr sz="1200">
        <a:latin typeface="+mn-lt"/>
        <a:ea typeface="+mn-ea"/>
        <a:cs typeface="+mn-cs"/>
        <a:sym typeface="Calibri"/>
      </a:defRPr>
    </a:lvl8pPr>
    <a:lvl9pPr indent="1828800" latinLnBrk="0">
      <a:defRPr sz="1200">
        <a:latin typeface="+mn-lt"/>
        <a:ea typeface="+mn-ea"/>
        <a:cs typeface="+mn-cs"/>
        <a:sym typeface="Calibri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r" rtl="1"/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/>
          <a:lstStyle/>
          <a:p>
            <a:fld id="{05B61462-6600-40B4-8FA5-ACD1CEC5534F}" type="slidenum">
              <a:rPr lang="fr-FR" smtClean="0"/>
              <a:pPr/>
              <a:t>1</a:t>
            </a:fld>
            <a:endParaRPr lang="fr-FR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r" rtl="1"/>
            <a:r>
              <a:rPr lang="ar-DZ" dirty="0" err="1" smtClean="0"/>
              <a:t>استراتيجية</a:t>
            </a:r>
            <a:r>
              <a:rPr lang="ar-DZ" dirty="0" smtClean="0"/>
              <a:t> فرز الأفكار هي </a:t>
            </a:r>
            <a:r>
              <a:rPr lang="ar-DZ" dirty="0" err="1" smtClean="0"/>
              <a:t>استراتيجية</a:t>
            </a:r>
            <a:r>
              <a:rPr lang="ar-DZ" dirty="0" smtClean="0"/>
              <a:t> العصف الذهني حيث يتم فيها</a:t>
            </a:r>
            <a:r>
              <a:rPr lang="ar-DZ" baseline="0" dirty="0" smtClean="0"/>
              <a:t> فرز الأفكار الصحيحة .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/>
          <a:lstStyle/>
          <a:p>
            <a:fld id="{05B61462-6600-40B4-8FA5-ACD1CEC5534F}" type="slidenum">
              <a:rPr lang="fr-FR" smtClean="0"/>
              <a:pPr/>
              <a:t>13</a:t>
            </a:fld>
            <a:endParaRPr lang="fr-FR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r" rtl="1"/>
            <a:endParaRPr lang="fr-FR" dirty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r" rtl="1">
              <a:buFont typeface="Arial" charset="0"/>
              <a:buNone/>
            </a:pPr>
            <a:r>
              <a:rPr lang="ar-DZ" b="0" dirty="0" err="1" smtClean="0"/>
              <a:t>المدة </a:t>
            </a:r>
            <a:r>
              <a:rPr lang="ar-DZ" b="0" err="1" smtClean="0"/>
              <a:t>:</a:t>
            </a:r>
            <a:r>
              <a:rPr lang="ar-DZ" b="0" smtClean="0"/>
              <a:t> 15 د </a:t>
            </a:r>
            <a:endParaRPr lang="en-GB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9743446C-72BC-4955-85B6-632CEA775B84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26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313230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3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algn="r" rtl="1" eaLnBrk="1" hangingPunct="1">
              <a:spcBef>
                <a:spcPct val="0"/>
              </a:spcBef>
            </a:pPr>
            <a:r>
              <a:rPr lang="ar-DZ" dirty="0" smtClean="0"/>
              <a:t> </a:t>
            </a:r>
            <a:r>
              <a:rPr lang="ar-DZ" smtClean="0"/>
              <a:t>شكر ووداع </a:t>
            </a:r>
            <a:endParaRPr lang="fr-FR" dirty="0" smtClean="0"/>
          </a:p>
        </p:txBody>
      </p:sp>
      <p:sp>
        <p:nvSpPr>
          <p:cNvPr id="15364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xfrm>
            <a:off x="3818971" y="9377316"/>
            <a:ext cx="2921582" cy="493633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0601CD8C-E978-4646-8CF9-B7DD5660ECDC}" type="slidenum">
              <a:rPr lang="fr-FR" smtClean="0">
                <a:solidFill>
                  <a:prstClr val="black"/>
                </a:solidFill>
              </a:rPr>
              <a:pPr/>
              <a:t>27</a:t>
            </a:fld>
            <a:endParaRPr lang="fr-FR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66270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/>
          <a:lstStyle/>
          <a:p>
            <a:fld id="{405D6C44-C230-4E87-BA27-1F319B629B00}" type="slidenum">
              <a:rPr lang="en-GB" smtClean="0"/>
              <a:pPr/>
              <a:t>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2950033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r" rtl="1"/>
            <a:r>
              <a:rPr lang="ar-DZ" dirty="0" smtClean="0"/>
              <a:t>توزيع البرنامج على الحصص الأربعة.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/>
          <a:lstStyle/>
          <a:p>
            <a:fld id="{05B61462-6600-40B4-8FA5-ACD1CEC5534F}" type="slidenum">
              <a:rPr lang="fr-FR" smtClean="0"/>
              <a:pPr/>
              <a:t>5</a:t>
            </a:fld>
            <a:endParaRPr lang="fr-FR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r" rtl="1"/>
            <a:r>
              <a:rPr lang="ar-DZ" dirty="0" smtClean="0"/>
              <a:t>شعار هذه الدورة</a:t>
            </a:r>
            <a:r>
              <a:rPr lang="ar-DZ" baseline="0" dirty="0" smtClean="0"/>
              <a:t> التكوينية لمقياس التشريع المدرسي.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/>
          <a:lstStyle/>
          <a:p>
            <a:fld id="{405D6C44-C230-4E87-BA27-1F319B629B00}" type="slidenum">
              <a:rPr lang="en-GB" smtClean="0"/>
              <a:pPr/>
              <a:t>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2950033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r" rtl="1"/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>
          <a:xfrm>
            <a:off x="3818971" y="9377316"/>
            <a:ext cx="2921582" cy="493633"/>
          </a:xfrm>
          <a:prstGeom prst="rect">
            <a:avLst/>
          </a:prstGeom>
        </p:spPr>
        <p:txBody>
          <a:bodyPr/>
          <a:lstStyle/>
          <a:p>
            <a:fld id="{4A46493E-8A2A-694E-96BE-B4203822C1CD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663118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/>
          <a:lstStyle/>
          <a:p>
            <a:fld id="{4A46493E-8A2A-694E-96BE-B4203822C1CD}" type="slidenum">
              <a:rPr lang="en-US" smtClean="0">
                <a:solidFill>
                  <a:prstClr val="black"/>
                </a:solidFill>
              </a:rPr>
              <a:pPr/>
              <a:t>8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24334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r" rtl="1">
              <a:buFont typeface="Arial" charset="0"/>
              <a:buNone/>
            </a:pPr>
            <a:r>
              <a:rPr lang="ar-DZ" b="0" dirty="0" err="1" smtClean="0"/>
              <a:t>المدة </a:t>
            </a:r>
            <a:r>
              <a:rPr lang="ar-DZ" b="0" dirty="0" smtClean="0"/>
              <a:t>: 15 د </a:t>
            </a:r>
          </a:p>
          <a:p>
            <a:pPr algn="r" rtl="1">
              <a:buFont typeface="Arial" charset="0"/>
              <a:buNone/>
            </a:pPr>
            <a:r>
              <a:rPr lang="ar-DZ" b="0" dirty="0" err="1" smtClean="0"/>
              <a:t>الهدف </a:t>
            </a:r>
            <a:r>
              <a:rPr lang="ar-DZ" b="0" dirty="0" smtClean="0"/>
              <a:t>:</a:t>
            </a:r>
            <a:r>
              <a:rPr lang="ar-DZ" b="0" baseline="0" dirty="0" smtClean="0"/>
              <a:t> جمع التصورات حول التكوين التحضيري </a:t>
            </a:r>
            <a:r>
              <a:rPr lang="ar-DZ" b="0" baseline="0" dirty="0" err="1" smtClean="0"/>
              <a:t>البيداغوجي.</a:t>
            </a:r>
            <a:endParaRPr lang="ar-DZ" b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9743446C-72BC-4955-85B6-632CEA775B84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10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313230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rt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/>
          <a:lstStyle/>
          <a:p>
            <a:fld id="{405D6C44-C230-4E87-BA27-1F319B629B00}" type="slidenum">
              <a:rPr lang="en-GB" smtClean="0">
                <a:solidFill>
                  <a:prstClr val="black"/>
                </a:solidFill>
              </a:rPr>
              <a:pPr/>
              <a:t>11</a:t>
            </a:fld>
            <a:endParaRPr lang="en-GB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537166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/>
          <a:lstStyle/>
          <a:p>
            <a:fld id="{405D6C44-C230-4E87-BA27-1F319B629B00}" type="slidenum">
              <a:rPr lang="en-GB" smtClean="0">
                <a:solidFill>
                  <a:prstClr val="black"/>
                </a:solidFill>
              </a:rPr>
              <a:pPr/>
              <a:t>12</a:t>
            </a:fld>
            <a:endParaRPr lang="en-GB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53716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1"/>
          <p:cNvSpPr>
            <a:spLocks noGrp="1"/>
          </p:cNvSpPr>
          <p:nvPr>
            <p:ph type="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2" name="Shape 12"/>
          <p:cNvSpPr>
            <a:spLocks noGrp="1"/>
          </p:cNvSpPr>
          <p:nvPr>
            <p:ph type="body" sz="quarter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SzTx/>
              <a:buFontTx/>
              <a:buNone/>
              <a:defRPr>
                <a:solidFill>
                  <a:srgbClr val="888888"/>
                </a:solidFill>
              </a:defRPr>
            </a:lvl1pPr>
            <a:lvl2pPr marL="0" indent="457200" algn="ctr">
              <a:buSzTx/>
              <a:buFontTx/>
              <a:buNone/>
              <a:defRPr>
                <a:solidFill>
                  <a:srgbClr val="888888"/>
                </a:solidFill>
              </a:defRPr>
            </a:lvl2pPr>
            <a:lvl3pPr marL="0" indent="914400" algn="ctr">
              <a:buSzTx/>
              <a:buFontTx/>
              <a:buNone/>
              <a:defRPr>
                <a:solidFill>
                  <a:srgbClr val="888888"/>
                </a:solidFill>
              </a:defRPr>
            </a:lvl3pPr>
            <a:lvl4pPr marL="0" indent="1371600" algn="ctr">
              <a:buSzTx/>
              <a:buFontTx/>
              <a:buNone/>
              <a:defRPr>
                <a:solidFill>
                  <a:srgbClr val="888888"/>
                </a:solidFill>
              </a:defRPr>
            </a:lvl4pPr>
            <a:lvl5pPr marL="0" indent="1828800" algn="ctr">
              <a:buSzTx/>
              <a:buFontTx/>
              <a:buNone/>
              <a:defRPr>
                <a:solidFill>
                  <a:srgbClr val="888888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" name="Shape 13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‹N°›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E48C2AF-0E72-4C49-AB78-D23C12BEF0A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7/8/2018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27AABA-7D6A-40F4-9237-F16BC6E2352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13856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79F460-91AB-4847-A603-4EC8564F3D77}" type="slidenum">
              <a:rPr lang="ar-IQ">
                <a:solidFill>
                  <a:srgbClr val="000000"/>
                </a:solidFill>
              </a:rPr>
              <a:pPr>
                <a:defRPr/>
              </a:pPr>
              <a:t>‹N°›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3977363"/>
      </p:ext>
    </p:extLst>
  </p:cSld>
  <p:clrMapOvr>
    <a:masterClrMapping/>
  </p:clrMapOvr>
  <p:transition spd="slow">
    <p:fade thruBlk="1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6400" y="304800"/>
            <a:ext cx="7239000" cy="1020762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828802"/>
            <a:ext cx="8763000" cy="464819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1676400" y="1348565"/>
            <a:ext cx="7239000" cy="381000"/>
          </a:xfrm>
        </p:spPr>
        <p:txBody>
          <a:bodyPr anchor="ctr">
            <a:noAutofit/>
          </a:bodyPr>
          <a:lstStyle>
            <a:lvl1pPr>
              <a:buNone/>
              <a:defRPr sz="2400">
                <a:solidFill>
                  <a:schemeClr val="tx1"/>
                </a:solidFill>
                <a:latin typeface="Candara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9F691E-22C3-4AD2-AC8E-EAB6C5920875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7/8/2018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5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1229EC-43FF-4A02-B5E8-90D2D8E8359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‹N°›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7500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21" name="Shape 21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2" name="Shape 22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‹N°›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>
            <a:spLocks noGrp="1"/>
          </p:cNvSpPr>
          <p:nvPr>
            <p:ph type="title"/>
          </p:nvPr>
        </p:nvSpPr>
        <p:spPr>
          <a:xfrm>
            <a:off x="722312" y="4406900"/>
            <a:ext cx="7772401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t>Title Text</a:t>
            </a:r>
          </a:p>
        </p:txBody>
      </p:sp>
      <p:sp>
        <p:nvSpPr>
          <p:cNvPr id="30" name="Shape 30"/>
          <p:cNvSpPr>
            <a:spLocks noGrp="1"/>
          </p:cNvSpPr>
          <p:nvPr>
            <p:ph type="body" sz="quarter" idx="1"/>
          </p:nvPr>
        </p:nvSpPr>
        <p:spPr>
          <a:xfrm>
            <a:off x="722312" y="2906713"/>
            <a:ext cx="7772401" cy="1500188"/>
          </a:xfrm>
          <a:prstGeom prst="rect">
            <a:avLst/>
          </a:prstGeom>
        </p:spPr>
        <p:txBody>
          <a:bodyPr anchor="b"/>
          <a:lstStyle>
            <a:lvl1pPr marL="0" indent="0">
              <a:spcBef>
                <a:spcPts val="400"/>
              </a:spcBef>
              <a:buSzTx/>
              <a:buFontTx/>
              <a:buNone/>
              <a:defRPr sz="2000">
                <a:solidFill>
                  <a:srgbClr val="888888"/>
                </a:solidFill>
              </a:defRPr>
            </a:lvl1pPr>
            <a:lvl2pPr marL="0" indent="457200">
              <a:spcBef>
                <a:spcPts val="400"/>
              </a:spcBef>
              <a:buSzTx/>
              <a:buFontTx/>
              <a:buNone/>
              <a:defRPr sz="2000">
                <a:solidFill>
                  <a:srgbClr val="888888"/>
                </a:solidFill>
              </a:defRPr>
            </a:lvl2pPr>
            <a:lvl3pPr marL="0" indent="914400">
              <a:spcBef>
                <a:spcPts val="400"/>
              </a:spcBef>
              <a:buSzTx/>
              <a:buFontTx/>
              <a:buNone/>
              <a:defRPr sz="2000">
                <a:solidFill>
                  <a:srgbClr val="888888"/>
                </a:solidFill>
              </a:defRPr>
            </a:lvl3pPr>
            <a:lvl4pPr marL="0" indent="1371600">
              <a:spcBef>
                <a:spcPts val="400"/>
              </a:spcBef>
              <a:buSzTx/>
              <a:buFontTx/>
              <a:buNone/>
              <a:defRPr sz="2000">
                <a:solidFill>
                  <a:srgbClr val="888888"/>
                </a:solidFill>
              </a:defRPr>
            </a:lvl4pPr>
            <a:lvl5pPr marL="0" indent="1828800">
              <a:spcBef>
                <a:spcPts val="400"/>
              </a:spcBef>
              <a:buSzTx/>
              <a:buFontTx/>
              <a:buNone/>
              <a:defRPr sz="2000">
                <a:solidFill>
                  <a:srgbClr val="888888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1" name="Shape 31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‹N°›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39" name="Shape 39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spcBef>
                <a:spcPts val="600"/>
              </a:spcBef>
              <a:defRPr sz="2800"/>
            </a:lvl1pPr>
            <a:lvl2pPr marL="790575" indent="-333375">
              <a:spcBef>
                <a:spcPts val="600"/>
              </a:spcBef>
              <a:defRPr sz="2800"/>
            </a:lvl2pPr>
            <a:lvl3pPr marL="1234439" indent="-320039">
              <a:spcBef>
                <a:spcPts val="600"/>
              </a:spcBef>
              <a:defRPr sz="2800"/>
            </a:lvl3pPr>
            <a:lvl4pPr marL="1727200" indent="-355600">
              <a:spcBef>
                <a:spcPts val="600"/>
              </a:spcBef>
              <a:defRPr sz="2800"/>
            </a:lvl4pPr>
            <a:lvl5pPr marL="2184400" indent="-355600">
              <a:spcBef>
                <a:spcPts val="600"/>
              </a:spcBef>
              <a:defRPr sz="28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0" name="Shape 40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‹N°›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Shape 47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48" name="Shape 48"/>
          <p:cNvSpPr>
            <a:spLocks noGrp="1"/>
          </p:cNvSpPr>
          <p:nvPr>
            <p:ph type="body" sz="quarter" idx="1"/>
          </p:nvPr>
        </p:nvSpPr>
        <p:spPr>
          <a:xfrm>
            <a:off x="457200" y="1535112"/>
            <a:ext cx="4040188" cy="639763"/>
          </a:xfrm>
          <a:prstGeom prst="rect">
            <a:avLst/>
          </a:prstGeom>
        </p:spPr>
        <p:txBody>
          <a:bodyPr anchor="b"/>
          <a:lstStyle>
            <a:lvl1pPr marL="0" indent="0">
              <a:spcBef>
                <a:spcPts val="500"/>
              </a:spcBef>
              <a:buSzTx/>
              <a:buFontTx/>
              <a:buNone/>
              <a:defRPr sz="2400" b="1"/>
            </a:lvl1pPr>
            <a:lvl2pPr marL="0" indent="457200">
              <a:spcBef>
                <a:spcPts val="500"/>
              </a:spcBef>
              <a:buSzTx/>
              <a:buFontTx/>
              <a:buNone/>
              <a:defRPr sz="2400" b="1"/>
            </a:lvl2pPr>
            <a:lvl3pPr marL="0" indent="914400">
              <a:spcBef>
                <a:spcPts val="500"/>
              </a:spcBef>
              <a:buSzTx/>
              <a:buFontTx/>
              <a:buNone/>
              <a:defRPr sz="2400" b="1"/>
            </a:lvl3pPr>
            <a:lvl4pPr marL="0" indent="1371600">
              <a:spcBef>
                <a:spcPts val="500"/>
              </a:spcBef>
              <a:buSzTx/>
              <a:buFontTx/>
              <a:buNone/>
              <a:defRPr sz="2400" b="1"/>
            </a:lvl4pPr>
            <a:lvl5pPr marL="0" indent="1828800">
              <a:spcBef>
                <a:spcPts val="500"/>
              </a:spcBef>
              <a:buSzTx/>
              <a:buFontTx/>
              <a:buNone/>
              <a:defRPr sz="2400" b="1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9" name="Shape 49"/>
          <p:cNvSpPr>
            <a:spLocks noGrp="1"/>
          </p:cNvSpPr>
          <p:nvPr>
            <p:ph type="body" sz="quarter" idx="13"/>
          </p:nvPr>
        </p:nvSpPr>
        <p:spPr>
          <a:xfrm>
            <a:off x="4645025" y="1535112"/>
            <a:ext cx="4041775" cy="639763"/>
          </a:xfrm>
          <a:prstGeom prst="rect">
            <a:avLst/>
          </a:prstGeom>
        </p:spPr>
        <p:txBody>
          <a:bodyPr anchor="b"/>
          <a:lstStyle/>
          <a:p>
            <a:pPr marL="0" indent="0">
              <a:spcBef>
                <a:spcPts val="500"/>
              </a:spcBef>
              <a:buSzTx/>
              <a:buFontTx/>
              <a:buNone/>
              <a:defRPr sz="2400" b="1"/>
            </a:pPr>
            <a:endParaRPr/>
          </a:p>
        </p:txBody>
      </p:sp>
      <p:sp>
        <p:nvSpPr>
          <p:cNvPr id="50" name="Shape 50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‹N°›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Shape 72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4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t>Title Text</a:t>
            </a:r>
          </a:p>
        </p:txBody>
      </p:sp>
      <p:sp>
        <p:nvSpPr>
          <p:cNvPr id="73" name="Shape 73"/>
          <p:cNvSpPr>
            <a:spLocks noGrp="1"/>
          </p:cNvSpPr>
          <p:nvPr>
            <p:ph type="body"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4" name="Shape 74"/>
          <p:cNvSpPr>
            <a:spLocks noGrp="1"/>
          </p:cNvSpPr>
          <p:nvPr>
            <p:ph type="body" sz="half" idx="13"/>
          </p:nvPr>
        </p:nvSpPr>
        <p:spPr>
          <a:xfrm>
            <a:off x="457199" y="1435100"/>
            <a:ext cx="3008315" cy="4691063"/>
          </a:xfrm>
          <a:prstGeom prst="rect">
            <a:avLst/>
          </a:prstGeom>
        </p:spPr>
        <p:txBody>
          <a:bodyPr/>
          <a:lstStyle/>
          <a:p>
            <a:pPr marL="0" indent="0">
              <a:spcBef>
                <a:spcPts val="300"/>
              </a:spcBef>
              <a:buSzTx/>
              <a:buFontTx/>
              <a:buNone/>
              <a:defRPr sz="1400"/>
            </a:pPr>
            <a:endParaRPr/>
          </a:p>
        </p:txBody>
      </p:sp>
      <p:sp>
        <p:nvSpPr>
          <p:cNvPr id="75" name="Shape 75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‹N°›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Shape 82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1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t>Title Text</a:t>
            </a:r>
          </a:p>
        </p:txBody>
      </p:sp>
      <p:sp>
        <p:nvSpPr>
          <p:cNvPr id="83" name="Shape 83"/>
          <p:cNvSpPr>
            <a:spLocks noGrp="1"/>
          </p:cNvSpPr>
          <p:nvPr>
            <p:ph type="pic" sz="half" idx="13"/>
          </p:nvPr>
        </p:nvSpPr>
        <p:spPr>
          <a:xfrm>
            <a:off x="1792288" y="612775"/>
            <a:ext cx="5486401" cy="4114800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84" name="Shape 84"/>
          <p:cNvSpPr>
            <a:spLocks noGrp="1"/>
          </p:cNvSpPr>
          <p:nvPr>
            <p:ph type="body" sz="quarter" idx="1"/>
          </p:nvPr>
        </p:nvSpPr>
        <p:spPr>
          <a:xfrm>
            <a:off x="1792288" y="5367337"/>
            <a:ext cx="5486401" cy="804863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300"/>
              </a:spcBef>
              <a:buSzTx/>
              <a:buFontTx/>
              <a:buNone/>
              <a:defRPr sz="1400"/>
            </a:lvl1pPr>
            <a:lvl2pPr marL="0" indent="457200">
              <a:spcBef>
                <a:spcPts val="300"/>
              </a:spcBef>
              <a:buSzTx/>
              <a:buFontTx/>
              <a:buNone/>
              <a:defRPr sz="1400"/>
            </a:lvl2pPr>
            <a:lvl3pPr marL="0" indent="914400">
              <a:spcBef>
                <a:spcPts val="300"/>
              </a:spcBef>
              <a:buSzTx/>
              <a:buFontTx/>
              <a:buNone/>
              <a:defRPr sz="1400"/>
            </a:lvl3pPr>
            <a:lvl4pPr marL="0" indent="1371600">
              <a:spcBef>
                <a:spcPts val="300"/>
              </a:spcBef>
              <a:buSzTx/>
              <a:buFontTx/>
              <a:buNone/>
              <a:defRPr sz="1400"/>
            </a:lvl4pPr>
            <a:lvl5pPr marL="0" indent="1828800">
              <a:spcBef>
                <a:spcPts val="300"/>
              </a:spcBef>
              <a:buSzTx/>
              <a:buFontTx/>
              <a:buNone/>
              <a:defRPr sz="1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85" name="Shape 85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‹N°›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Shape 92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93" name="Shape 93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94" name="Shape 94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‹N°›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Shape 101"/>
          <p:cNvSpPr>
            <a:spLocks noGrp="1"/>
          </p:cNvSpPr>
          <p:nvPr>
            <p:ph type="title"/>
          </p:nvPr>
        </p:nvSpPr>
        <p:spPr>
          <a:xfrm>
            <a:off x="6629400" y="274638"/>
            <a:ext cx="2057400" cy="5851526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02" name="Shape 102"/>
          <p:cNvSpPr>
            <a:spLocks noGrp="1"/>
          </p:cNvSpPr>
          <p:nvPr>
            <p:ph type="body" idx="1"/>
          </p:nvPr>
        </p:nvSpPr>
        <p:spPr>
          <a:xfrm>
            <a:off x="457200" y="274638"/>
            <a:ext cx="6019800" cy="5851526"/>
          </a:xfrm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03" name="Shape 103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‹N°›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 anchor="ctr">
            <a:normAutofit/>
          </a:bodyPr>
          <a:lstStyle/>
          <a:p>
            <a:r>
              <a:t>Title Text</a:t>
            </a:r>
          </a:p>
        </p:txBody>
      </p:sp>
      <p:sp>
        <p:nvSpPr>
          <p:cNvPr id="3" name="Shape 3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Shape 4"/>
          <p:cNvSpPr>
            <a:spLocks noGrp="1"/>
          </p:cNvSpPr>
          <p:nvPr>
            <p:ph type="sldNum" sz="quarter" idx="2"/>
          </p:nvPr>
        </p:nvSpPr>
        <p:spPr>
          <a:xfrm>
            <a:off x="8428176" y="6404292"/>
            <a:ext cx="258624" cy="269241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 anchor="ctr">
            <a:spAutoFit/>
          </a:bodyPr>
          <a:lstStyle>
            <a:lvl1pPr algn="r">
              <a:defRPr sz="1200">
                <a:solidFill>
                  <a:srgbClr val="888888"/>
                </a:solidFill>
              </a:defRPr>
            </a:lvl1pPr>
          </a:lstStyle>
          <a:p>
            <a:fld id="{86CB4B4D-7CA3-9044-876B-883B54F8677D}" type="slidenum">
              <a:rPr/>
              <a:pPr/>
              <a:t>‹N°›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6" r:id="rId6"/>
    <p:sldLayoutId id="2147483657" r:id="rId7"/>
    <p:sldLayoutId id="2147483658" r:id="rId8"/>
    <p:sldLayoutId id="2147483659" r:id="rId9"/>
    <p:sldLayoutId id="2147483744" r:id="rId10"/>
    <p:sldLayoutId id="2147483745" r:id="rId11"/>
    <p:sldLayoutId id="2147483746" r:id="rId12"/>
  </p:sldLayoutIdLst>
  <p:transition spd="med"/>
  <p:txStyles>
    <p:titleStyle>
      <a:lvl1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1pPr>
      <a:lvl2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2pPr>
      <a:lvl3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3pPr>
      <a:lvl4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4pPr>
      <a:lvl5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5pPr>
      <a:lvl6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6pPr>
      <a:lvl7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7pPr>
      <a:lvl8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8pPr>
      <a:lvl9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9pPr>
    </p:titleStyle>
    <p:bodyStyle>
      <a:lvl1pPr marL="342900" marR="0" indent="-342900" algn="l" defTabSz="4572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 typeface="Arial"/>
        <a:buChar char="•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1pPr>
      <a:lvl2pPr marL="783771" marR="0" indent="-326571" algn="l" defTabSz="4572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 typeface="Arial"/>
        <a:buChar char="–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2pPr>
      <a:lvl3pPr marL="1219200" marR="0" indent="-304800" algn="l" defTabSz="4572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 typeface="Arial"/>
        <a:buChar char="•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3pPr>
      <a:lvl4pPr marL="1737360" marR="0" indent="-365760" algn="l" defTabSz="4572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 typeface="Arial"/>
        <a:buChar char="–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4pPr>
      <a:lvl5pPr marL="2194560" marR="0" indent="-365760" algn="l" defTabSz="4572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 typeface="Arial"/>
        <a:buChar char="»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5pPr>
      <a:lvl6pPr marL="2651760" marR="0" indent="-365760" algn="l" defTabSz="4572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 typeface="Arial"/>
        <a:buChar char="•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6pPr>
      <a:lvl7pPr marL="3108960" marR="0" indent="-365760" algn="l" defTabSz="4572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 typeface="Arial"/>
        <a:buChar char="•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7pPr>
      <a:lvl8pPr marL="3566159" marR="0" indent="-365759" algn="l" defTabSz="4572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 typeface="Arial"/>
        <a:buChar char="•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8pPr>
      <a:lvl9pPr marL="4023359" marR="0" indent="-365759" algn="l" defTabSz="4572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 typeface="Arial"/>
        <a:buChar char="•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9pPr>
    </p:bodyStyle>
    <p:otherStyle>
      <a:lvl1pPr marL="0" marR="0" indent="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1pPr>
      <a:lvl2pPr marL="0" marR="0" indent="45720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2pPr>
      <a:lvl3pPr marL="0" marR="0" indent="91440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3pPr>
      <a:lvl4pPr marL="0" marR="0" indent="137160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4pPr>
      <a:lvl5pPr marL="0" marR="0" indent="182880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5pPr>
      <a:lvl6pPr marL="0" marR="0" indent="228600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6pPr>
      <a:lvl7pPr marL="0" marR="0" indent="274320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7pPr>
      <a:lvl8pPr marL="0" marR="0" indent="320040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8pPr>
      <a:lvl9pPr marL="0" marR="0" indent="365760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Relationship Id="rId4" Type="http://schemas.openxmlformats.org/officeDocument/2006/relationships/hyperlink" Target="&#1571;&#1608;&#1585;&#1575;&#1602;%20&#1575;&#1604;&#1593;&#1605;&#1604;/&#1608;&#1585;&#1602;&#1577;%20&#1606;%201.docx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&#1571;&#1608;&#1585;&#1575;&#1602;%20&#1575;&#1604;&#1593;&#1605;&#1604;/&#1608;&#1585;&#1602;&#1577;%20&#1606;%202.doc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12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0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&#1571;&#1608;&#1585;&#1575;&#1602;%20&#1575;&#1604;&#1593;&#1605;&#1604;/&#1608;&#1585;&#1602;&#1577;%20&#1606;4.pdf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0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&#1571;&#1608;&#1585;&#1575;&#1602;%20&#1575;&#1604;&#1593;&#1605;&#1604;/&#1608;&#1585;&#1602;&#1577;%20&#1606;%205.doc" TargetMode="External"/><Relationship Id="rId2" Type="http://schemas.openxmlformats.org/officeDocument/2006/relationships/hyperlink" Target="&#1575;&#1608;&#1585;&#1575;&#1602;%20&#1593;&#1605;&#1604;%20&#1575;&#1604;&#1578;&#1588;&#1585;&#1610;&#1593;%20&#1575;&#1604;&#1605;&#1583;&#1585;&#1587;&#1610;/&#1578;&#1593;&#1604;&#1605;&#1610;%20&#1608;%20&#1575;&#1604;&#1578;&#1582;&#1591;&#1610;&#1591;%20&#1575;&#1604;&#1573;&#1580;&#1585;&#1575;&#1574;&#1610;.doc" TargetMode="External"/><Relationship Id="rId1" Type="http://schemas.openxmlformats.org/officeDocument/2006/relationships/slideLayout" Target="../slideLayouts/slideLayout10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hyperlink" Target="&#1571;&#1608;&#1585;&#1575;&#1602;%20&#1575;&#1604;&#1593;&#1605;&#1604;/&#1608;&#1585;&#1602;&#1577;%20&#1606;%206.doc" TargetMode="External"/><Relationship Id="rId1" Type="http://schemas.openxmlformats.org/officeDocument/2006/relationships/slideLayout" Target="../slideLayouts/slideLayout10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e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hyperlink" Target="&#1571;&#1608;&#1585;&#1575;&#1602;%20&#1575;&#1604;&#1593;&#1605;&#1604;/&#1608;&#1585;&#1602;&#1577;%20&#1606;%207.doc" TargetMode="External"/><Relationship Id="rId1" Type="http://schemas.openxmlformats.org/officeDocument/2006/relationships/slideLayout" Target="../slideLayouts/slideLayout10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hyperlink" Target="&#1571;&#1608;&#1585;&#1575;&#1602;%20&#1575;&#1604;&#1593;&#1605;&#1604;/&#1608;&#1585;&#1602;&#1577;%20&#1606;%208.doc" TargetMode="External"/><Relationship Id="rId1" Type="http://schemas.openxmlformats.org/officeDocument/2006/relationships/slideLayout" Target="../slideLayouts/slideLayout10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hyperlink" Target="&#1571;&#1608;&#1585;&#1575;&#1602;%20&#1575;&#1604;&#1593;&#1605;&#1604;/&#1608;&#1585;&#1602;&#1577;%20&#1606;%209.pdf" TargetMode="External"/><Relationship Id="rId1" Type="http://schemas.openxmlformats.org/officeDocument/2006/relationships/slideLayout" Target="../slideLayouts/slideLayout10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2.xml"/><Relationship Id="rId4" Type="http://schemas.openxmlformats.org/officeDocument/2006/relationships/hyperlink" Target="&#1571;&#1608;&#1585;&#1575;&#1602;%20&#1575;&#1604;&#1593;&#1605;&#1604;/&#1608;&#1585;&#1602;&#1577;%20&#1606;10.pdf" TargetMode="Externa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newrecruitments.com/resources/4979-Soft-skills-for-how-to-communicate-effectively-through-presentations.aspx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5.jpeg"/><Relationship Id="rId7" Type="http://schemas.openxmlformats.org/officeDocument/2006/relationships/image" Target="../media/image8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4vector.com/free-vector/time-temps-100179" TargetMode="Externa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="" xmlns:a16="http://schemas.microsoft.com/office/drawing/2014/main" id="{10BF899E-5B7B-49D5-982A-90A4DA47C528}"/>
              </a:ext>
            </a:extLst>
          </p:cNvPr>
          <p:cNvSpPr/>
          <p:nvPr/>
        </p:nvSpPr>
        <p:spPr>
          <a:xfrm>
            <a:off x="1115617" y="2239346"/>
            <a:ext cx="7344816" cy="157065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r>
              <a:rPr lang="ar-DZ" sz="3600" b="1" dirty="0">
                <a:solidFill>
                  <a:schemeClr val="tx1"/>
                </a:solidFill>
              </a:rPr>
              <a:t>التّكوين البيداغوجيّ التّحضيريّ </a:t>
            </a:r>
            <a:r>
              <a:rPr lang="ar-DZ" sz="3600" b="1" dirty="0" smtClean="0">
                <a:solidFill>
                  <a:schemeClr val="tx1"/>
                </a:solidFill>
              </a:rPr>
              <a:t>أثناء</a:t>
            </a:r>
            <a:endParaRPr lang="fr-FR" sz="3600" b="1" dirty="0" smtClean="0">
              <a:solidFill>
                <a:schemeClr val="tx1"/>
              </a:solidFill>
            </a:endParaRPr>
          </a:p>
          <a:p>
            <a:pPr algn="ctr" rtl="1"/>
            <a:r>
              <a:rPr lang="ar-DZ" sz="3600" b="1" dirty="0" smtClean="0">
                <a:solidFill>
                  <a:schemeClr val="tx1"/>
                </a:solidFill>
              </a:rPr>
              <a:t> </a:t>
            </a:r>
            <a:r>
              <a:rPr lang="ar-DZ" sz="3600" b="1" dirty="0">
                <a:solidFill>
                  <a:schemeClr val="tx1"/>
                </a:solidFill>
              </a:rPr>
              <a:t>التّربّص </a:t>
            </a:r>
            <a:r>
              <a:rPr lang="ar-DZ" sz="3600" b="1" dirty="0" smtClean="0">
                <a:solidFill>
                  <a:schemeClr val="tx1"/>
                </a:solidFill>
              </a:rPr>
              <a:t>التّجريبيّ</a:t>
            </a:r>
            <a:r>
              <a:rPr lang="fr-FR" sz="3600" b="1" dirty="0" smtClean="0">
                <a:solidFill>
                  <a:schemeClr val="tx1"/>
                </a:solidFill>
              </a:rPr>
              <a:t> </a:t>
            </a:r>
            <a:r>
              <a:rPr lang="ar-DZ" sz="3600" b="1" smtClean="0">
                <a:solidFill>
                  <a:schemeClr val="tx1"/>
                </a:solidFill>
              </a:rPr>
              <a:t>للأساتذة</a:t>
            </a:r>
            <a:endParaRPr lang="fr-FR" sz="3600" b="1" dirty="0">
              <a:solidFill>
                <a:schemeClr val="tx1"/>
              </a:solidFill>
            </a:endParaRPr>
          </a:p>
          <a:p>
            <a:pPr algn="ctr" rtl="1"/>
            <a:r>
              <a:rPr lang="fr-FR" sz="3600" b="1" dirty="0">
                <a:solidFill>
                  <a:schemeClr val="tx1"/>
                </a:solidFill>
              </a:rPr>
              <a:t>-</a:t>
            </a:r>
            <a:r>
              <a:rPr lang="ar-DZ" sz="3600" b="1" dirty="0">
                <a:solidFill>
                  <a:schemeClr val="tx1"/>
                </a:solidFill>
              </a:rPr>
              <a:t> الدّورة الأولى</a:t>
            </a:r>
            <a:r>
              <a:rPr lang="fr-FR" sz="3600" b="1" dirty="0">
                <a:solidFill>
                  <a:schemeClr val="tx1"/>
                </a:solidFill>
              </a:rPr>
              <a:t>-</a:t>
            </a:r>
          </a:p>
        </p:txBody>
      </p:sp>
      <p:sp>
        <p:nvSpPr>
          <p:cNvPr id="3" name="Rectangle : coins arrondis 2">
            <a:extLst>
              <a:ext uri="{FF2B5EF4-FFF2-40B4-BE49-F238E27FC236}">
                <a16:creationId xmlns="" xmlns:a16="http://schemas.microsoft.com/office/drawing/2014/main" id="{E901D3E9-7B94-41D2-B313-FCB9AF29355F}"/>
              </a:ext>
            </a:extLst>
          </p:cNvPr>
          <p:cNvSpPr/>
          <p:nvPr/>
        </p:nvSpPr>
        <p:spPr>
          <a:xfrm>
            <a:off x="1891862" y="4351283"/>
            <a:ext cx="5912069" cy="1261241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 rtl="1"/>
            <a:endParaRPr lang="ar-DZ" sz="4800" b="1" dirty="0" smtClean="0">
              <a:solidFill>
                <a:schemeClr val="tx1"/>
              </a:solidFill>
            </a:endParaRPr>
          </a:p>
          <a:p>
            <a:pPr algn="ctr" rtl="1"/>
            <a:r>
              <a:rPr lang="ar-DZ" sz="4800" b="1" dirty="0" smtClean="0">
                <a:solidFill>
                  <a:schemeClr val="tx1"/>
                </a:solidFill>
              </a:rPr>
              <a:t>مجال</a:t>
            </a:r>
            <a:r>
              <a:rPr lang="ar-DZ" sz="4800" b="1" dirty="0">
                <a:solidFill>
                  <a:schemeClr val="tx1"/>
                </a:solidFill>
              </a:rPr>
              <a:t>: الالتزام </a:t>
            </a:r>
            <a:r>
              <a:rPr lang="ar-DZ" sz="4800" b="1" dirty="0" smtClean="0">
                <a:solidFill>
                  <a:schemeClr val="tx1"/>
                </a:solidFill>
              </a:rPr>
              <a:t>المهنيّ</a:t>
            </a:r>
            <a:endParaRPr lang="fr-FR" sz="4800" b="1" dirty="0" smtClean="0">
              <a:solidFill>
                <a:schemeClr val="tx1"/>
              </a:solidFill>
            </a:endParaRPr>
          </a:p>
          <a:p>
            <a:pPr algn="ctr" rtl="1"/>
            <a:r>
              <a:rPr lang="ar-DZ" sz="2800" b="1" smtClean="0">
                <a:solidFill>
                  <a:schemeClr val="tx1"/>
                </a:solidFill>
              </a:rPr>
              <a:t>مقياس </a:t>
            </a:r>
            <a:r>
              <a:rPr lang="ar-DZ" sz="2800" b="1" dirty="0" smtClean="0">
                <a:solidFill>
                  <a:schemeClr val="tx1"/>
                </a:solidFill>
              </a:rPr>
              <a:t>: </a:t>
            </a:r>
            <a:r>
              <a:rPr lang="ar-DZ" sz="2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التشريع</a:t>
            </a:r>
            <a:r>
              <a:rPr lang="ar-DZ" sz="2800" b="1" dirty="0" smtClean="0">
                <a:solidFill>
                  <a:schemeClr val="tx1"/>
                </a:solidFill>
              </a:rPr>
              <a:t> </a:t>
            </a:r>
            <a:r>
              <a:rPr lang="ar-DZ" sz="2800" b="1" dirty="0" smtClean="0">
                <a:ln w="3175">
                  <a:solidFill>
                    <a:schemeClr val="tx1"/>
                  </a:solidFill>
                </a:ln>
                <a:solidFill>
                  <a:schemeClr val="tx1"/>
                </a:solidFill>
              </a:rPr>
              <a:t>المدرسي</a:t>
            </a:r>
            <a:endParaRPr lang="fr-FR" sz="2800" b="1" dirty="0">
              <a:ln w="3175">
                <a:solidFill>
                  <a:schemeClr val="tx1"/>
                </a:solidFill>
              </a:ln>
              <a:solidFill>
                <a:schemeClr val="tx1"/>
              </a:solidFill>
            </a:endParaRPr>
          </a:p>
          <a:p>
            <a:pPr algn="ctr" rtl="1"/>
            <a:endParaRPr lang="fr-FR" sz="4800" b="1" dirty="0">
              <a:solidFill>
                <a:schemeClr val="tx1"/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2023" y="243960"/>
            <a:ext cx="1424337" cy="15848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6" name="Rectangle 25"/>
          <p:cNvSpPr/>
          <p:nvPr/>
        </p:nvSpPr>
        <p:spPr>
          <a:xfrm>
            <a:off x="1466850" y="243960"/>
            <a:ext cx="6019800" cy="156966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ar-SA" sz="3200" b="1" dirty="0"/>
              <a:t>ا</a:t>
            </a:r>
            <a:r>
              <a:rPr lang="ar-SA" sz="3200" b="1" dirty="0">
                <a:latin typeface="Arial" pitchFamily="34" charset="0"/>
                <a:ea typeface="MS Mincho" pitchFamily="49" charset="-128"/>
                <a:cs typeface="Arial" pitchFamily="34" charset="0"/>
              </a:rPr>
              <a:t>لجمهورية الجزائرية الديمقراطية الشعبية</a:t>
            </a:r>
          </a:p>
          <a:p>
            <a:pPr algn="ctr" rtl="1"/>
            <a:r>
              <a:rPr lang="ar-SA" sz="3200" b="1" dirty="0">
                <a:latin typeface="Arial" pitchFamily="34" charset="0"/>
                <a:ea typeface="MS Mincho" pitchFamily="49" charset="-128"/>
                <a:cs typeface="Arial" pitchFamily="34" charset="0"/>
              </a:rPr>
              <a:t>وزارة التربية الوطنية</a:t>
            </a:r>
            <a:endParaRPr lang="ar-DZ" sz="3200" b="1" dirty="0">
              <a:latin typeface="Arial" pitchFamily="34" charset="0"/>
              <a:ea typeface="MS Mincho" pitchFamily="49" charset="-128"/>
              <a:cs typeface="Arial" pitchFamily="34" charset="0"/>
            </a:endParaRPr>
          </a:p>
          <a:p>
            <a:pPr algn="ctr" rtl="1"/>
            <a:r>
              <a:rPr lang="ar-DZ" sz="3200" b="1" dirty="0">
                <a:latin typeface="Arial" pitchFamily="34" charset="0"/>
                <a:ea typeface="MS Mincho" pitchFamily="49" charset="-128"/>
                <a:cs typeface="Arial" pitchFamily="34" charset="0"/>
              </a:rPr>
              <a:t>المفتّشيّة العامّة للبيداغوجيا</a:t>
            </a:r>
            <a:endParaRPr lang="fr-FR" sz="32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6680" y="259140"/>
            <a:ext cx="1424337" cy="1512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Espace réservé du numéro de diapositive 8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A696DC4-5F2F-4011-9615-C6024D8F6411}" type="slidenum">
              <a:rPr lang="fr-FR" smtClean="0"/>
              <a:pPr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0154350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152400" y="1828800"/>
            <a:ext cx="3352800" cy="4648198"/>
          </a:xfrm>
        </p:spPr>
        <p:txBody>
          <a:bodyPr/>
          <a:lstStyle/>
          <a:p>
            <a:endParaRPr lang="en-GB" dirty="0">
              <a:latin typeface="Candara" pitchFamily="34" charset="0"/>
            </a:endParaRPr>
          </a:p>
          <a:p>
            <a:endParaRPr lang="en-GB" dirty="0">
              <a:latin typeface="Candara" pitchFamily="34" charset="0"/>
            </a:endParaRPr>
          </a:p>
        </p:txBody>
      </p:sp>
      <p:sp>
        <p:nvSpPr>
          <p:cNvPr id="16" name="Espace réservé du numéro de diapositive 1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FD1229EC-43FF-4A02-B5E8-90D2D8E8359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Right Arrow Callout 7"/>
          <p:cNvSpPr/>
          <p:nvPr/>
        </p:nvSpPr>
        <p:spPr>
          <a:xfrm rot="10800000">
            <a:off x="6298754" y="2084040"/>
            <a:ext cx="2590800" cy="3200400"/>
          </a:xfrm>
          <a:prstGeom prst="rightArrowCallou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2000" dirty="0" smtClean="0">
                <a:solidFill>
                  <a:prstClr val="white"/>
                </a:solidFill>
                <a:latin typeface="Candara" pitchFamily="34" charset="0"/>
              </a:rPr>
              <a:t> </a:t>
            </a:r>
            <a:endParaRPr lang="ar-AE" sz="2000" dirty="0" smtClean="0">
              <a:solidFill>
                <a:prstClr val="white"/>
              </a:solidFill>
              <a:latin typeface="Candara" pitchFamily="34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ar-SY" sz="2000" dirty="0" smtClean="0">
                <a:solidFill>
                  <a:prstClr val="white"/>
                </a:solidFill>
                <a:latin typeface="Candara" pitchFamily="34" charset="0"/>
              </a:rPr>
              <a:t>أكمل نموذج </a:t>
            </a:r>
            <a:r>
              <a:rPr lang="ar-AE" sz="2000" dirty="0" smtClean="0">
                <a:solidFill>
                  <a:prstClr val="white"/>
                </a:solidFill>
                <a:latin typeface="Candara" pitchFamily="34" charset="0"/>
              </a:rPr>
              <a:t>المعرفة المكتسبة والتزم بالتطبيق</a:t>
            </a:r>
            <a:endParaRPr lang="en-GB" sz="2000" dirty="0" smtClean="0">
              <a:solidFill>
                <a:prstClr val="white"/>
              </a:solidFill>
              <a:latin typeface="Candara" pitchFamily="34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ar-AE" sz="2400" dirty="0" smtClean="0">
                <a:solidFill>
                  <a:prstClr val="white"/>
                </a:solidFill>
                <a:latin typeface="Candara" pitchFamily="34" charset="0"/>
              </a:rPr>
              <a:t> </a:t>
            </a:r>
            <a:endParaRPr lang="en-GB" sz="2400" dirty="0">
              <a:solidFill>
                <a:prstClr val="white"/>
              </a:solidFill>
              <a:latin typeface="Candara" pitchFamily="34" charset="0"/>
            </a:endParaRPr>
          </a:p>
        </p:txBody>
      </p:sp>
      <p:graphicFrame>
        <p:nvGraphicFramePr>
          <p:cNvPr id="11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62750847"/>
              </p:ext>
            </p:extLst>
          </p:nvPr>
        </p:nvGraphicFramePr>
        <p:xfrm>
          <a:off x="352450" y="2526804"/>
          <a:ext cx="5976663" cy="273630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92221"/>
                <a:gridCol w="1992221"/>
                <a:gridCol w="1992221"/>
              </a:tblGrid>
              <a:tr h="100811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ar-DZ" sz="2000" dirty="0" smtClean="0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DZ" sz="2000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Arial"/>
                        </a:rPr>
                        <a:t>ماذا </a:t>
                      </a:r>
                      <a:r>
                        <a:rPr lang="ar-DZ" sz="2000" dirty="0" err="1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Arial"/>
                        </a:rPr>
                        <a:t>تعلمت؟</a:t>
                      </a:r>
                      <a:endParaRPr lang="ar-DZ" sz="2000" dirty="0" smtClean="0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4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ar-DZ" sz="2000" dirty="0" smtClean="0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DZ" sz="2000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Arial"/>
                        </a:rPr>
                        <a:t>ما </a:t>
                      </a:r>
                      <a:r>
                        <a:rPr lang="ar-DZ" sz="2000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Arial"/>
                        </a:rPr>
                        <a:t>أود </a:t>
                      </a:r>
                      <a:r>
                        <a:rPr lang="ar-DZ" sz="2000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Arial"/>
                        </a:rPr>
                        <a:t>معرفته؟</a:t>
                      </a:r>
                      <a:endParaRPr lang="fr-FR" sz="14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ar-DZ" sz="2000" dirty="0" smtClean="0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DZ" sz="2000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Arial"/>
                        </a:rPr>
                        <a:t>ما أعرفه؟</a:t>
                      </a:r>
                      <a:endParaRPr lang="fr-FR" sz="14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728192">
                <a:tc>
                  <a:txBody>
                    <a:bodyPr/>
                    <a:lstStyle/>
                    <a:p>
                      <a:endParaRPr lang="ar-AE" dirty="0" smtClean="0"/>
                    </a:p>
                    <a:p>
                      <a:endParaRPr lang="ar-AE" dirty="0" smtClean="0"/>
                    </a:p>
                    <a:p>
                      <a:endParaRPr lang="ar-AE" dirty="0" smtClean="0"/>
                    </a:p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7" name="Rectangle 6"/>
          <p:cNvSpPr/>
          <p:nvPr/>
        </p:nvSpPr>
        <p:spPr>
          <a:xfrm>
            <a:off x="3995936" y="1772816"/>
            <a:ext cx="302433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ar-DZ" sz="2800" b="1" dirty="0" smtClean="0"/>
              <a:t>أتأمل في معرفتي </a:t>
            </a:r>
            <a:endParaRPr lang="fr-FR" sz="2800" b="1" dirty="0"/>
          </a:p>
        </p:txBody>
      </p:sp>
      <p:pic>
        <p:nvPicPr>
          <p:cNvPr id="15" name="Image 14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79712" y="5661248"/>
            <a:ext cx="935665" cy="9449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Rectangle 9"/>
          <p:cNvSpPr/>
          <p:nvPr/>
        </p:nvSpPr>
        <p:spPr>
          <a:xfrm>
            <a:off x="2361456" y="563538"/>
            <a:ext cx="3024336" cy="9144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ar-DZ" sz="4000" b="1" u="sng" dirty="0" smtClean="0">
                <a:hlinkClick r:id="rId4" action="ppaction://hlinkfile"/>
              </a:rPr>
              <a:t>جمع تصورات</a:t>
            </a:r>
            <a:endParaRPr lang="fr-FR" sz="4000" b="1" u="sng" dirty="0"/>
          </a:p>
        </p:txBody>
      </p:sp>
      <p:sp>
        <p:nvSpPr>
          <p:cNvPr id="9" name="Titre 3"/>
          <p:cNvSpPr txBox="1">
            <a:spLocks/>
          </p:cNvSpPr>
          <p:nvPr/>
        </p:nvSpPr>
        <p:spPr>
          <a:xfrm>
            <a:off x="5820188" y="456893"/>
            <a:ext cx="3060131" cy="728347"/>
          </a:xfrm>
          <a:prstGeom prst="rect">
            <a:avLst/>
          </a:prstGeom>
          <a:ln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45719" rIns="45719" rtlCol="0" anchor="ctr">
            <a:noAutofit/>
          </a:bodyPr>
          <a:lstStyle/>
          <a:p>
            <a:pPr algn="ctr" rtl="1"/>
            <a:r>
              <a:rPr lang="ar-DZ" sz="5400" dirty="0" err="1" smtClean="0">
                <a:solidFill>
                  <a:schemeClr val="tx1"/>
                </a:solidFill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النشاط</a:t>
            </a:r>
            <a:r>
              <a:rPr lang="ar-DZ" sz="4000" dirty="0" err="1" smtClean="0">
                <a:solidFill>
                  <a:schemeClr val="tx1"/>
                </a:solidFill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01</a:t>
            </a:r>
            <a:endParaRPr lang="fr-FR" sz="5400" b="1" dirty="0">
              <a:solidFill>
                <a:schemeClr val="tx1"/>
              </a:solidFill>
              <a:latin typeface="Arabic Typesetting" pitchFamily="66" charset="-78"/>
              <a:cs typeface="Arabic Typesetting" pitchFamily="66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487723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610926" y="383350"/>
            <a:ext cx="4208661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defTabSz="914400" rtl="1" fontAlgn="base" hangingPunct="1">
              <a:spcBef>
                <a:spcPct val="0"/>
              </a:spcBef>
              <a:spcAft>
                <a:spcPct val="0"/>
              </a:spcAft>
            </a:pPr>
            <a:endParaRPr lang="ar-DZ" sz="2800" kern="1200" dirty="0" smtClean="0">
              <a:cs typeface="Arial" charset="0"/>
            </a:endParaRPr>
          </a:p>
          <a:p>
            <a:pPr algn="r" defTabSz="914400" rtl="1" fontAlgn="base" hangingPunct="1">
              <a:spcBef>
                <a:spcPct val="0"/>
              </a:spcBef>
              <a:spcAft>
                <a:spcPct val="0"/>
              </a:spcAft>
            </a:pPr>
            <a:endParaRPr lang="ar-DZ" sz="2800" kern="1200" dirty="0" smtClean="0">
              <a:cs typeface="Arial" charset="0"/>
            </a:endParaRPr>
          </a:p>
          <a:p>
            <a:pPr algn="r" defTabSz="914400" rtl="1" fontAlgn="base" hangingPunct="1">
              <a:spcBef>
                <a:spcPct val="0"/>
              </a:spcBef>
              <a:spcAft>
                <a:spcPct val="0"/>
              </a:spcAft>
            </a:pPr>
            <a:endParaRPr lang="ar-DZ" sz="2800" kern="1200" dirty="0" smtClean="0">
              <a:cs typeface="Arial" charset="0"/>
            </a:endParaRPr>
          </a:p>
          <a:p>
            <a:pPr algn="r" defTabSz="914400" rtl="1" fontAlgn="base" hangingPunct="1">
              <a:spcBef>
                <a:spcPct val="0"/>
              </a:spcBef>
              <a:spcAft>
                <a:spcPct val="0"/>
              </a:spcAft>
            </a:pPr>
            <a:r>
              <a:rPr lang="ar-SA" sz="2800" kern="1200" dirty="0" smtClean="0">
                <a:cs typeface="Arial" charset="0"/>
              </a:rPr>
              <a:t>الاسم </a:t>
            </a:r>
            <a:r>
              <a:rPr lang="ar-SA" sz="2800" kern="1200" dirty="0">
                <a:cs typeface="Arial" charset="0"/>
              </a:rPr>
              <a:t>واللقب </a:t>
            </a:r>
            <a:r>
              <a:rPr lang="ar-SA" sz="2800" kern="1200" dirty="0" smtClean="0">
                <a:cs typeface="Arial" charset="0"/>
              </a:rPr>
              <a:t>:</a:t>
            </a:r>
            <a:endParaRPr lang="fr-FR" sz="2800" kern="1200" dirty="0">
              <a:cs typeface="Arial" charset="0"/>
            </a:endParaRPr>
          </a:p>
          <a:p>
            <a:pPr algn="r" defTabSz="914400" rtl="1" fontAlgn="base" hangingPunct="1">
              <a:spcBef>
                <a:spcPct val="0"/>
              </a:spcBef>
              <a:spcAft>
                <a:spcPct val="0"/>
              </a:spcAft>
            </a:pPr>
            <a:r>
              <a:rPr lang="ar-SA" sz="2800" kern="1200" dirty="0">
                <a:cs typeface="Arial" charset="0"/>
              </a:rPr>
              <a:t>لغة </a:t>
            </a:r>
            <a:r>
              <a:rPr lang="ar-SA" sz="2800" kern="1200" dirty="0" smtClean="0">
                <a:cs typeface="Arial" charset="0"/>
              </a:rPr>
              <a:t>التدريس:</a:t>
            </a:r>
            <a:endParaRPr lang="fr-FR" sz="2800" kern="1200" dirty="0">
              <a:cs typeface="Arial" charset="0"/>
            </a:endParaRPr>
          </a:p>
        </p:txBody>
      </p:sp>
      <p:sp>
        <p:nvSpPr>
          <p:cNvPr id="5" name="مستطيل 1"/>
          <p:cNvSpPr/>
          <p:nvPr/>
        </p:nvSpPr>
        <p:spPr>
          <a:xfrm>
            <a:off x="559430" y="3287215"/>
            <a:ext cx="8117026" cy="124777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1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r" defTabSz="914400" rtl="1" fontAlgn="base" hangingPunct="1">
              <a:spcBef>
                <a:spcPct val="0"/>
              </a:spcBef>
              <a:spcAft>
                <a:spcPct val="0"/>
              </a:spcAft>
            </a:pPr>
            <a:r>
              <a:rPr lang="ar-DZ" sz="2400" kern="1200" dirty="0" smtClean="0">
                <a:solidFill>
                  <a:schemeClr val="tx1"/>
                </a:solidFill>
              </a:rPr>
              <a:t>   </a:t>
            </a:r>
            <a:r>
              <a:rPr lang="ar-DZ" sz="2800" kern="1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نعم:                                    لا:</a:t>
            </a:r>
          </a:p>
          <a:p>
            <a:pPr algn="r" defTabSz="914400" rtl="1" fontAlgn="base" hangingPunct="1">
              <a:spcBef>
                <a:spcPct val="0"/>
              </a:spcBef>
              <a:spcAft>
                <a:spcPct val="0"/>
              </a:spcAft>
            </a:pPr>
            <a:r>
              <a:rPr lang="ar-DZ" sz="2800" kern="1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 الصفة:...........................</a:t>
            </a:r>
            <a:endParaRPr lang="fr-FR" sz="2800" kern="12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defTabSz="914400" fontAlgn="base" hangingPunct="1">
              <a:spcBef>
                <a:spcPct val="0"/>
              </a:spcBef>
              <a:spcAft>
                <a:spcPct val="0"/>
              </a:spcAft>
            </a:pPr>
            <a:endParaRPr lang="fr-FR" sz="2400" kern="1200">
              <a:cs typeface="Arial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3041093" y="2393100"/>
            <a:ext cx="415209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914400" fontAlgn="base" hangingPunct="1">
              <a:spcBef>
                <a:spcPct val="0"/>
              </a:spcBef>
              <a:spcAft>
                <a:spcPct val="0"/>
              </a:spcAft>
            </a:pPr>
            <a:r>
              <a:rPr lang="ar-DZ" sz="2800" b="1" kern="1200" dirty="0" smtClean="0">
                <a:cs typeface="Arial" charset="0"/>
              </a:rPr>
              <a:t>هل مارست مهنة التعليم من قبل ؟ </a:t>
            </a:r>
            <a:endParaRPr lang="fr-FR" sz="2800" b="1" kern="1200" dirty="0">
              <a:cs typeface="Arial" charset="0"/>
            </a:endParaRPr>
          </a:p>
        </p:txBody>
      </p:sp>
      <p:sp>
        <p:nvSpPr>
          <p:cNvPr id="13" name="مستطيل 2"/>
          <p:cNvSpPr/>
          <p:nvPr/>
        </p:nvSpPr>
        <p:spPr>
          <a:xfrm>
            <a:off x="6971921" y="5628033"/>
            <a:ext cx="352425" cy="2667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1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defTabSz="914400" fontAlgn="base" hangingPunct="1">
              <a:spcBef>
                <a:spcPct val="0"/>
              </a:spcBef>
              <a:spcAft>
                <a:spcPct val="0"/>
              </a:spcAft>
            </a:pPr>
            <a:endParaRPr lang="fr-FR" sz="2400" kern="1200">
              <a:solidFill>
                <a:srgbClr val="FFFFFF"/>
              </a:solidFill>
            </a:endParaRPr>
          </a:p>
        </p:txBody>
      </p:sp>
      <p:sp>
        <p:nvSpPr>
          <p:cNvPr id="14" name="مستطيل 3"/>
          <p:cNvSpPr/>
          <p:nvPr/>
        </p:nvSpPr>
        <p:spPr>
          <a:xfrm>
            <a:off x="3419872" y="5615153"/>
            <a:ext cx="352425" cy="2667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1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defTabSz="914400" fontAlgn="base" hangingPunct="1">
              <a:spcBef>
                <a:spcPct val="0"/>
              </a:spcBef>
              <a:spcAft>
                <a:spcPct val="0"/>
              </a:spcAft>
            </a:pPr>
            <a:endParaRPr lang="fr-FR" sz="2400" kern="1200">
              <a:solidFill>
                <a:srgbClr val="FFFFFF"/>
              </a:solidFill>
            </a:endParaRPr>
          </a:p>
        </p:txBody>
      </p:sp>
      <p:sp>
        <p:nvSpPr>
          <p:cNvPr id="15" name="مستطيل 4"/>
          <p:cNvSpPr/>
          <p:nvPr/>
        </p:nvSpPr>
        <p:spPr>
          <a:xfrm>
            <a:off x="295942" y="5641302"/>
            <a:ext cx="352425" cy="2667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1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defTabSz="914400" fontAlgn="base" hangingPunct="1">
              <a:spcBef>
                <a:spcPct val="0"/>
              </a:spcBef>
              <a:spcAft>
                <a:spcPct val="0"/>
              </a:spcAft>
            </a:pPr>
            <a:endParaRPr lang="fr-FR" sz="2400" kern="1200">
              <a:solidFill>
                <a:srgbClr val="FFFFFF"/>
              </a:solidFill>
            </a:endParaRPr>
          </a:p>
        </p:txBody>
      </p:sp>
      <p:sp>
        <p:nvSpPr>
          <p:cNvPr id="16" name="Rectangle 11"/>
          <p:cNvSpPr>
            <a:spLocks noChangeArrowheads="1"/>
          </p:cNvSpPr>
          <p:nvPr/>
        </p:nvSpPr>
        <p:spPr bwMode="auto">
          <a:xfrm>
            <a:off x="0" y="24765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defTabSz="914400" fontAlgn="base" hangingPunct="1">
              <a:spcBef>
                <a:spcPct val="0"/>
              </a:spcBef>
              <a:spcAft>
                <a:spcPct val="0"/>
              </a:spcAft>
            </a:pPr>
            <a:endParaRPr lang="fr-FR" sz="2400" kern="1200">
              <a:cs typeface="Arial" charset="0"/>
            </a:endParaRPr>
          </a:p>
        </p:txBody>
      </p:sp>
      <p:sp>
        <p:nvSpPr>
          <p:cNvPr id="17" name="Rectangle 12"/>
          <p:cNvSpPr>
            <a:spLocks noChangeArrowheads="1"/>
          </p:cNvSpPr>
          <p:nvPr/>
        </p:nvSpPr>
        <p:spPr bwMode="auto">
          <a:xfrm>
            <a:off x="0" y="5099474"/>
            <a:ext cx="8927977" cy="13234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r" defTabSz="914400" rtl="1" fontAlgn="base" hangingPunct="1">
              <a:spcBef>
                <a:spcPct val="0"/>
              </a:spcBef>
              <a:spcAft>
                <a:spcPct val="0"/>
              </a:spcAft>
            </a:pPr>
            <a:r>
              <a:rPr lang="ar-DZ" sz="2800" b="1" kern="1200" dirty="0" smtClean="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Arial" pitchFamily="34" charset="0"/>
              </a:rPr>
              <a:t>* </a:t>
            </a:r>
            <a:r>
              <a:rPr lang="ar-SA" sz="2800" b="1" kern="1200" dirty="0" smtClean="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Arial" pitchFamily="34" charset="0"/>
              </a:rPr>
              <a:t>أرى نفسي أكثر معرفة بـ:</a:t>
            </a:r>
            <a:endParaRPr lang="ar-DZ" sz="2800" b="1" kern="1200" dirty="0" smtClean="0">
              <a:solidFill>
                <a:schemeClr val="tx1"/>
              </a:solidFill>
              <a:latin typeface="Calibri" pitchFamily="34" charset="0"/>
              <a:ea typeface="Calibri" pitchFamily="34" charset="0"/>
              <a:cs typeface="Arial" pitchFamily="34" charset="0"/>
            </a:endParaRPr>
          </a:p>
          <a:p>
            <a:pPr algn="r" defTabSz="914400" rtl="1" fontAlgn="base" hangingPunct="1">
              <a:spcBef>
                <a:spcPct val="0"/>
              </a:spcBef>
              <a:spcAft>
                <a:spcPct val="0"/>
              </a:spcAft>
            </a:pPr>
            <a:r>
              <a:rPr lang="ar-DZ" sz="2400" kern="1200" dirty="0" smtClean="0">
                <a:latin typeface="Calibri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lang="ar-SA" sz="2400" kern="1200" dirty="0" smtClean="0">
                <a:latin typeface="Calibri" pitchFamily="34" charset="0"/>
                <a:ea typeface="Calibri" pitchFamily="34" charset="0"/>
                <a:cs typeface="Arial" pitchFamily="34" charset="0"/>
              </a:rPr>
              <a:t>1</a:t>
            </a:r>
            <a:r>
              <a:rPr lang="ar-DZ" sz="2400" kern="1200" dirty="0" smtClean="0">
                <a:latin typeface="Calibri" pitchFamily="34" charset="0"/>
                <a:ea typeface="Calibri" pitchFamily="34" charset="0"/>
                <a:cs typeface="Arial" pitchFamily="34" charset="0"/>
              </a:rPr>
              <a:t>- </a:t>
            </a:r>
            <a:r>
              <a:rPr lang="ar-SA" sz="2400" kern="1200" dirty="0" smtClean="0">
                <a:latin typeface="Calibri" pitchFamily="34" charset="0"/>
                <a:ea typeface="Calibri" pitchFamily="34" charset="0"/>
                <a:cs typeface="Arial" pitchFamily="34" charset="0"/>
              </a:rPr>
              <a:t>مواد اللغة     </a:t>
            </a:r>
            <a:r>
              <a:rPr lang="ar-DZ" sz="2400" kern="1200" dirty="0" smtClean="0">
                <a:latin typeface="Calibri" pitchFamily="34" charset="0"/>
                <a:ea typeface="Calibri" pitchFamily="34" charset="0"/>
                <a:cs typeface="Arial" pitchFamily="34" charset="0"/>
              </a:rPr>
              <a:t>             </a:t>
            </a:r>
            <a:r>
              <a:rPr lang="ar-SA" sz="2400" kern="1200" dirty="0" smtClean="0">
                <a:latin typeface="Calibri" pitchFamily="34" charset="0"/>
                <a:ea typeface="Calibri" pitchFamily="34" charset="0"/>
                <a:cs typeface="Arial" pitchFamily="34" charset="0"/>
              </a:rPr>
              <a:t>  02- المواد العلمية      </a:t>
            </a:r>
            <a:r>
              <a:rPr lang="ar-DZ" sz="2400" kern="1200" dirty="0" smtClean="0">
                <a:latin typeface="Calibri" pitchFamily="34" charset="0"/>
                <a:ea typeface="Calibri" pitchFamily="34" charset="0"/>
                <a:cs typeface="Arial" pitchFamily="34" charset="0"/>
              </a:rPr>
              <a:t>            </a:t>
            </a:r>
            <a:r>
              <a:rPr lang="ar-SA" sz="2400" kern="1200" dirty="0" smtClean="0">
                <a:latin typeface="Calibri" pitchFamily="34" charset="0"/>
                <a:ea typeface="Calibri" pitchFamily="34" charset="0"/>
                <a:cs typeface="Arial" pitchFamily="34" charset="0"/>
              </a:rPr>
              <a:t> 03</a:t>
            </a:r>
            <a:r>
              <a:rPr lang="ar-DZ" sz="2400" kern="1200" dirty="0" smtClean="0">
                <a:latin typeface="Calibri" pitchFamily="34" charset="0"/>
                <a:ea typeface="Calibri" pitchFamily="34" charset="0"/>
                <a:cs typeface="Arial" pitchFamily="34" charset="0"/>
              </a:rPr>
              <a:t>-</a:t>
            </a:r>
            <a:r>
              <a:rPr lang="ar-SA" sz="2400" kern="1200" dirty="0" smtClean="0">
                <a:latin typeface="Calibri" pitchFamily="34" charset="0"/>
                <a:ea typeface="Calibri" pitchFamily="34" charset="0"/>
                <a:cs typeface="Arial" pitchFamily="34" charset="0"/>
              </a:rPr>
              <a:t> مواد الايقاظ</a:t>
            </a:r>
            <a:endParaRPr lang="ar-DZ" sz="2400" kern="1200" dirty="0" smtClean="0">
              <a:latin typeface="Calibri" pitchFamily="34" charset="0"/>
              <a:ea typeface="Calibri" pitchFamily="34" charset="0"/>
              <a:cs typeface="Arial" pitchFamily="34" charset="0"/>
            </a:endParaRPr>
          </a:p>
          <a:p>
            <a:pPr algn="r" defTabSz="914400" rtl="1" fontAlgn="base" hangingPunct="1">
              <a:spcBef>
                <a:spcPct val="0"/>
              </a:spcBef>
              <a:spcAft>
                <a:spcPct val="0"/>
              </a:spcAft>
            </a:pPr>
            <a:endParaRPr lang="ar-SA" sz="2800" kern="12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مستطيل 4"/>
          <p:cNvSpPr/>
          <p:nvPr/>
        </p:nvSpPr>
        <p:spPr>
          <a:xfrm>
            <a:off x="7164125" y="3543896"/>
            <a:ext cx="640080" cy="38404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1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defTabSz="914400" fontAlgn="base" hangingPunct="1">
              <a:spcBef>
                <a:spcPct val="0"/>
              </a:spcBef>
              <a:spcAft>
                <a:spcPct val="0"/>
              </a:spcAft>
            </a:pPr>
            <a:endParaRPr lang="fr-FR" sz="2400" kern="1200">
              <a:solidFill>
                <a:srgbClr val="FFFFFF"/>
              </a:solidFill>
            </a:endParaRPr>
          </a:p>
        </p:txBody>
      </p:sp>
      <p:sp>
        <p:nvSpPr>
          <p:cNvPr id="20" name="مستطيل 4"/>
          <p:cNvSpPr/>
          <p:nvPr/>
        </p:nvSpPr>
        <p:spPr>
          <a:xfrm>
            <a:off x="3070794" y="3464383"/>
            <a:ext cx="731520" cy="46367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1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defTabSz="914400" fontAlgn="base" hangingPunct="1">
              <a:spcBef>
                <a:spcPct val="0"/>
              </a:spcBef>
              <a:spcAft>
                <a:spcPct val="0"/>
              </a:spcAft>
            </a:pPr>
            <a:endParaRPr lang="fr-FR" sz="2400" kern="1200">
              <a:solidFill>
                <a:srgbClr val="FFFFFF"/>
              </a:solidFill>
            </a:endParaRPr>
          </a:p>
        </p:txBody>
      </p:sp>
      <p:sp>
        <p:nvSpPr>
          <p:cNvPr id="18" name="Titre 3"/>
          <p:cNvSpPr txBox="1">
            <a:spLocks/>
          </p:cNvSpPr>
          <p:nvPr/>
        </p:nvSpPr>
        <p:spPr>
          <a:xfrm>
            <a:off x="771938" y="1142693"/>
            <a:ext cx="3590512" cy="1086157"/>
          </a:xfrm>
          <a:prstGeom prst="rect">
            <a:avLst/>
          </a:prstGeom>
          <a:ln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45719" rIns="45719" rtlCol="0" anchor="ctr">
            <a:noAutofit/>
          </a:bodyPr>
          <a:lstStyle/>
          <a:p>
            <a:pPr algn="ctr" rtl="1"/>
            <a:r>
              <a:rPr lang="ar-SA" sz="4400" b="1" kern="1200" dirty="0" smtClean="0">
                <a:solidFill>
                  <a:schemeClr val="tx1"/>
                </a:solidFill>
                <a:cs typeface="Arial" charset="0"/>
                <a:hlinkClick r:id="rId3" action="ppaction://hlinkfile"/>
              </a:rPr>
              <a:t>أعرف </a:t>
            </a:r>
            <a:r>
              <a:rPr lang="ar-DZ" sz="4400" b="1" kern="1200" dirty="0" smtClean="0">
                <a:solidFill>
                  <a:schemeClr val="tx1"/>
                </a:solidFill>
                <a:cs typeface="Arial" charset="0"/>
                <a:hlinkClick r:id="rId3" action="ppaction://hlinkfile"/>
              </a:rPr>
              <a:t>ب</a:t>
            </a:r>
            <a:r>
              <a:rPr lang="ar-SA" sz="4400" b="1" kern="1200" dirty="0" smtClean="0">
                <a:solidFill>
                  <a:schemeClr val="tx1"/>
                </a:solidFill>
                <a:cs typeface="Arial" charset="0"/>
                <a:hlinkClick r:id="rId3" action="ppaction://hlinkfile"/>
              </a:rPr>
              <a:t>نفسي</a:t>
            </a:r>
            <a:endParaRPr lang="fr-FR" sz="4400" b="1" dirty="0">
              <a:solidFill>
                <a:schemeClr val="tx1"/>
              </a:solidFill>
              <a:latin typeface="Arabic Typesetting" pitchFamily="66" charset="-78"/>
              <a:cs typeface="Arabic Typesetting" pitchFamily="66" charset="-78"/>
            </a:endParaRPr>
          </a:p>
        </p:txBody>
      </p:sp>
      <p:sp>
        <p:nvSpPr>
          <p:cNvPr id="21" name="Titre 3"/>
          <p:cNvSpPr txBox="1">
            <a:spLocks/>
          </p:cNvSpPr>
          <p:nvPr/>
        </p:nvSpPr>
        <p:spPr>
          <a:xfrm>
            <a:off x="3038888" y="342593"/>
            <a:ext cx="3060131" cy="728347"/>
          </a:xfrm>
          <a:prstGeom prst="rect">
            <a:avLst/>
          </a:prstGeom>
          <a:ln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45719" rIns="45719" rtlCol="0" anchor="ctr">
            <a:noAutofit/>
          </a:bodyPr>
          <a:lstStyle/>
          <a:p>
            <a:pPr algn="ctr" rtl="1"/>
            <a:r>
              <a:rPr lang="ar-DZ" sz="5400" dirty="0" err="1" smtClean="0">
                <a:solidFill>
                  <a:schemeClr val="tx1"/>
                </a:solidFill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النشاط</a:t>
            </a:r>
            <a:r>
              <a:rPr lang="ar-DZ" sz="4000" dirty="0" err="1" smtClean="0">
                <a:solidFill>
                  <a:schemeClr val="tx1"/>
                </a:solidFill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02</a:t>
            </a:r>
            <a:endParaRPr lang="fr-FR" sz="5400" b="1" dirty="0">
              <a:solidFill>
                <a:schemeClr val="tx1"/>
              </a:solidFill>
              <a:latin typeface="Arabic Typesetting" pitchFamily="66" charset="-78"/>
              <a:cs typeface="Arabic Typesetting" pitchFamily="66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776327448"/>
      </p:ext>
    </p:extLst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defTabSz="914400" fontAlgn="base" hangingPunct="1">
              <a:spcBef>
                <a:spcPct val="0"/>
              </a:spcBef>
              <a:spcAft>
                <a:spcPct val="0"/>
              </a:spcAft>
            </a:pPr>
            <a:endParaRPr lang="fr-FR" sz="2400" kern="1200">
              <a:cs typeface="Arial" charset="0"/>
            </a:endParaRPr>
          </a:p>
        </p:txBody>
      </p:sp>
      <p:sp>
        <p:nvSpPr>
          <p:cNvPr id="16" name="Rectangle 1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defTabSz="914400" fontAlgn="base" hangingPunct="1">
              <a:spcBef>
                <a:spcPct val="0"/>
              </a:spcBef>
              <a:spcAft>
                <a:spcPct val="0"/>
              </a:spcAft>
            </a:pPr>
            <a:endParaRPr lang="fr-FR" sz="2400" kern="1200">
              <a:cs typeface="Arial" charset="0"/>
            </a:endParaRPr>
          </a:p>
        </p:txBody>
      </p:sp>
      <p:sp>
        <p:nvSpPr>
          <p:cNvPr id="17" name="Rectangle 12"/>
          <p:cNvSpPr>
            <a:spLocks noChangeArrowheads="1"/>
          </p:cNvSpPr>
          <p:nvPr/>
        </p:nvSpPr>
        <p:spPr bwMode="auto">
          <a:xfrm>
            <a:off x="108519" y="919171"/>
            <a:ext cx="9035481" cy="52629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r" defTabSz="914400" rtl="1" fontAlgn="base" hangingPunct="1">
              <a:spcBef>
                <a:spcPct val="0"/>
              </a:spcBef>
              <a:spcAft>
                <a:spcPct val="0"/>
              </a:spcAft>
            </a:pPr>
            <a:r>
              <a:rPr lang="ar-DZ" sz="2800" b="1" kern="1200" dirty="0" smtClean="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Arial" pitchFamily="34" charset="0"/>
              </a:rPr>
              <a:t>*بعد نجاحي في المسابقة ( رتبة أستاذ )</a:t>
            </a:r>
            <a:r>
              <a:rPr lang="ar-SA" sz="2800" b="1" kern="1200" dirty="0" smtClean="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Arial" pitchFamily="34" charset="0"/>
              </a:rPr>
              <a:t> أحتاج </a:t>
            </a:r>
            <a:r>
              <a:rPr lang="ar-SA" sz="2800" b="1" kern="1200" dirty="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Arial" pitchFamily="34" charset="0"/>
              </a:rPr>
              <a:t>إلى الإلمام أكث</a:t>
            </a:r>
            <a:r>
              <a:rPr lang="ar-DZ" sz="2800" b="1" kern="1200" dirty="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Arial" pitchFamily="34" charset="0"/>
              </a:rPr>
              <a:t>ر </a:t>
            </a:r>
            <a:r>
              <a:rPr lang="ar-SA" sz="2800" b="1" kern="1200" dirty="0" smtClean="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Arial" pitchFamily="34" charset="0"/>
              </a:rPr>
              <a:t>ب</a:t>
            </a:r>
            <a:r>
              <a:rPr lang="ar-DZ" sz="2800" b="1" kern="1200" dirty="0" smtClean="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Arial" pitchFamily="34" charset="0"/>
              </a:rPr>
              <a:t>ـ</a:t>
            </a:r>
            <a:r>
              <a:rPr lang="ar-SA" sz="2800" b="1" kern="1200" dirty="0" smtClean="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lang="ar-SA" sz="2800" b="1" kern="1200" dirty="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Arial" pitchFamily="34" charset="0"/>
              </a:rPr>
              <a:t>: </a:t>
            </a:r>
            <a:endParaRPr lang="ar-DZ" sz="2800" b="1" kern="1200" dirty="0" smtClean="0">
              <a:solidFill>
                <a:schemeClr val="tx1"/>
              </a:solidFill>
              <a:latin typeface="Calibri" pitchFamily="34" charset="0"/>
              <a:ea typeface="Calibri" pitchFamily="34" charset="0"/>
              <a:cs typeface="Arial" pitchFamily="34" charset="0"/>
            </a:endParaRPr>
          </a:p>
          <a:p>
            <a:pPr algn="r" defTabSz="914400" rtl="1" fontAlgn="base" hangingPunct="1">
              <a:spcBef>
                <a:spcPct val="0"/>
              </a:spcBef>
              <a:spcAft>
                <a:spcPct val="0"/>
              </a:spcAft>
            </a:pPr>
            <a:endParaRPr lang="ar-DZ" sz="2800" b="1" kern="1200" dirty="0">
              <a:solidFill>
                <a:schemeClr val="tx1"/>
              </a:solidFill>
              <a:latin typeface="Calibri" pitchFamily="34" charset="0"/>
              <a:ea typeface="Calibri" pitchFamily="34" charset="0"/>
              <a:cs typeface="Arial" pitchFamily="34" charset="0"/>
            </a:endParaRPr>
          </a:p>
          <a:p>
            <a:pPr algn="r" defTabSz="914400" rtl="1" fontAlgn="base" hangingPunct="1">
              <a:lnSpc>
                <a:spcPct val="200000"/>
              </a:lnSpc>
              <a:spcBef>
                <a:spcPct val="0"/>
              </a:spcBef>
              <a:spcAft>
                <a:spcPct val="0"/>
              </a:spcAft>
            </a:pPr>
            <a:r>
              <a:rPr lang="ar-DZ" sz="2800" kern="1200" dirty="0" smtClean="0">
                <a:latin typeface="Calibri" pitchFamily="34" charset="0"/>
                <a:cs typeface="Arial" pitchFamily="34" charset="0"/>
              </a:rPr>
              <a:t>1- </a:t>
            </a:r>
            <a:r>
              <a:rPr lang="ar-SA" sz="2800" kern="1200" dirty="0" smtClean="0">
                <a:latin typeface="Calibri" pitchFamily="34" charset="0"/>
                <a:cs typeface="Arial" pitchFamily="34" charset="0"/>
              </a:rPr>
              <a:t>الدستور     </a:t>
            </a:r>
            <a:r>
              <a:rPr lang="ar-DZ" sz="2800" kern="1200" dirty="0" smtClean="0">
                <a:latin typeface="Calibri" pitchFamily="34" charset="0"/>
                <a:cs typeface="Arial" pitchFamily="34" charset="0"/>
              </a:rPr>
              <a:t>   </a:t>
            </a:r>
            <a:r>
              <a:rPr lang="ar-SA" sz="2800" kern="1200" dirty="0" smtClean="0">
                <a:latin typeface="Calibri" pitchFamily="34" charset="0"/>
                <a:cs typeface="Arial" pitchFamily="34" charset="0"/>
              </a:rPr>
              <a:t> </a:t>
            </a:r>
            <a:r>
              <a:rPr lang="ar-DZ" sz="2800" kern="1200" dirty="0" smtClean="0">
                <a:latin typeface="Calibri" pitchFamily="34" charset="0"/>
                <a:cs typeface="Arial" pitchFamily="34" charset="0"/>
              </a:rPr>
              <a:t>2- </a:t>
            </a:r>
            <a:r>
              <a:rPr lang="ar-DZ" sz="2800" kern="1200" dirty="0" err="1" smtClean="0">
                <a:latin typeface="Calibri" pitchFamily="34" charset="0"/>
                <a:cs typeface="Arial" pitchFamily="34" charset="0"/>
              </a:rPr>
              <a:t>ال</a:t>
            </a:r>
            <a:r>
              <a:rPr lang="ar-SA" sz="2800" kern="1200" dirty="0" smtClean="0">
                <a:latin typeface="Calibri" pitchFamily="34" charset="0"/>
                <a:cs typeface="Arial" pitchFamily="34" charset="0"/>
              </a:rPr>
              <a:t>قانون </a:t>
            </a:r>
            <a:r>
              <a:rPr lang="ar-DZ" sz="2800" kern="1200" dirty="0" smtClean="0">
                <a:latin typeface="Calibri" pitchFamily="34" charset="0"/>
                <a:cs typeface="Arial" pitchFamily="34" charset="0"/>
              </a:rPr>
              <a:t>الأساسي العام ل</a:t>
            </a:r>
            <a:r>
              <a:rPr lang="ar-SA" sz="2800" kern="1200" dirty="0" err="1" smtClean="0">
                <a:latin typeface="Calibri" pitchFamily="34" charset="0"/>
                <a:cs typeface="Arial" pitchFamily="34" charset="0"/>
              </a:rPr>
              <a:t>لوظيف</a:t>
            </a:r>
            <a:r>
              <a:rPr lang="ar-DZ" sz="2800" kern="1200" dirty="0" smtClean="0">
                <a:latin typeface="Calibri" pitchFamily="34" charset="0"/>
                <a:cs typeface="Arial" pitchFamily="34" charset="0"/>
              </a:rPr>
              <a:t>ة</a:t>
            </a:r>
            <a:r>
              <a:rPr lang="ar-SA" sz="2800" kern="1200" dirty="0" smtClean="0">
                <a:latin typeface="Calibri" pitchFamily="34" charset="0"/>
                <a:cs typeface="Arial" pitchFamily="34" charset="0"/>
              </a:rPr>
              <a:t> العمومي</a:t>
            </a:r>
            <a:r>
              <a:rPr lang="ar-DZ" sz="2800" kern="1200" dirty="0" smtClean="0">
                <a:latin typeface="Calibri" pitchFamily="34" charset="0"/>
                <a:cs typeface="Arial" pitchFamily="34" charset="0"/>
              </a:rPr>
              <a:t>ة</a:t>
            </a:r>
            <a:r>
              <a:rPr lang="ar-SA" sz="2800" kern="1200" dirty="0" smtClean="0">
                <a:latin typeface="Calibri" pitchFamily="34" charset="0"/>
                <a:cs typeface="Arial" pitchFamily="34" charset="0"/>
              </a:rPr>
              <a:t> </a:t>
            </a:r>
            <a:endParaRPr lang="ar-DZ" sz="2800" kern="1200" dirty="0" smtClean="0">
              <a:latin typeface="Calibri" pitchFamily="34" charset="0"/>
              <a:cs typeface="Arial" pitchFamily="34" charset="0"/>
            </a:endParaRPr>
          </a:p>
          <a:p>
            <a:pPr algn="r" defTabSz="914400" rtl="1" fontAlgn="base" hangingPunct="1">
              <a:lnSpc>
                <a:spcPct val="200000"/>
              </a:lnSpc>
              <a:spcBef>
                <a:spcPct val="0"/>
              </a:spcBef>
              <a:spcAft>
                <a:spcPct val="0"/>
              </a:spcAft>
            </a:pPr>
            <a:r>
              <a:rPr lang="ar-SA" sz="2800" kern="1200" dirty="0" smtClean="0">
                <a:latin typeface="Calibri" pitchFamily="34" charset="0"/>
                <a:cs typeface="Arial" pitchFamily="34" charset="0"/>
              </a:rPr>
              <a:t>       </a:t>
            </a:r>
            <a:endParaRPr lang="ar-DZ" sz="2800" kern="1200" dirty="0" smtClean="0">
              <a:latin typeface="Calibri" pitchFamily="34" charset="0"/>
              <a:cs typeface="Arial" pitchFamily="34" charset="0"/>
            </a:endParaRPr>
          </a:p>
          <a:p>
            <a:pPr algn="r" defTabSz="914400" rtl="1" fontAlgn="base" hangingPunct="1">
              <a:lnSpc>
                <a:spcPct val="200000"/>
              </a:lnSpc>
              <a:spcBef>
                <a:spcPct val="0"/>
              </a:spcBef>
              <a:spcAft>
                <a:spcPct val="0"/>
              </a:spcAft>
            </a:pPr>
            <a:r>
              <a:rPr lang="ar-DZ" sz="2800" kern="1200" dirty="0" smtClean="0">
                <a:latin typeface="Calibri" pitchFamily="34" charset="0"/>
                <a:cs typeface="Arial" pitchFamily="34" charset="0"/>
              </a:rPr>
              <a:t>3- </a:t>
            </a:r>
            <a:r>
              <a:rPr lang="ar-SA" sz="2800" kern="1200" dirty="0" smtClean="0">
                <a:latin typeface="Calibri" pitchFamily="34" charset="0"/>
                <a:cs typeface="Arial" pitchFamily="34" charset="0"/>
              </a:rPr>
              <a:t>القانون التوجيهي</a:t>
            </a:r>
            <a:r>
              <a:rPr lang="ar-DZ" sz="2800" kern="1200" dirty="0" smtClean="0">
                <a:latin typeface="Calibri" pitchFamily="34" charset="0"/>
                <a:cs typeface="Arial" pitchFamily="34" charset="0"/>
              </a:rPr>
              <a:t>              4- </a:t>
            </a:r>
            <a:r>
              <a:rPr lang="ar-SA" sz="2800" kern="1200" dirty="0" smtClean="0">
                <a:latin typeface="Calibri" pitchFamily="34" charset="0"/>
                <a:cs typeface="Arial" pitchFamily="34" charset="0"/>
              </a:rPr>
              <a:t>القانون الأساسي لأسلاك التربية</a:t>
            </a:r>
            <a:r>
              <a:rPr lang="ar-DZ" sz="2800" kern="1200" dirty="0" smtClean="0">
                <a:latin typeface="Calibri" pitchFamily="34" charset="0"/>
                <a:cs typeface="Arial" pitchFamily="34" charset="0"/>
              </a:rPr>
              <a:t> </a:t>
            </a:r>
          </a:p>
          <a:p>
            <a:pPr algn="r" defTabSz="914400" rtl="1" fontAlgn="base" hangingPunct="1">
              <a:lnSpc>
                <a:spcPct val="200000"/>
              </a:lnSpc>
              <a:spcBef>
                <a:spcPct val="0"/>
              </a:spcBef>
              <a:spcAft>
                <a:spcPct val="0"/>
              </a:spcAft>
            </a:pPr>
            <a:endParaRPr lang="ar-DZ" sz="2800" kern="1200" dirty="0" smtClean="0">
              <a:latin typeface="Calibri" pitchFamily="34" charset="0"/>
              <a:cs typeface="Arial" pitchFamily="34" charset="0"/>
            </a:endParaRPr>
          </a:p>
          <a:p>
            <a:pPr algn="r" defTabSz="914400" rtl="1" fontAlgn="base" hangingPunct="1">
              <a:lnSpc>
                <a:spcPct val="200000"/>
              </a:lnSpc>
              <a:spcBef>
                <a:spcPct val="0"/>
              </a:spcBef>
              <a:spcAft>
                <a:spcPct val="0"/>
              </a:spcAft>
            </a:pPr>
            <a:r>
              <a:rPr lang="ar-DZ" sz="2800" kern="1200" dirty="0" smtClean="0">
                <a:latin typeface="Calibri" pitchFamily="34" charset="0"/>
                <a:cs typeface="Arial" pitchFamily="34" charset="0"/>
              </a:rPr>
              <a:t>5- ميثاق أخلاقيات المهنة</a:t>
            </a:r>
            <a:endParaRPr lang="ar-SA" sz="2800" kern="12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مستطيل 4"/>
          <p:cNvSpPr/>
          <p:nvPr/>
        </p:nvSpPr>
        <p:spPr>
          <a:xfrm>
            <a:off x="1252330" y="1987825"/>
            <a:ext cx="556591" cy="496957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1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defTabSz="914400" fontAlgn="base" hangingPunct="1">
              <a:spcBef>
                <a:spcPct val="0"/>
              </a:spcBef>
              <a:spcAft>
                <a:spcPct val="0"/>
              </a:spcAft>
            </a:pPr>
            <a:endParaRPr lang="fr-FR" sz="2400" kern="1200">
              <a:solidFill>
                <a:srgbClr val="FFFFFF"/>
              </a:solidFill>
            </a:endParaRPr>
          </a:p>
        </p:txBody>
      </p:sp>
      <p:sp>
        <p:nvSpPr>
          <p:cNvPr id="12" name="مستطيل 4"/>
          <p:cNvSpPr/>
          <p:nvPr/>
        </p:nvSpPr>
        <p:spPr>
          <a:xfrm>
            <a:off x="7089913" y="2100468"/>
            <a:ext cx="556591" cy="496957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1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defTabSz="914400" fontAlgn="base" hangingPunct="1">
              <a:spcBef>
                <a:spcPct val="0"/>
              </a:spcBef>
              <a:spcAft>
                <a:spcPct val="0"/>
              </a:spcAft>
            </a:pPr>
            <a:endParaRPr lang="fr-FR" sz="2400" kern="1200">
              <a:solidFill>
                <a:srgbClr val="FFFFFF"/>
              </a:solidFill>
            </a:endParaRPr>
          </a:p>
        </p:txBody>
      </p:sp>
      <p:sp>
        <p:nvSpPr>
          <p:cNvPr id="13" name="مستطيل 4"/>
          <p:cNvSpPr/>
          <p:nvPr/>
        </p:nvSpPr>
        <p:spPr>
          <a:xfrm>
            <a:off x="5943600" y="3876259"/>
            <a:ext cx="556591" cy="496957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1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defTabSz="914400" fontAlgn="base" hangingPunct="1">
              <a:spcBef>
                <a:spcPct val="0"/>
              </a:spcBef>
              <a:spcAft>
                <a:spcPct val="0"/>
              </a:spcAft>
            </a:pPr>
            <a:endParaRPr lang="fr-FR" sz="2400" kern="1200">
              <a:solidFill>
                <a:srgbClr val="FFFFFF"/>
              </a:solidFill>
            </a:endParaRPr>
          </a:p>
        </p:txBody>
      </p:sp>
      <p:sp>
        <p:nvSpPr>
          <p:cNvPr id="14" name="مستطيل 4"/>
          <p:cNvSpPr/>
          <p:nvPr/>
        </p:nvSpPr>
        <p:spPr>
          <a:xfrm>
            <a:off x="735496" y="3796747"/>
            <a:ext cx="556591" cy="496957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1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defTabSz="914400" fontAlgn="base" hangingPunct="1">
              <a:spcBef>
                <a:spcPct val="0"/>
              </a:spcBef>
              <a:spcAft>
                <a:spcPct val="0"/>
              </a:spcAft>
            </a:pPr>
            <a:endParaRPr lang="fr-FR" sz="2400" kern="1200">
              <a:solidFill>
                <a:srgbClr val="FFFFFF"/>
              </a:solidFill>
            </a:endParaRPr>
          </a:p>
        </p:txBody>
      </p:sp>
      <p:sp>
        <p:nvSpPr>
          <p:cNvPr id="15" name="مستطيل 4"/>
          <p:cNvSpPr/>
          <p:nvPr/>
        </p:nvSpPr>
        <p:spPr>
          <a:xfrm>
            <a:off x="5247861" y="5466521"/>
            <a:ext cx="556591" cy="496957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1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defTabSz="914400" fontAlgn="base" hangingPunct="1">
              <a:spcBef>
                <a:spcPct val="0"/>
              </a:spcBef>
              <a:spcAft>
                <a:spcPct val="0"/>
              </a:spcAft>
            </a:pPr>
            <a:endParaRPr lang="fr-FR" sz="2400" kern="120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6567811"/>
      </p:ext>
    </p:extLst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 algn="r" rtl="1">
              <a:buNone/>
            </a:pPr>
            <a:r>
              <a:rPr lang="ar-DZ" sz="4000" b="1" dirty="0" err="1" smtClean="0"/>
              <a:t>الهدف :</a:t>
            </a:r>
            <a:r>
              <a:rPr lang="fr-FR" sz="4000" b="1" dirty="0" smtClean="0"/>
              <a:t> </a:t>
            </a:r>
            <a:r>
              <a:rPr lang="ar-DZ" sz="3600" dirty="0" smtClean="0"/>
              <a:t> </a:t>
            </a:r>
            <a:r>
              <a:rPr lang="ar-DZ" sz="4400" dirty="0" smtClean="0"/>
              <a:t>يتناول المتكوّن مفهوم الموظف وفق ما ورد في النصوص  </a:t>
            </a:r>
          </a:p>
          <a:p>
            <a:pPr algn="r" rtl="1">
              <a:buNone/>
            </a:pPr>
            <a:r>
              <a:rPr lang="ar-DZ" sz="4400" dirty="0" smtClean="0"/>
              <a:t>            التشريعية .</a:t>
            </a:r>
          </a:p>
          <a:p>
            <a:pPr algn="r" rtl="1">
              <a:buNone/>
            </a:pPr>
            <a:endParaRPr lang="ar-DZ" sz="3600" dirty="0" smtClean="0"/>
          </a:p>
          <a:p>
            <a:pPr algn="r" rtl="1">
              <a:buNone/>
            </a:pPr>
            <a:endParaRPr lang="ar-DZ" sz="4000" dirty="0" smtClean="0"/>
          </a:p>
          <a:p>
            <a:pPr algn="r" rtl="1">
              <a:buNone/>
            </a:pPr>
            <a:r>
              <a:rPr lang="ar-DZ" sz="4000" b="1" dirty="0" smtClean="0"/>
              <a:t>التعليمة :</a:t>
            </a:r>
            <a:r>
              <a:rPr lang="ar-DZ" sz="5700" b="1" dirty="0" smtClean="0">
                <a:latin typeface="Arabic Typesetting" pitchFamily="66" charset="-78"/>
                <a:cs typeface="Arabic Typesetting" pitchFamily="66" charset="-78"/>
              </a:rPr>
              <a:t>بعد اجتيازك لمسابقة التوظيف </a:t>
            </a:r>
            <a:r>
              <a:rPr lang="ar-DZ" sz="5700" b="1" dirty="0" err="1" smtClean="0">
                <a:latin typeface="Arabic Typesetting" pitchFamily="66" charset="-78"/>
                <a:cs typeface="Arabic Typesetting" pitchFamily="66" charset="-78"/>
              </a:rPr>
              <a:t>و</a:t>
            </a:r>
            <a:r>
              <a:rPr lang="ar-DZ" sz="5700" b="1" dirty="0" smtClean="0">
                <a:latin typeface="Arabic Typesetting" pitchFamily="66" charset="-78"/>
                <a:cs typeface="Arabic Typesetting" pitchFamily="66" charset="-78"/>
              </a:rPr>
              <a:t> نجاحك فيها ، تحصلت على منصب </a:t>
            </a:r>
          </a:p>
          <a:p>
            <a:pPr algn="r" rtl="1">
              <a:buNone/>
            </a:pPr>
            <a:r>
              <a:rPr lang="ar-DZ" sz="5700" b="1" dirty="0" smtClean="0">
                <a:latin typeface="Arabic Typesetting" pitchFamily="66" charset="-78"/>
                <a:cs typeface="Arabic Typesetting" pitchFamily="66" charset="-78"/>
              </a:rPr>
              <a:t>           و أصبحت موظّفا:</a:t>
            </a:r>
            <a:endParaRPr lang="ar-DZ" sz="4000" b="1" dirty="0" smtClean="0">
              <a:latin typeface="Arabic Typesetting" pitchFamily="66" charset="-78"/>
              <a:cs typeface="Arabic Typesetting" pitchFamily="66" charset="-78"/>
            </a:endParaRPr>
          </a:p>
          <a:p>
            <a:pPr algn="r" rtl="1">
              <a:buNone/>
            </a:pPr>
            <a:r>
              <a:rPr lang="ar-DZ" sz="4000" b="1" dirty="0" smtClean="0">
                <a:latin typeface="Arabic Typesetting" pitchFamily="66" charset="-78"/>
                <a:cs typeface="Arabic Typesetting" pitchFamily="66" charset="-78"/>
              </a:rPr>
              <a:t>              </a:t>
            </a:r>
            <a:r>
              <a:rPr lang="ar-DZ" sz="5100" b="1" dirty="0" smtClean="0">
                <a:latin typeface="Arabic Typesetting" pitchFamily="66" charset="-78"/>
                <a:cs typeface="Arabic Typesetting" pitchFamily="66" charset="-78"/>
              </a:rPr>
              <a:t>- </a:t>
            </a:r>
            <a:r>
              <a:rPr lang="ar-DZ" sz="5100" dirty="0" smtClean="0">
                <a:latin typeface="Arabic Typesetting" pitchFamily="66" charset="-78"/>
              </a:rPr>
              <a:t>ما هو تصوّرك لمفهوم الموظّف؟ </a:t>
            </a:r>
          </a:p>
          <a:p>
            <a:pPr algn="r" rtl="1">
              <a:buNone/>
            </a:pPr>
            <a:endParaRPr lang="ar-DZ" sz="3600" dirty="0" smtClean="0"/>
          </a:p>
          <a:p>
            <a:pPr algn="r" rtl="1">
              <a:buNone/>
            </a:pPr>
            <a:r>
              <a:rPr lang="ar-DZ" sz="4000" dirty="0" smtClean="0">
                <a:latin typeface="Arial" pitchFamily="34" charset="0"/>
                <a:cs typeface="Arial" pitchFamily="34" charset="0"/>
              </a:rPr>
              <a:t>استراتيجية العمل :فرز الأفكار.</a:t>
            </a:r>
            <a:endParaRPr lang="ar-DZ" sz="4000" dirty="0" smtClean="0">
              <a:latin typeface="Arial"/>
              <a:cs typeface="Arial"/>
            </a:endParaRPr>
          </a:p>
          <a:p>
            <a:pPr algn="r" rtl="1">
              <a:buNone/>
            </a:pPr>
            <a:endParaRPr lang="fr-FR" sz="4000" dirty="0" smtClean="0"/>
          </a:p>
          <a:p>
            <a:pPr algn="r" rtl="1">
              <a:buNone/>
            </a:pPr>
            <a:r>
              <a:rPr lang="ar-DZ" sz="40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ar-DZ" sz="4000" dirty="0" smtClean="0">
                <a:latin typeface="Arial" pitchFamily="34" charset="0"/>
                <a:cs typeface="Arial" pitchFamily="34" charset="0"/>
              </a:rPr>
            </a:br>
            <a:endParaRPr lang="fr-FR" sz="4000" dirty="0" smtClean="0"/>
          </a:p>
          <a:p>
            <a:pPr algn="r" rtl="1">
              <a:buNone/>
            </a:pPr>
            <a:endParaRPr lang="ar-DZ" sz="4000" dirty="0" smtClean="0"/>
          </a:p>
          <a:p>
            <a:pPr algn="r" rtl="1">
              <a:buNone/>
            </a:pPr>
            <a:endParaRPr lang="fr-FR" dirty="0"/>
          </a:p>
        </p:txBody>
      </p:sp>
      <p:pic>
        <p:nvPicPr>
          <p:cNvPr id="6" name="Image 5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1107" y="5445224"/>
            <a:ext cx="1079681" cy="1296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" descr="Image associée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0054" y="324159"/>
            <a:ext cx="1608131" cy="1215730"/>
          </a:xfrm>
          <a:prstGeom prst="rect">
            <a:avLst/>
          </a:prstGeom>
          <a:noFill/>
        </p:spPr>
      </p:pic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696DC4-5F2F-4011-9615-C6024D8F6411}" type="slidenum">
              <a:rPr lang="fr-FR" smtClean="0"/>
              <a:pPr/>
              <a:t>13</a:t>
            </a:fld>
            <a:endParaRPr lang="fr-FR"/>
          </a:p>
        </p:txBody>
      </p:sp>
      <p:sp>
        <p:nvSpPr>
          <p:cNvPr id="9" name="Rectangle 8"/>
          <p:cNvSpPr/>
          <p:nvPr/>
        </p:nvSpPr>
        <p:spPr>
          <a:xfrm>
            <a:off x="3214678" y="357166"/>
            <a:ext cx="3024336" cy="9144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 rtl="1"/>
            <a:r>
              <a:rPr lang="ar-DZ" sz="3200" dirty="0" smtClean="0"/>
              <a:t> النشاط03</a:t>
            </a:r>
            <a:endParaRPr lang="en-GB" sz="3200" b="1" dirty="0">
              <a:solidFill>
                <a:srgbClr val="800000"/>
              </a:solidFill>
            </a:endParaRPr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755576" y="243515"/>
            <a:ext cx="7734300" cy="587853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ar-DZ" sz="4000" dirty="0" smtClean="0">
              <a:solidFill>
                <a:schemeClr val="tx1"/>
              </a:solidFill>
              <a:latin typeface="Arial" panose="020B0604020202020204" pitchFamily="34" charset="0"/>
              <a:ea typeface="Times New Roman" pitchFamily="18" charset="0"/>
              <a:cs typeface="Arial" panose="020B0604020202020204" pitchFamily="34" charset="0"/>
            </a:endParaRPr>
          </a:p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ar-DZ" sz="4000" dirty="0" smtClean="0">
              <a:solidFill>
                <a:schemeClr val="tx1"/>
              </a:solidFill>
              <a:latin typeface="Arial" panose="020B0604020202020204" pitchFamily="34" charset="0"/>
              <a:ea typeface="Times New Roman" pitchFamily="18" charset="0"/>
              <a:cs typeface="Arial" panose="020B0604020202020204" pitchFamily="34" charset="0"/>
            </a:endParaRPr>
          </a:p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ar-DZ" sz="4000" dirty="0" smtClean="0">
              <a:solidFill>
                <a:schemeClr val="tx1"/>
              </a:solidFill>
              <a:latin typeface="Arial" panose="020B0604020202020204" pitchFamily="34" charset="0"/>
              <a:ea typeface="Times New Roman" pitchFamily="18" charset="0"/>
              <a:cs typeface="Arial" panose="020B0604020202020204" pitchFamily="34" charset="0"/>
            </a:endParaRPr>
          </a:p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ar-DZ" sz="4000" dirty="0" smtClean="0">
              <a:solidFill>
                <a:schemeClr val="tx1"/>
              </a:solidFill>
              <a:latin typeface="Arial" panose="020B0604020202020204" pitchFamily="34" charset="0"/>
              <a:ea typeface="Times New Roman" pitchFamily="18" charset="0"/>
              <a:cs typeface="Arial" panose="020B0604020202020204" pitchFamily="34" charset="0"/>
            </a:endParaRPr>
          </a:p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ar-DZ" sz="4000" dirty="0" smtClean="0">
              <a:solidFill>
                <a:schemeClr val="tx1"/>
              </a:solidFill>
              <a:latin typeface="Arial" panose="020B0604020202020204" pitchFamily="34" charset="0"/>
              <a:ea typeface="Times New Roman" pitchFamily="18" charset="0"/>
              <a:cs typeface="Arial" panose="020B0604020202020204" pitchFamily="34" charset="0"/>
            </a:endParaRPr>
          </a:p>
          <a:p>
            <a:pPr algn="just" rtl="1" eaLnBrk="0" fontAlgn="base">
              <a:spcBef>
                <a:spcPct val="0"/>
              </a:spcBef>
              <a:spcAft>
                <a:spcPct val="0"/>
              </a:spcAft>
            </a:pPr>
            <a:r>
              <a:rPr lang="ar-DZ" sz="4000" dirty="0" smtClean="0">
                <a:solidFill>
                  <a:schemeClr val="tx1"/>
                </a:solidFill>
                <a:latin typeface="Arial" panose="020B0604020202020204" pitchFamily="34" charset="0"/>
                <a:ea typeface="Times New Roman" pitchFamily="18" charset="0"/>
                <a:cs typeface="Arial" panose="020B0604020202020204" pitchFamily="34" charset="0"/>
              </a:rPr>
              <a:t>       </a:t>
            </a:r>
          </a:p>
          <a:p>
            <a:pPr algn="r" rtl="1" eaLnBrk="0" fontAlgn="base">
              <a:spcBef>
                <a:spcPct val="0"/>
              </a:spcBef>
              <a:spcAft>
                <a:spcPct val="0"/>
              </a:spcAft>
            </a:pPr>
            <a:endParaRPr lang="ar-DZ" sz="4800" dirty="0" smtClean="0">
              <a:solidFill>
                <a:schemeClr val="tx1"/>
              </a:solidFill>
              <a:latin typeface="Traditional Arabic" pitchFamily="18" charset="-78"/>
              <a:ea typeface="Times New Roman" pitchFamily="18" charset="0"/>
              <a:cs typeface="Traditional Arabic" pitchFamily="18" charset="-78"/>
            </a:endParaRPr>
          </a:p>
          <a:p>
            <a:pPr algn="r" rtl="1" eaLnBrk="0" fontAlgn="base">
              <a:spcBef>
                <a:spcPct val="0"/>
              </a:spcBef>
              <a:spcAft>
                <a:spcPct val="0"/>
              </a:spcAft>
            </a:pPr>
            <a:endParaRPr lang="fr-FR" sz="4000" u="sng" dirty="0">
              <a:latin typeface="Arabic Typesetting" pitchFamily="66" charset="-78"/>
              <a:cs typeface="Arabic Typesetting" pitchFamily="66" charset="-78"/>
            </a:endParaRPr>
          </a:p>
          <a:p>
            <a:pPr lvl="0" algn="r" rtl="1" eaLnBrk="0" fontAlgn="base">
              <a:spcBef>
                <a:spcPct val="0"/>
              </a:spcBef>
              <a:spcAft>
                <a:spcPct val="0"/>
              </a:spcAft>
            </a:pPr>
            <a:endParaRPr lang="fr-FR" sz="4800" dirty="0">
              <a:latin typeface="Arabic Typesetting" pitchFamily="66" charset="-78"/>
              <a:cs typeface="Arabic Typesetting" pitchFamily="66" charset="-78"/>
            </a:endParaRPr>
          </a:p>
        </p:txBody>
      </p:sp>
      <p:pic>
        <p:nvPicPr>
          <p:cNvPr id="3" name="Image 2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8662" y="5072074"/>
            <a:ext cx="935665" cy="9449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696DC4-5F2F-4011-9615-C6024D8F6411}" type="slidenum">
              <a:rPr lang="fr-FR" smtClean="0"/>
              <a:pPr/>
              <a:t>14</a:t>
            </a:fld>
            <a:endParaRPr lang="fr-FR"/>
          </a:p>
        </p:txBody>
      </p:sp>
      <p:sp>
        <p:nvSpPr>
          <p:cNvPr id="6" name="Rectangle 5"/>
          <p:cNvSpPr/>
          <p:nvPr/>
        </p:nvSpPr>
        <p:spPr>
          <a:xfrm>
            <a:off x="3143240" y="500042"/>
            <a:ext cx="2928958" cy="84296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ar-DZ" sz="3200" dirty="0" smtClean="0">
                <a:solidFill>
                  <a:schemeClr val="tx1"/>
                </a:solidFill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هيكلة النشاط 03</a:t>
            </a:r>
            <a:endParaRPr lang="ar-DZ" sz="3200" b="1" dirty="0" smtClean="0">
              <a:solidFill>
                <a:schemeClr val="tx1"/>
              </a:solidFill>
              <a:latin typeface="Traditional Arabic" pitchFamily="18" charset="-78"/>
              <a:ea typeface="Times New Roman" pitchFamily="18" charset="0"/>
              <a:cs typeface="Traditional Arabic" pitchFamily="18" charset="-78"/>
            </a:endParaRPr>
          </a:p>
          <a:p>
            <a:pPr algn="ctr"/>
            <a:endParaRPr lang="en-GB" sz="3200" b="1" dirty="0">
              <a:solidFill>
                <a:srgbClr val="800000"/>
              </a:solidFill>
            </a:endParaRPr>
          </a:p>
        </p:txBody>
      </p:sp>
      <p:sp>
        <p:nvSpPr>
          <p:cNvPr id="7" name="Organigramme : Document 6"/>
          <p:cNvSpPr/>
          <p:nvPr/>
        </p:nvSpPr>
        <p:spPr>
          <a:xfrm>
            <a:off x="1000100" y="1643050"/>
            <a:ext cx="7072362" cy="1785950"/>
          </a:xfrm>
          <a:prstGeom prst="flowChartDocumen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 rtl="1" fontAlgn="base">
              <a:spcBef>
                <a:spcPct val="0"/>
              </a:spcBef>
              <a:spcAft>
                <a:spcPct val="0"/>
              </a:spcAft>
            </a:pPr>
            <a:r>
              <a:rPr lang="ar-DZ" sz="3200" b="1" dirty="0" smtClean="0">
                <a:solidFill>
                  <a:schemeClr val="tx1"/>
                </a:solidFill>
                <a:latin typeface="Arial" panose="020B0604020202020204" pitchFamily="34" charset="0"/>
                <a:ea typeface="Times New Roman" pitchFamily="18" charset="0"/>
                <a:cs typeface="Arial" panose="020B0604020202020204" pitchFamily="34" charset="0"/>
              </a:rPr>
              <a:t>المادة الرابعة من القانون الأساسي العام للوظيفة العمومية (أمر رقم 06-03) </a:t>
            </a:r>
            <a:r>
              <a:rPr lang="ar-DZ" b="1" dirty="0" smtClean="0">
                <a:solidFill>
                  <a:schemeClr val="tx1"/>
                </a:solidFill>
                <a:latin typeface="Arial" panose="020B0604020202020204" pitchFamily="34" charset="0"/>
                <a:ea typeface="Times New Roman" pitchFamily="18" charset="0"/>
                <a:cs typeface="Arial" panose="020B0604020202020204" pitchFamily="34" charset="0"/>
              </a:rPr>
              <a:t>:</a:t>
            </a:r>
          </a:p>
        </p:txBody>
      </p:sp>
      <p:sp>
        <p:nvSpPr>
          <p:cNvPr id="8" name="Demi-tour 7"/>
          <p:cNvSpPr/>
          <p:nvPr/>
        </p:nvSpPr>
        <p:spPr>
          <a:xfrm rot="5400000">
            <a:off x="6786578" y="3643314"/>
            <a:ext cx="1643074" cy="928694"/>
          </a:xfrm>
          <a:prstGeom prst="uturnArrow">
            <a:avLst/>
          </a:prstGeom>
          <a:ln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9" name="Organigramme : Données stockées 8"/>
          <p:cNvSpPr/>
          <p:nvPr/>
        </p:nvSpPr>
        <p:spPr>
          <a:xfrm>
            <a:off x="1857356" y="3929066"/>
            <a:ext cx="5643602" cy="1785950"/>
          </a:xfrm>
          <a:prstGeom prst="flowChartOnlineStorag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 rtl="1" eaLnBrk="0" fontAlgn="base">
              <a:spcBef>
                <a:spcPct val="0"/>
              </a:spcBef>
              <a:spcAft>
                <a:spcPct val="0"/>
              </a:spcAft>
            </a:pPr>
            <a:r>
              <a:rPr lang="ar-DZ" sz="2800" b="1" dirty="0" smtClean="0">
                <a:solidFill>
                  <a:schemeClr val="tx1"/>
                </a:solidFill>
                <a:latin typeface="Arial" panose="020B0604020202020204" pitchFamily="34" charset="0"/>
                <a:ea typeface="Times New Roman" pitchFamily="18" charset="0"/>
                <a:cs typeface="Arial" panose="020B0604020202020204" pitchFamily="34" charset="0"/>
              </a:rPr>
              <a:t>«يعتبر </a:t>
            </a:r>
            <a:r>
              <a:rPr lang="ar-DZ" sz="3200" b="1" u="sng" dirty="0" smtClean="0">
                <a:solidFill>
                  <a:schemeClr val="tx1"/>
                </a:solidFill>
                <a:latin typeface="Arial" panose="020B0604020202020204" pitchFamily="34" charset="0"/>
                <a:ea typeface="Times New Roman" pitchFamily="18" charset="0"/>
                <a:cs typeface="Arial" panose="020B0604020202020204" pitchFamily="34" charset="0"/>
              </a:rPr>
              <a:t>موظفا</a:t>
            </a:r>
            <a:r>
              <a:rPr lang="ar-DZ" sz="2800" b="1" dirty="0" smtClean="0">
                <a:solidFill>
                  <a:schemeClr val="tx1"/>
                </a:solidFill>
                <a:latin typeface="Arial" panose="020B0604020202020204" pitchFamily="34" charset="0"/>
                <a:ea typeface="Times New Roman" pitchFamily="18" charset="0"/>
                <a:cs typeface="Arial" panose="020B0604020202020204" pitchFamily="34" charset="0"/>
              </a:rPr>
              <a:t> كل عون عيّن في وظيفة عمومية دائمة </a:t>
            </a:r>
          </a:p>
          <a:p>
            <a:pPr algn="just" rtl="1" eaLnBrk="0" fontAlgn="base">
              <a:spcBef>
                <a:spcPct val="0"/>
              </a:spcBef>
              <a:spcAft>
                <a:spcPct val="0"/>
              </a:spcAft>
            </a:pPr>
            <a:r>
              <a:rPr lang="ar-DZ" sz="2800" b="1" dirty="0" smtClean="0">
                <a:solidFill>
                  <a:schemeClr val="tx1"/>
                </a:solidFill>
                <a:latin typeface="Arial" panose="020B0604020202020204" pitchFamily="34" charset="0"/>
                <a:ea typeface="Times New Roman" pitchFamily="18" charset="0"/>
                <a:cs typeface="Arial" panose="020B0604020202020204" pitchFamily="34" charset="0"/>
              </a:rPr>
              <a:t>و رسّم في رتبة في السلم الإداري».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1"/>
            <a:ext cx="9144000" cy="5262979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9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algn="just" rtl="1"/>
            <a:r>
              <a:rPr lang="ar-TN" sz="4800" b="1" dirty="0" smtClean="0">
                <a:solidFill>
                  <a:schemeClr val="tx1"/>
                </a:solidFill>
                <a:latin typeface="Arabic Typesetting" pitchFamily="66" charset="-78"/>
                <a:cs typeface="Arabic Typesetting" pitchFamily="66" charset="-78"/>
              </a:rPr>
              <a:t>ال</a:t>
            </a:r>
            <a:r>
              <a:rPr lang="ar-DZ" sz="4800" b="1" dirty="0" smtClean="0">
                <a:solidFill>
                  <a:schemeClr val="tx1"/>
                </a:solidFill>
                <a:latin typeface="Arabic Typesetting" pitchFamily="66" charset="-78"/>
                <a:cs typeface="Arabic Typesetting" pitchFamily="66" charset="-78"/>
              </a:rPr>
              <a:t>هدف</a:t>
            </a:r>
            <a:r>
              <a:rPr lang="ar-TN" sz="4800" dirty="0" smtClean="0">
                <a:latin typeface="Arabic Typesetting" pitchFamily="66" charset="-78"/>
                <a:cs typeface="Arabic Typesetting" pitchFamily="66" charset="-78"/>
              </a:rPr>
              <a:t>: </a:t>
            </a:r>
            <a:r>
              <a:rPr lang="ar-DZ" sz="4800" dirty="0" smtClean="0">
                <a:latin typeface="Arabic Typesetting" pitchFamily="66" charset="-78"/>
                <a:cs typeface="Arabic Typesetting" pitchFamily="66" charset="-78"/>
              </a:rPr>
              <a:t>يكتشف </a:t>
            </a:r>
            <a:r>
              <a:rPr lang="ar-SA" sz="4800" dirty="0" smtClean="0">
                <a:latin typeface="Arabic Typesetting" pitchFamily="66" charset="-78"/>
                <a:cs typeface="Arabic Typesetting" pitchFamily="66" charset="-78"/>
              </a:rPr>
              <a:t>العلاقة القانونية التي تربط</a:t>
            </a:r>
            <a:r>
              <a:rPr lang="ar-DZ" sz="4800" dirty="0" smtClean="0">
                <a:latin typeface="Arabic Typesetting" pitchFamily="66" charset="-78"/>
                <a:cs typeface="Arabic Typesetting" pitchFamily="66" charset="-78"/>
              </a:rPr>
              <a:t> الأستاذ</a:t>
            </a:r>
            <a:r>
              <a:rPr lang="ar-SA" sz="4800" dirty="0" smtClean="0">
                <a:latin typeface="Arabic Typesetting" pitchFamily="66" charset="-78"/>
                <a:cs typeface="Arabic Typesetting" pitchFamily="66" charset="-78"/>
              </a:rPr>
              <a:t> </a:t>
            </a:r>
            <a:r>
              <a:rPr lang="ar-DZ" sz="4800" dirty="0" smtClean="0">
                <a:latin typeface="Arabic Typesetting" pitchFamily="66" charset="-78"/>
                <a:cs typeface="Arabic Typesetting" pitchFamily="66" charset="-78"/>
              </a:rPr>
              <a:t>ب</a:t>
            </a:r>
            <a:r>
              <a:rPr lang="ar-SA" sz="4800" dirty="0" err="1" smtClean="0">
                <a:latin typeface="Arabic Typesetting" pitchFamily="66" charset="-78"/>
                <a:cs typeface="Arabic Typesetting" pitchFamily="66" charset="-78"/>
              </a:rPr>
              <a:t>الوظ</a:t>
            </a:r>
            <a:r>
              <a:rPr lang="ar-DZ" sz="4800" dirty="0" smtClean="0">
                <a:latin typeface="Arabic Typesetting" pitchFamily="66" charset="-78"/>
                <a:cs typeface="Arabic Typesetting" pitchFamily="66" charset="-78"/>
              </a:rPr>
              <a:t>ي</a:t>
            </a:r>
            <a:r>
              <a:rPr lang="ar-SA" sz="4800" dirty="0" smtClean="0">
                <a:latin typeface="Arabic Typesetting" pitchFamily="66" charset="-78"/>
                <a:cs typeface="Arabic Typesetting" pitchFamily="66" charset="-78"/>
              </a:rPr>
              <a:t>ف العمومي </a:t>
            </a:r>
            <a:r>
              <a:rPr lang="ar-DZ" sz="4800" dirty="0" smtClean="0">
                <a:latin typeface="Arabic Typesetting" pitchFamily="66" charset="-78"/>
                <a:cs typeface="Arabic Typesetting" pitchFamily="66" charset="-78"/>
              </a:rPr>
              <a:t>من خلال القانون الأساسي العام للوظيفة العمومية.</a:t>
            </a:r>
          </a:p>
          <a:p>
            <a:pPr algn="just" rtl="1"/>
            <a:r>
              <a:rPr lang="ar-TN" sz="4800" b="1" dirty="0" smtClean="0">
                <a:solidFill>
                  <a:schemeClr val="tx1"/>
                </a:solidFill>
                <a:latin typeface="Arabic Typesetting" pitchFamily="66" charset="-78"/>
                <a:cs typeface="Arabic Typesetting" pitchFamily="66" charset="-78"/>
              </a:rPr>
              <a:t>التّعليمة</a:t>
            </a:r>
            <a:r>
              <a:rPr lang="ar-TN" sz="4800" dirty="0" smtClean="0">
                <a:solidFill>
                  <a:schemeClr val="tx1"/>
                </a:solidFill>
                <a:latin typeface="Arabic Typesetting" pitchFamily="66" charset="-78"/>
                <a:cs typeface="Arabic Typesetting" pitchFamily="66" charset="-78"/>
              </a:rPr>
              <a:t>: </a:t>
            </a:r>
            <a:r>
              <a:rPr lang="ar-DZ" sz="4800" dirty="0" smtClean="0">
                <a:latin typeface="Arabic Typesetting" pitchFamily="66" charset="-78"/>
                <a:cs typeface="Arabic Typesetting" pitchFamily="66" charset="-78"/>
                <a:hlinkClick r:id="rId3" action="ppaction://hlinkfile"/>
              </a:rPr>
              <a:t>من خلال </a:t>
            </a:r>
            <a:r>
              <a:rPr lang="ar-DZ" sz="4800" dirty="0" smtClean="0">
                <a:solidFill>
                  <a:schemeClr val="tx1"/>
                </a:solidFill>
                <a:latin typeface="Arabic Typesetting" pitchFamily="66" charset="-78"/>
                <a:cs typeface="Arabic Typesetting" pitchFamily="66" charset="-78"/>
                <a:hlinkClick r:id="rId3" action="ppaction://hlinkfile"/>
              </a:rPr>
              <a:t>السند الآتي </a:t>
            </a:r>
            <a:r>
              <a:rPr lang="ar-DZ" sz="4800" dirty="0" smtClean="0">
                <a:solidFill>
                  <a:schemeClr val="tx1"/>
                </a:solidFill>
                <a:latin typeface="Arabic Typesetting" pitchFamily="66" charset="-78"/>
                <a:cs typeface="Arabic Typesetting" pitchFamily="66" charset="-78"/>
              </a:rPr>
              <a:t>حدد </a:t>
            </a:r>
            <a:r>
              <a:rPr lang="ar-DZ" sz="4800" dirty="0" smtClean="0">
                <a:latin typeface="Arabic Typesetting" pitchFamily="66" charset="-78"/>
                <a:cs typeface="Arabic Typesetting" pitchFamily="66" charset="-78"/>
              </a:rPr>
              <a:t>حقوقك وواجباتك كموظف.</a:t>
            </a:r>
            <a:endParaRPr lang="fr-FR" sz="4800" dirty="0" smtClean="0">
              <a:latin typeface="Arabic Typesetting" pitchFamily="66" charset="-78"/>
              <a:cs typeface="Arabic Typesetting" pitchFamily="66" charset="-78"/>
            </a:endParaRPr>
          </a:p>
          <a:p>
            <a:pPr algn="r" rtl="1"/>
            <a:r>
              <a:rPr lang="ar-TN" sz="4800" b="1" dirty="0" smtClean="0">
                <a:solidFill>
                  <a:schemeClr val="tx1"/>
                </a:solidFill>
                <a:latin typeface="Arabic Typesetting" pitchFamily="66" charset="-78"/>
                <a:cs typeface="Arabic Typesetting" pitchFamily="66" charset="-78"/>
              </a:rPr>
              <a:t>طريقة العمل</a:t>
            </a:r>
            <a:r>
              <a:rPr lang="ar-TN" sz="4800" dirty="0" smtClean="0">
                <a:latin typeface="Arabic Typesetting" pitchFamily="66" charset="-78"/>
                <a:cs typeface="Arabic Typesetting" pitchFamily="66" charset="-78"/>
              </a:rPr>
              <a:t>:</a:t>
            </a:r>
            <a:r>
              <a:rPr lang="fr-FR" sz="4800" dirty="0" smtClean="0">
                <a:latin typeface="Arabic Typesetting" pitchFamily="66" charset="-78"/>
                <a:cs typeface="Arabic Typesetting" pitchFamily="66" charset="-78"/>
              </a:rPr>
              <a:t> </a:t>
            </a:r>
            <a:r>
              <a:rPr lang="ar-TN" sz="4800" dirty="0" smtClean="0">
                <a:latin typeface="Arabic Typesetting" pitchFamily="66" charset="-78"/>
                <a:cs typeface="Arabic Typesetting" pitchFamily="66" charset="-78"/>
              </a:rPr>
              <a:t>فوجي </a:t>
            </a:r>
            <a:endParaRPr lang="ar-DZ" sz="4800" dirty="0" smtClean="0">
              <a:latin typeface="Arabic Typesetting" pitchFamily="66" charset="-78"/>
              <a:cs typeface="Arabic Typesetting" pitchFamily="66" charset="-78"/>
            </a:endParaRPr>
          </a:p>
          <a:p>
            <a:pPr algn="r" rtl="1"/>
            <a:endParaRPr lang="fr-FR" sz="4800" dirty="0" smtClean="0">
              <a:latin typeface="Arabic Typesetting" pitchFamily="66" charset="-78"/>
              <a:cs typeface="Arabic Typesetting" pitchFamily="66" charset="-78"/>
            </a:endParaRPr>
          </a:p>
        </p:txBody>
      </p:sp>
      <p:sp>
        <p:nvSpPr>
          <p:cNvPr id="3" name="Titre 3"/>
          <p:cNvSpPr txBox="1">
            <a:spLocks/>
          </p:cNvSpPr>
          <p:nvPr/>
        </p:nvSpPr>
        <p:spPr>
          <a:xfrm>
            <a:off x="2715038" y="456893"/>
            <a:ext cx="3060131" cy="728347"/>
          </a:xfrm>
          <a:prstGeom prst="rect">
            <a:avLst/>
          </a:prstGeom>
          <a:ln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45719" rIns="45719" rtlCol="0" anchor="ctr">
            <a:noAutofit/>
          </a:bodyPr>
          <a:lstStyle/>
          <a:p>
            <a:pPr algn="ctr" rtl="1"/>
            <a:r>
              <a:rPr lang="ar-DZ" sz="5400" dirty="0" smtClean="0">
                <a:solidFill>
                  <a:schemeClr val="tx1"/>
                </a:solidFill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النشاط</a:t>
            </a:r>
            <a:r>
              <a:rPr lang="ar-DZ" sz="4000" dirty="0" smtClean="0">
                <a:solidFill>
                  <a:schemeClr val="tx1"/>
                </a:solidFill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04</a:t>
            </a:r>
            <a:endParaRPr lang="fr-FR" sz="5400" b="1" dirty="0">
              <a:solidFill>
                <a:schemeClr val="tx1"/>
              </a:solidFill>
              <a:latin typeface="Arabic Typesetting" pitchFamily="66" charset="-78"/>
              <a:cs typeface="Arabic Typesetting" pitchFamily="66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2029968" y="219456"/>
            <a:ext cx="5120640" cy="769441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 defTabSz="914400" rtl="1" fontAlgn="base" hangingPunct="1">
              <a:spcBef>
                <a:spcPct val="0"/>
              </a:spcBef>
              <a:spcAft>
                <a:spcPct val="0"/>
              </a:spcAft>
            </a:pPr>
            <a:endParaRPr lang="ar-DZ" sz="4400" b="1" dirty="0" smtClean="0">
              <a:solidFill>
                <a:srgbClr val="008000"/>
              </a:solidFill>
              <a:latin typeface="Traditional Arabic" pitchFamily="18" charset="-78"/>
              <a:ea typeface="Times New Roman" pitchFamily="18" charset="0"/>
              <a:cs typeface="Traditional Arabic" pitchFamily="18" charset="-78"/>
            </a:endParaRPr>
          </a:p>
        </p:txBody>
      </p:sp>
      <p:graphicFrame>
        <p:nvGraphicFramePr>
          <p:cNvPr id="5" name="Tableau 4"/>
          <p:cNvGraphicFramePr>
            <a:graphicFrameLocks noGrp="1"/>
          </p:cNvGraphicFramePr>
          <p:nvPr/>
        </p:nvGraphicFramePr>
        <p:xfrm>
          <a:off x="1633728" y="1378712"/>
          <a:ext cx="6096000" cy="11582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0960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ar-DZ" sz="2800" dirty="0" smtClean="0">
                          <a:latin typeface="Arial" pitchFamily="34" charset="0"/>
                          <a:cs typeface="Arial" pitchFamily="34" charset="0"/>
                        </a:rPr>
                        <a:t>ماذا تعلمت </a:t>
                      </a:r>
                      <a:r>
                        <a:rPr lang="ar-DZ" sz="2800" dirty="0" err="1" smtClean="0">
                          <a:latin typeface="Arial" pitchFamily="34" charset="0"/>
                          <a:cs typeface="Arial" pitchFamily="34" charset="0"/>
                        </a:rPr>
                        <a:t>و</a:t>
                      </a:r>
                      <a:r>
                        <a:rPr lang="ar-DZ" sz="2800" dirty="0" smtClean="0">
                          <a:latin typeface="Arial" pitchFamily="34" charset="0"/>
                          <a:cs typeface="Arial" pitchFamily="34" charset="0"/>
                        </a:rPr>
                        <a:t> ما هي الأفكار الجديدة ؟</a:t>
                      </a:r>
                      <a:endParaRPr lang="fr-FR" sz="2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ar-DZ" dirty="0" smtClean="0"/>
                    </a:p>
                    <a:p>
                      <a:endParaRPr lang="ar-DZ" dirty="0" smtClean="0"/>
                    </a:p>
                    <a:p>
                      <a:endParaRPr lang="fr-FR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6" name="Tableau 5"/>
          <p:cNvGraphicFramePr>
            <a:graphicFrameLocks noGrp="1"/>
          </p:cNvGraphicFramePr>
          <p:nvPr/>
        </p:nvGraphicFramePr>
        <p:xfrm>
          <a:off x="1639824" y="3286760"/>
          <a:ext cx="6096000" cy="11582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0960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ar-DZ" sz="2800" dirty="0" smtClean="0">
                          <a:latin typeface="Arial" pitchFamily="34" charset="0"/>
                          <a:cs typeface="Arial" pitchFamily="34" charset="0"/>
                        </a:rPr>
                        <a:t>أشياء يجب عليّ اكتشاف المزيد منها</a:t>
                      </a:r>
                      <a:endParaRPr lang="fr-FR" sz="2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ar-DZ" dirty="0" smtClean="0"/>
                    </a:p>
                    <a:p>
                      <a:endParaRPr lang="ar-DZ" dirty="0" smtClean="0"/>
                    </a:p>
                    <a:p>
                      <a:endParaRPr lang="fr-FR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7" name="Tableau 6"/>
          <p:cNvGraphicFramePr>
            <a:graphicFrameLocks noGrp="1"/>
          </p:cNvGraphicFramePr>
          <p:nvPr/>
        </p:nvGraphicFramePr>
        <p:xfrm>
          <a:off x="1645920" y="4902200"/>
          <a:ext cx="6096000" cy="11582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0960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ar-DZ" sz="2800" dirty="0" smtClean="0">
                          <a:latin typeface="Arial" pitchFamily="34" charset="0"/>
                          <a:cs typeface="Arial" pitchFamily="34" charset="0"/>
                        </a:rPr>
                        <a:t>أشياء يجب عليّ القيام  </a:t>
                      </a:r>
                      <a:r>
                        <a:rPr lang="ar-DZ" sz="2800" dirty="0" err="1" smtClean="0">
                          <a:latin typeface="Arial" pitchFamily="34" charset="0"/>
                          <a:cs typeface="Arial" pitchFamily="34" charset="0"/>
                        </a:rPr>
                        <a:t>بها</a:t>
                      </a:r>
                      <a:endParaRPr lang="fr-FR" sz="2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ar-DZ" dirty="0" smtClean="0"/>
                    </a:p>
                    <a:p>
                      <a:endParaRPr lang="ar-DZ" dirty="0" smtClean="0"/>
                    </a:p>
                    <a:p>
                      <a:endParaRPr lang="fr-FR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Titre 3"/>
          <p:cNvSpPr txBox="1">
            <a:spLocks/>
          </p:cNvSpPr>
          <p:nvPr/>
        </p:nvSpPr>
        <p:spPr>
          <a:xfrm>
            <a:off x="304800" y="228601"/>
            <a:ext cx="5334000" cy="761999"/>
          </a:xfrm>
          <a:prstGeom prst="rect">
            <a:avLst/>
          </a:prstGeom>
          <a:ln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45719" rIns="45719" rtlCol="0" anchor="ctr">
            <a:noAutofit/>
          </a:bodyPr>
          <a:lstStyle/>
          <a:p>
            <a:pPr algn="ctr" rtl="1"/>
            <a:endParaRPr lang="ar-DZ" sz="4400" b="1" dirty="0" smtClean="0">
              <a:solidFill>
                <a:schemeClr val="tx1"/>
              </a:solidFill>
              <a:latin typeface="Traditional Arabic" pitchFamily="18" charset="-78"/>
              <a:ea typeface="Times New Roman" pitchFamily="18" charset="0"/>
              <a:cs typeface="Traditional Arabic" pitchFamily="18" charset="-78"/>
              <a:hlinkClick r:id="rId2" action="ppaction://hlinkfile"/>
            </a:endParaRPr>
          </a:p>
          <a:p>
            <a:pPr algn="ctr" rtl="1"/>
            <a:r>
              <a:rPr lang="ar-DZ" sz="4400" b="1" dirty="0" smtClean="0">
                <a:solidFill>
                  <a:schemeClr val="tx1"/>
                </a:solidFill>
                <a:latin typeface="Traditional Arabic" pitchFamily="18" charset="-78"/>
                <a:ea typeface="Times New Roman" pitchFamily="18" charset="0"/>
                <a:cs typeface="Traditional Arabic" pitchFamily="18" charset="-78"/>
                <a:hlinkClick r:id="rId3" action="ppaction://hlinkfile"/>
              </a:rPr>
              <a:t>تعلمي </a:t>
            </a:r>
            <a:r>
              <a:rPr lang="ar-DZ" sz="4400" b="1" dirty="0" err="1" smtClean="0">
                <a:solidFill>
                  <a:schemeClr val="tx1"/>
                </a:solidFill>
                <a:latin typeface="Traditional Arabic" pitchFamily="18" charset="-78"/>
                <a:ea typeface="Times New Roman" pitchFamily="18" charset="0"/>
                <a:cs typeface="Traditional Arabic" pitchFamily="18" charset="-78"/>
                <a:hlinkClick r:id="rId3" action="ppaction://hlinkfile"/>
              </a:rPr>
              <a:t>و</a:t>
            </a:r>
            <a:r>
              <a:rPr lang="ar-DZ" sz="4400" b="1" dirty="0" smtClean="0">
                <a:solidFill>
                  <a:schemeClr val="tx1"/>
                </a:solidFill>
                <a:latin typeface="Traditional Arabic" pitchFamily="18" charset="-78"/>
                <a:ea typeface="Times New Roman" pitchFamily="18" charset="0"/>
                <a:cs typeface="Traditional Arabic" pitchFamily="18" charset="-78"/>
                <a:hlinkClick r:id="rId3" action="ppaction://hlinkfile"/>
              </a:rPr>
              <a:t> تخطيطي الإجرائي</a:t>
            </a:r>
            <a:endParaRPr lang="ar-DZ" sz="4400" b="1" dirty="0" smtClean="0">
              <a:solidFill>
                <a:schemeClr val="tx1"/>
              </a:solidFill>
              <a:latin typeface="Traditional Arabic" pitchFamily="18" charset="-78"/>
              <a:ea typeface="Times New Roman" pitchFamily="18" charset="0"/>
              <a:cs typeface="Traditional Arabic" pitchFamily="18" charset="-78"/>
            </a:endParaRPr>
          </a:p>
          <a:p>
            <a:pPr algn="ctr" rtl="1"/>
            <a:endParaRPr lang="fr-FR" sz="5400" b="1" dirty="0">
              <a:solidFill>
                <a:schemeClr val="tx1"/>
              </a:solidFill>
              <a:latin typeface="Arabic Typesetting" pitchFamily="66" charset="-78"/>
              <a:cs typeface="Arabic Typesetting" pitchFamily="66" charset="-78"/>
            </a:endParaRPr>
          </a:p>
        </p:txBody>
      </p:sp>
      <p:sp>
        <p:nvSpPr>
          <p:cNvPr id="9" name="Titre 3"/>
          <p:cNvSpPr txBox="1">
            <a:spLocks/>
          </p:cNvSpPr>
          <p:nvPr/>
        </p:nvSpPr>
        <p:spPr>
          <a:xfrm>
            <a:off x="5820188" y="285443"/>
            <a:ext cx="3060131" cy="728347"/>
          </a:xfrm>
          <a:prstGeom prst="rect">
            <a:avLst/>
          </a:prstGeom>
          <a:ln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45719" rIns="45719" rtlCol="0" anchor="ctr">
            <a:noAutofit/>
          </a:bodyPr>
          <a:lstStyle/>
          <a:p>
            <a:pPr algn="ctr" rtl="1"/>
            <a:r>
              <a:rPr lang="ar-DZ" sz="5400" dirty="0" smtClean="0">
                <a:solidFill>
                  <a:schemeClr val="tx1"/>
                </a:solidFill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النشاط</a:t>
            </a:r>
            <a:r>
              <a:rPr lang="ar-DZ" sz="4000" dirty="0" smtClean="0">
                <a:solidFill>
                  <a:schemeClr val="tx1"/>
                </a:solidFill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05</a:t>
            </a:r>
            <a:endParaRPr lang="fr-FR" sz="5400" b="1" dirty="0">
              <a:solidFill>
                <a:schemeClr val="tx1"/>
              </a:solidFill>
              <a:latin typeface="Arabic Typesetting" pitchFamily="66" charset="-78"/>
              <a:cs typeface="Arabic Typesetting" pitchFamily="66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>
          <a:xfrm>
            <a:off x="1589649" y="232435"/>
            <a:ext cx="6049108" cy="114300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ar-DZ" sz="6000" b="1" dirty="0" smtClean="0">
                <a:solidFill>
                  <a:schemeClr val="tx1"/>
                </a:solidFill>
                <a:latin typeface="Arabic Typesetting" pitchFamily="66" charset="-78"/>
                <a:cs typeface="Arabic Typesetting" pitchFamily="66" charset="-78"/>
              </a:rPr>
              <a:t>الحصّة 2</a:t>
            </a:r>
            <a:endParaRPr lang="fr-FR" sz="6000" b="1" dirty="0">
              <a:latin typeface="Arabic Typesetting" pitchFamily="66" charset="-78"/>
              <a:cs typeface="Arabic Typesetting" pitchFamily="66" charset="-78"/>
            </a:endParaRPr>
          </a:p>
        </p:txBody>
      </p:sp>
      <p:sp>
        <p:nvSpPr>
          <p:cNvPr id="6" name="Titre 1"/>
          <p:cNvSpPr txBox="1">
            <a:spLocks/>
          </p:cNvSpPr>
          <p:nvPr/>
        </p:nvSpPr>
        <p:spPr>
          <a:xfrm>
            <a:off x="6850965" y="1614528"/>
            <a:ext cx="2017307" cy="96894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 anchor="ctr">
            <a:normAutofit lnSpcReduction="10000"/>
          </a:bodyPr>
          <a:lstStyle/>
          <a:p>
            <a:pPr marL="0" marR="0" lvl="0" indent="0" algn="r" defTabSz="4572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DZ" sz="60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abic Typesetting" pitchFamily="66" charset="-78"/>
                <a:ea typeface="+mn-ea"/>
                <a:cs typeface="Arabic Typesetting" pitchFamily="66" charset="-78"/>
                <a:sym typeface="Calibri"/>
              </a:rPr>
              <a:t>الهدف</a:t>
            </a:r>
            <a:endParaRPr kumimoji="0" lang="fr-FR" sz="60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abic Typesetting" pitchFamily="66" charset="-78"/>
              <a:ea typeface="+mn-ea"/>
              <a:cs typeface="Arabic Typesetting" pitchFamily="66" charset="-78"/>
              <a:sym typeface="Calibri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04800" y="2609850"/>
            <a:ext cx="8420100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/>
            <a:r>
              <a:rPr lang="ar-DZ" sz="5400" b="1" dirty="0" smtClean="0">
                <a:latin typeface="Arabic Typesetting" pitchFamily="66" charset="-78"/>
                <a:cs typeface="Arabic Typesetting" pitchFamily="66" charset="-78"/>
              </a:rPr>
              <a:t>يمتلك المتكون مفاهيم قاعديّة مؤسّسة لغايات التربية     و مهام المدرسة الجزائريّة من خلال القانون التوجيهيّ 04/08</a:t>
            </a:r>
            <a:endParaRPr lang="fr-FR" sz="5400" dirty="0">
              <a:latin typeface="Arabic Typesetting" pitchFamily="66" charset="-78"/>
              <a:cs typeface="Arabic Typesetting" pitchFamily="66" charset="-78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3"/>
          <p:cNvSpPr txBox="1">
            <a:spLocks/>
          </p:cNvSpPr>
          <p:nvPr/>
        </p:nvSpPr>
        <p:spPr>
          <a:xfrm>
            <a:off x="3286538" y="342593"/>
            <a:ext cx="3060131" cy="728347"/>
          </a:xfrm>
          <a:prstGeom prst="rect">
            <a:avLst/>
          </a:prstGeom>
          <a:ln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45719" rIns="45719" rtlCol="0" anchor="ctr">
            <a:noAutofit/>
          </a:bodyPr>
          <a:lstStyle/>
          <a:p>
            <a:pPr algn="ctr" rtl="1"/>
            <a:r>
              <a:rPr lang="ar-DZ" sz="5400" dirty="0" smtClean="0">
                <a:solidFill>
                  <a:schemeClr val="tx1"/>
                </a:solidFill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النّشاط</a:t>
            </a:r>
            <a:r>
              <a:rPr lang="ar-DZ" sz="4000" dirty="0" smtClean="0">
                <a:solidFill>
                  <a:schemeClr val="tx1"/>
                </a:solidFill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06</a:t>
            </a:r>
            <a:endParaRPr lang="fr-FR" sz="5400" b="1" dirty="0">
              <a:solidFill>
                <a:schemeClr val="tx1"/>
              </a:solidFill>
              <a:latin typeface="Arabic Typesetting" pitchFamily="66" charset="-78"/>
              <a:cs typeface="Arabic Typesetting" pitchFamily="66" charset="-78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514350" y="1376193"/>
            <a:ext cx="7620000" cy="2554543"/>
          </a:xfrm>
          <a:prstGeom prst="rect">
            <a:avLst/>
          </a:prstGeom>
          <a:solidFill>
            <a:srgbClr val="FFFFFF"/>
          </a:solidFill>
          <a:ln w="25400" cap="flat">
            <a:solidFill>
              <a:schemeClr val="accent1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algn="just" rtl="1"/>
            <a:r>
              <a:rPr lang="ar-TN" sz="4000" dirty="0" smtClean="0">
                <a:solidFill>
                  <a:schemeClr val="tx1"/>
                </a:solidFill>
                <a:latin typeface="Arabic Typesetting" pitchFamily="66" charset="-78"/>
                <a:cs typeface="Arabic Typesetting" pitchFamily="66" charset="-78"/>
              </a:rPr>
              <a:t>ال</a:t>
            </a:r>
            <a:r>
              <a:rPr lang="ar-DZ" sz="4000" dirty="0" smtClean="0">
                <a:solidFill>
                  <a:schemeClr val="tx1"/>
                </a:solidFill>
                <a:latin typeface="Arabic Typesetting" pitchFamily="66" charset="-78"/>
                <a:cs typeface="Arabic Typesetting" pitchFamily="66" charset="-78"/>
              </a:rPr>
              <a:t>هدف</a:t>
            </a:r>
            <a:r>
              <a:rPr lang="ar-TN" sz="4000" dirty="0" err="1" smtClean="0">
                <a:solidFill>
                  <a:schemeClr val="tx1"/>
                </a:solidFill>
                <a:latin typeface="Arabic Typesetting" pitchFamily="66" charset="-78"/>
                <a:cs typeface="Arabic Typesetting" pitchFamily="66" charset="-78"/>
              </a:rPr>
              <a:t>:</a:t>
            </a:r>
            <a:r>
              <a:rPr lang="ar-TN" sz="4000" dirty="0" smtClean="0">
                <a:solidFill>
                  <a:schemeClr val="tx1"/>
                </a:solidFill>
                <a:latin typeface="Arabic Typesetting" pitchFamily="66" charset="-78"/>
                <a:cs typeface="Arabic Typesetting" pitchFamily="66" charset="-78"/>
              </a:rPr>
              <a:t> </a:t>
            </a:r>
            <a:r>
              <a:rPr lang="ar-DZ" sz="4000" dirty="0" smtClean="0">
                <a:solidFill>
                  <a:schemeClr val="tx1"/>
                </a:solidFill>
                <a:latin typeface="Arabic Typesetting" pitchFamily="66" charset="-78"/>
                <a:cs typeface="Arabic Typesetting" pitchFamily="66" charset="-78"/>
              </a:rPr>
              <a:t>يمتلك المتكوّن مفاهيم قاعدية مؤسّسة لغايات التربية من خلال القانون التوجيهي 04/08</a:t>
            </a:r>
          </a:p>
          <a:p>
            <a:pPr algn="just" rtl="1"/>
            <a:r>
              <a:rPr lang="ar-TN" sz="4000" dirty="0" err="1" smtClean="0">
                <a:solidFill>
                  <a:schemeClr val="tx1"/>
                </a:solidFill>
                <a:latin typeface="Arabic Typesetting" pitchFamily="66" charset="-78"/>
                <a:cs typeface="Arabic Typesetting" pitchFamily="66" charset="-78"/>
              </a:rPr>
              <a:t>التّعليمة:</a:t>
            </a:r>
            <a:r>
              <a:rPr lang="ar-TN" sz="4000" dirty="0" smtClean="0">
                <a:solidFill>
                  <a:schemeClr val="tx1"/>
                </a:solidFill>
                <a:latin typeface="Arabic Typesetting" pitchFamily="66" charset="-78"/>
                <a:cs typeface="Arabic Typesetting" pitchFamily="66" charset="-78"/>
              </a:rPr>
              <a:t> </a:t>
            </a:r>
            <a:r>
              <a:rPr lang="ar-DZ" sz="4000" dirty="0" smtClean="0">
                <a:solidFill>
                  <a:schemeClr val="tx1"/>
                </a:solidFill>
                <a:latin typeface="Arabic Typesetting" pitchFamily="66" charset="-78"/>
                <a:cs typeface="Arabic Typesetting" pitchFamily="66" charset="-78"/>
              </a:rPr>
              <a:t>من </a:t>
            </a:r>
            <a:r>
              <a:rPr lang="ar-DZ" sz="4000" dirty="0" smtClean="0">
                <a:solidFill>
                  <a:schemeClr val="tx1"/>
                </a:solidFill>
                <a:latin typeface="Arabic Typesetting" pitchFamily="66" charset="-78"/>
                <a:cs typeface="Arabic Typesetting" pitchFamily="66" charset="-78"/>
                <a:hlinkClick r:id="rId2" action="ppaction://hlinkfile"/>
              </a:rPr>
              <a:t>السند </a:t>
            </a:r>
            <a:r>
              <a:rPr lang="ar-DZ" sz="4000" dirty="0" err="1" smtClean="0">
                <a:solidFill>
                  <a:schemeClr val="tx1"/>
                </a:solidFill>
                <a:latin typeface="Arabic Typesetting" pitchFamily="66" charset="-78"/>
                <a:cs typeface="Arabic Typesetting" pitchFamily="66" charset="-78"/>
                <a:hlinkClick r:id="rId2" action="ppaction://hlinkfile"/>
              </a:rPr>
              <a:t>الآتي </a:t>
            </a:r>
            <a:r>
              <a:rPr lang="ar-DZ" sz="4000" dirty="0" smtClean="0">
                <a:solidFill>
                  <a:schemeClr val="tx1"/>
                </a:solidFill>
                <a:latin typeface="Arabic Typesetting" pitchFamily="66" charset="-78"/>
                <a:cs typeface="Arabic Typesetting" pitchFamily="66" charset="-78"/>
                <a:hlinkClick r:id="rId2" action="ppaction://hlinkfile"/>
              </a:rPr>
              <a:t>(ملحق رقم:02)  </a:t>
            </a:r>
            <a:r>
              <a:rPr lang="ar-DZ" sz="4000" dirty="0" smtClean="0">
                <a:solidFill>
                  <a:schemeClr val="tx1"/>
                </a:solidFill>
                <a:latin typeface="Arabic Typesetting" pitchFamily="66" charset="-78"/>
                <a:cs typeface="Arabic Typesetting" pitchFamily="66" charset="-78"/>
              </a:rPr>
              <a:t>حدد غايات التربية.</a:t>
            </a:r>
            <a:endParaRPr lang="fr-FR" sz="4000" dirty="0" smtClean="0">
              <a:solidFill>
                <a:schemeClr val="tx1"/>
              </a:solidFill>
              <a:latin typeface="Arabic Typesetting" pitchFamily="66" charset="-78"/>
              <a:cs typeface="Arabic Typesetting" pitchFamily="66" charset="-78"/>
            </a:endParaRPr>
          </a:p>
          <a:p>
            <a:pPr algn="r" rtl="1"/>
            <a:r>
              <a:rPr lang="ar-TN" sz="4000" dirty="0" smtClean="0">
                <a:solidFill>
                  <a:schemeClr val="tx1"/>
                </a:solidFill>
                <a:latin typeface="Arabic Typesetting" pitchFamily="66" charset="-78"/>
                <a:cs typeface="Arabic Typesetting" pitchFamily="66" charset="-78"/>
              </a:rPr>
              <a:t>طريقة العمل:</a:t>
            </a:r>
            <a:r>
              <a:rPr lang="fr-FR" sz="4000" dirty="0" smtClean="0">
                <a:solidFill>
                  <a:schemeClr val="tx1"/>
                </a:solidFill>
                <a:latin typeface="Arabic Typesetting" pitchFamily="66" charset="-78"/>
                <a:cs typeface="Arabic Typesetting" pitchFamily="66" charset="-78"/>
              </a:rPr>
              <a:t> </a:t>
            </a:r>
            <a:r>
              <a:rPr lang="ar-TN" sz="4000" dirty="0" smtClean="0">
                <a:solidFill>
                  <a:schemeClr val="tx1"/>
                </a:solidFill>
                <a:latin typeface="Arabic Typesetting" pitchFamily="66" charset="-78"/>
                <a:cs typeface="Arabic Typesetting" pitchFamily="66" charset="-78"/>
              </a:rPr>
              <a:t>فوجي </a:t>
            </a:r>
            <a:endParaRPr lang="ar-DZ" sz="4000" dirty="0" smtClean="0">
              <a:solidFill>
                <a:schemeClr val="tx1"/>
              </a:solidFill>
              <a:latin typeface="Arabic Typesetting" pitchFamily="66" charset="-78"/>
              <a:cs typeface="Arabic Typesetting" pitchFamily="66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à coins arrondis 9"/>
          <p:cNvSpPr/>
          <p:nvPr/>
        </p:nvSpPr>
        <p:spPr>
          <a:xfrm>
            <a:off x="412784" y="308016"/>
            <a:ext cx="8388316" cy="568284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 rtl="1"/>
            <a:r>
              <a:rPr lang="ar-DZ" sz="4800" b="1" dirty="0" smtClean="0">
                <a:solidFill>
                  <a:schemeClr val="tx1"/>
                </a:solidFill>
                <a:latin typeface="Arabic Typesetting" pitchFamily="66" charset="-78"/>
                <a:cs typeface="Arabic Typesetting" pitchFamily="66" charset="-78"/>
              </a:rPr>
              <a:t>لمن أوكلت مهمة تحقيق هذه الغايات؟ </a:t>
            </a:r>
            <a:endParaRPr lang="fr-FR" sz="4800" b="1" dirty="0">
              <a:solidFill>
                <a:schemeClr val="tx1"/>
              </a:solidFill>
              <a:latin typeface="Arabic Typesetting" pitchFamily="66" charset="-78"/>
              <a:cs typeface="Arabic Typesetting" pitchFamily="66" charset="-78"/>
            </a:endParaRPr>
          </a:p>
        </p:txBody>
      </p:sp>
      <p:sp>
        <p:nvSpPr>
          <p:cNvPr id="11" name="Rectangle à coins arrondis 10"/>
          <p:cNvSpPr/>
          <p:nvPr/>
        </p:nvSpPr>
        <p:spPr>
          <a:xfrm>
            <a:off x="409546" y="5834078"/>
            <a:ext cx="8501122" cy="704856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 rtl="1"/>
            <a:r>
              <a:rPr lang="ar-DZ" sz="5400" b="1" dirty="0" smtClean="0">
                <a:solidFill>
                  <a:schemeClr val="tx1"/>
                </a:solidFill>
                <a:latin typeface="Arabic Typesetting" pitchFamily="66" charset="-78"/>
                <a:cs typeface="Arabic Typesetting" pitchFamily="66" charset="-78"/>
              </a:rPr>
              <a:t>من خلال ماذا ؟ </a:t>
            </a:r>
            <a:endParaRPr lang="fr-FR" sz="5400" b="1" dirty="0">
              <a:solidFill>
                <a:schemeClr val="tx1"/>
              </a:solidFill>
              <a:latin typeface="Arabic Typesetting" pitchFamily="66" charset="-78"/>
              <a:cs typeface="Arabic Typesetting" pitchFamily="66" charset="-78"/>
            </a:endParaRPr>
          </a:p>
        </p:txBody>
      </p:sp>
      <p:pic>
        <p:nvPicPr>
          <p:cNvPr id="1027" name="Picture 3" descr="D:\103SSCAM\SDC14855.JPG"/>
          <p:cNvPicPr>
            <a:picLocks noChangeAspect="1" noChangeArrowheads="1"/>
          </p:cNvPicPr>
          <p:nvPr/>
        </p:nvPicPr>
        <p:blipFill>
          <a:blip r:embed="rId2" cstate="print"/>
          <a:srcRect r="6238"/>
          <a:stretch>
            <a:fillRect/>
          </a:stretch>
        </p:blipFill>
        <p:spPr bwMode="auto">
          <a:xfrm>
            <a:off x="428596" y="1071546"/>
            <a:ext cx="8501122" cy="4572032"/>
          </a:xfrm>
          <a:prstGeom prst="rect">
            <a:avLst/>
          </a:prstGeom>
          <a:noFill/>
        </p:spPr>
      </p:pic>
      <p:sp>
        <p:nvSpPr>
          <p:cNvPr id="5" name="Rectangle à coins arrondis 4"/>
          <p:cNvSpPr/>
          <p:nvPr/>
        </p:nvSpPr>
        <p:spPr>
          <a:xfrm>
            <a:off x="2992016" y="1364010"/>
            <a:ext cx="2874050" cy="1224136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ar-DZ" sz="4000" dirty="0" smtClean="0">
                <a:latin typeface="Arabic Typesetting" pitchFamily="66" charset="-78"/>
                <a:cs typeface="Arabic Typesetting" pitchFamily="66" charset="-78"/>
              </a:rPr>
              <a:t>المــــــدرســــة </a:t>
            </a:r>
            <a:endParaRPr lang="fr-FR" sz="2000" dirty="0">
              <a:latin typeface="Arabic Typesetting" pitchFamily="66" charset="-78"/>
              <a:cs typeface="Arabic Typesetting" pitchFamily="66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5060290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278049" y="339043"/>
            <a:ext cx="4078224" cy="1143001"/>
          </a:xfrm>
        </p:spPr>
        <p:txBody>
          <a:bodyPr>
            <a:normAutofit/>
          </a:bodyPr>
          <a:lstStyle/>
          <a:p>
            <a:pPr rtl="1"/>
            <a:r>
              <a:rPr lang="ar-DZ" sz="6000" b="1" dirty="0" smtClean="0">
                <a:latin typeface="Arabic Typesetting" pitchFamily="66" charset="-78"/>
                <a:cs typeface="Arabic Typesetting" pitchFamily="66" charset="-78"/>
              </a:rPr>
              <a:t>الأهداف</a:t>
            </a:r>
            <a:endParaRPr lang="fr-FR" sz="6000" b="1" dirty="0">
              <a:latin typeface="Arabic Typesetting" pitchFamily="66" charset="-78"/>
              <a:cs typeface="Arabic Typesetting" pitchFamily="66" charset="-78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80747" y="2313829"/>
            <a:ext cx="8496554" cy="2143872"/>
          </a:xfrm>
        </p:spPr>
        <p:txBody>
          <a:bodyPr>
            <a:noAutofit/>
          </a:bodyPr>
          <a:lstStyle/>
          <a:p>
            <a:pPr algn="just" rtl="1">
              <a:buNone/>
            </a:pPr>
            <a:r>
              <a:rPr lang="ar-DZ" sz="4400" b="1" dirty="0" smtClean="0">
                <a:solidFill>
                  <a:schemeClr val="tx1"/>
                </a:solidFill>
                <a:latin typeface="Arabic Typesetting" pitchFamily="66" charset="-78"/>
                <a:cs typeface="Arabic Typesetting" pitchFamily="66" charset="-78"/>
              </a:rPr>
              <a:t>        </a:t>
            </a:r>
            <a:r>
              <a:rPr lang="ar-DZ" sz="4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يتعرّف</a:t>
            </a:r>
            <a:r>
              <a:rPr lang="ar-SA" sz="4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ar-DZ" sz="4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المتكوّن </a:t>
            </a:r>
            <a:r>
              <a:rPr lang="ar-SA" sz="4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علـى </a:t>
            </a:r>
            <a:r>
              <a:rPr lang="ar-SA" sz="44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الن</a:t>
            </a:r>
            <a:r>
              <a:rPr lang="ar-DZ" sz="4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ّ</a:t>
            </a:r>
            <a:r>
              <a:rPr lang="ar-SA" sz="44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صوص</a:t>
            </a:r>
            <a:r>
              <a:rPr lang="ar-SA" sz="4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القانونيـة التـي تتحكم في تسييـر وتنظيــم التربيـــة </a:t>
            </a:r>
            <a:r>
              <a:rPr lang="ar-DZ" sz="4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    و التعليم ويمارسها.</a:t>
            </a: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260648"/>
            <a:ext cx="1368152" cy="15121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re 3"/>
          <p:cNvSpPr txBox="1">
            <a:spLocks/>
          </p:cNvSpPr>
          <p:nvPr/>
        </p:nvSpPr>
        <p:spPr>
          <a:xfrm>
            <a:off x="3324638" y="361643"/>
            <a:ext cx="3060131" cy="728347"/>
          </a:xfrm>
          <a:prstGeom prst="rect">
            <a:avLst/>
          </a:prstGeom>
          <a:ln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45719" rIns="45719" rtlCol="0" anchor="ctr">
            <a:noAutofit/>
          </a:bodyPr>
          <a:lstStyle/>
          <a:p>
            <a:pPr algn="ctr" rtl="1"/>
            <a:r>
              <a:rPr lang="ar-DZ" sz="4800" b="1" dirty="0" smtClean="0"/>
              <a:t>نشاط</a:t>
            </a:r>
            <a:r>
              <a:rPr lang="ar-SA" sz="4800" b="1" dirty="0" smtClean="0"/>
              <a:t> التحفيز</a:t>
            </a:r>
            <a:endParaRPr lang="ar-SA" sz="4800" b="1" dirty="0"/>
          </a:p>
        </p:txBody>
      </p:sp>
      <p:sp>
        <p:nvSpPr>
          <p:cNvPr id="5" name="Titre 3"/>
          <p:cNvSpPr txBox="1">
            <a:spLocks/>
          </p:cNvSpPr>
          <p:nvPr/>
        </p:nvSpPr>
        <p:spPr>
          <a:xfrm>
            <a:off x="552450" y="1257300"/>
            <a:ext cx="7851619" cy="4381499"/>
          </a:xfrm>
          <a:prstGeom prst="rect">
            <a:avLst/>
          </a:prstGeom>
          <a:ln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45719" rIns="45719" rtlCol="0" anchor="ctr">
            <a:noAutofit/>
          </a:bodyPr>
          <a:lstStyle/>
          <a:p>
            <a:pPr algn="r" rtl="1"/>
            <a:endParaRPr lang="ar-DZ" sz="3600" b="1" dirty="0" smtClean="0"/>
          </a:p>
          <a:p>
            <a:pPr algn="r" rtl="1"/>
            <a:endParaRPr lang="ar-DZ" sz="3600" b="1" dirty="0" smtClean="0"/>
          </a:p>
          <a:p>
            <a:pPr algn="r" rtl="1"/>
            <a:r>
              <a:rPr lang="ar-DZ" sz="3600" b="1" dirty="0" smtClean="0"/>
              <a:t>أربعة منازل مبنية في صف واحد، </a:t>
            </a:r>
            <a:r>
              <a:rPr lang="ar-DZ" sz="3600" b="1" dirty="0" err="1" smtClean="0"/>
              <a:t>ألوانها:</a:t>
            </a:r>
            <a:r>
              <a:rPr lang="ar-DZ" sz="3600" b="1" dirty="0" smtClean="0"/>
              <a:t> </a:t>
            </a:r>
          </a:p>
          <a:p>
            <a:pPr algn="r" rtl="1"/>
            <a:r>
              <a:rPr lang="ar-DZ" sz="3600" b="1" dirty="0" smtClean="0"/>
              <a:t>              أخضر، أحمر، أبيض، و أصفر.</a:t>
            </a:r>
          </a:p>
          <a:p>
            <a:pPr algn="ctr" rtl="1"/>
            <a:endParaRPr lang="ar-DZ" sz="2800" b="1" dirty="0" smtClean="0"/>
          </a:p>
          <a:p>
            <a:pPr algn="ctr" rtl="1"/>
            <a:endParaRPr lang="ar-DZ" sz="2800" b="1" dirty="0" smtClean="0"/>
          </a:p>
          <a:p>
            <a:pPr algn="ctr" rtl="1"/>
            <a:r>
              <a:rPr lang="ar-DZ" sz="2800" b="1" dirty="0" smtClean="0"/>
              <a:t>من المعلومات التالية، حدد/ي موقع كل </a:t>
            </a:r>
            <a:r>
              <a:rPr lang="ar-DZ" sz="2800" b="1" dirty="0" err="1" smtClean="0"/>
              <a:t>بيت:</a:t>
            </a:r>
            <a:endParaRPr lang="ar-DZ" sz="2800" b="1" dirty="0" smtClean="0"/>
          </a:p>
          <a:p>
            <a:pPr algn="r" rtl="1">
              <a:buFontTx/>
              <a:buChar char="-"/>
            </a:pPr>
            <a:r>
              <a:rPr lang="ar-DZ" sz="2800" b="1" dirty="0" smtClean="0"/>
              <a:t>البيت الأبيض ليس الأول.</a:t>
            </a:r>
          </a:p>
          <a:p>
            <a:pPr algn="r" rtl="1">
              <a:buFontTx/>
              <a:buChar char="-"/>
            </a:pPr>
            <a:r>
              <a:rPr lang="ar-DZ" sz="2800" b="1" dirty="0" smtClean="0"/>
              <a:t>البيت الأحمر يقع بين البيت الأخضر و البيت الأبيض.</a:t>
            </a:r>
          </a:p>
          <a:p>
            <a:pPr algn="r" rtl="1">
              <a:buFontTx/>
              <a:buChar char="-"/>
            </a:pPr>
            <a:r>
              <a:rPr lang="ar-DZ" sz="2800" b="1" dirty="0" smtClean="0"/>
              <a:t>البيت الأخضر يقع بين البيت الأصفر و البيت الأحمر.</a:t>
            </a:r>
          </a:p>
          <a:p>
            <a:pPr algn="r" rtl="1">
              <a:buFontTx/>
              <a:buChar char="-"/>
            </a:pPr>
            <a:endParaRPr lang="ar-DZ" sz="4800" b="1" dirty="0" smtClean="0"/>
          </a:p>
          <a:p>
            <a:pPr algn="ctr" rtl="1"/>
            <a:endParaRPr lang="ar-SA" sz="4800" b="1" dirty="0"/>
          </a:p>
        </p:txBody>
      </p:sp>
    </p:spTree>
    <p:extLst>
      <p:ext uri="{BB962C8B-B14F-4D97-AF65-F5344CB8AC3E}">
        <p14:creationId xmlns:p14="http://schemas.microsoft.com/office/powerpoint/2010/main" val="5780873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cover/>
      </p:transition>
    </mc:Choice>
    <mc:Fallback xmlns="">
      <p:transition spd="slow">
        <p:cover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3"/>
          <p:cNvSpPr txBox="1">
            <a:spLocks/>
          </p:cNvSpPr>
          <p:nvPr/>
        </p:nvSpPr>
        <p:spPr>
          <a:xfrm>
            <a:off x="3324638" y="361643"/>
            <a:ext cx="3060131" cy="728347"/>
          </a:xfrm>
          <a:prstGeom prst="rect">
            <a:avLst/>
          </a:prstGeom>
          <a:ln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45719" rIns="45719" rtlCol="0" anchor="ctr">
            <a:noAutofit/>
          </a:bodyPr>
          <a:lstStyle/>
          <a:p>
            <a:pPr algn="ctr" rtl="1"/>
            <a:r>
              <a:rPr lang="ar-SA" sz="4800" b="1" dirty="0" smtClean="0"/>
              <a:t>هيكلة التحفيز</a:t>
            </a:r>
            <a:endParaRPr lang="ar-SA" sz="4800" b="1" dirty="0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47649" y="2538248"/>
            <a:ext cx="2301765" cy="160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75649" y="2475189"/>
            <a:ext cx="2301764" cy="16869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382814" y="2490952"/>
            <a:ext cx="2531030" cy="20005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Image 18" descr="C:\Users\user\Desktop\3dlat.net_20_15_0848_62616042333e8.jpg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2459421"/>
            <a:ext cx="2222938" cy="1686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Flèche droite 21"/>
          <p:cNvSpPr/>
          <p:nvPr/>
        </p:nvSpPr>
        <p:spPr>
          <a:xfrm rot="10800000">
            <a:off x="7945821" y="4619297"/>
            <a:ext cx="772510" cy="504496"/>
          </a:xfrm>
          <a:prstGeom prst="rightArrow">
            <a:avLst/>
          </a:prstGeom>
          <a:solidFill>
            <a:srgbClr val="FFFFFF"/>
          </a:solidFill>
          <a:ln w="25400" cap="flat">
            <a:solidFill>
              <a:schemeClr val="accent1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40172"/>
            <a:ext cx="9144000" cy="6740307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9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algn="just" rtl="1"/>
            <a:r>
              <a:rPr lang="ar-TN" sz="4800" dirty="0" smtClean="0">
                <a:solidFill>
                  <a:schemeClr val="tx1"/>
                </a:solidFill>
                <a:latin typeface="Arabic Typesetting" pitchFamily="66" charset="-78"/>
                <a:cs typeface="Arabic Typesetting" pitchFamily="66" charset="-78"/>
              </a:rPr>
              <a:t>ال</a:t>
            </a:r>
            <a:r>
              <a:rPr lang="ar-DZ" sz="4800" dirty="0" smtClean="0">
                <a:solidFill>
                  <a:schemeClr val="tx1"/>
                </a:solidFill>
                <a:latin typeface="Arabic Typesetting" pitchFamily="66" charset="-78"/>
                <a:cs typeface="Arabic Typesetting" pitchFamily="66" charset="-78"/>
              </a:rPr>
              <a:t>هدف</a:t>
            </a:r>
            <a:r>
              <a:rPr lang="ar-TN" sz="4800" dirty="0" smtClean="0">
                <a:solidFill>
                  <a:schemeClr val="tx1"/>
                </a:solidFill>
                <a:latin typeface="Arabic Typesetting" pitchFamily="66" charset="-78"/>
                <a:cs typeface="Arabic Typesetting" pitchFamily="66" charset="-78"/>
              </a:rPr>
              <a:t>: </a:t>
            </a:r>
            <a:r>
              <a:rPr lang="ar-DZ" sz="4800" dirty="0" smtClean="0">
                <a:solidFill>
                  <a:schemeClr val="tx1"/>
                </a:solidFill>
                <a:latin typeface="Arabic Typesetting" pitchFamily="66" charset="-78"/>
                <a:cs typeface="Arabic Typesetting" pitchFamily="66" charset="-78"/>
              </a:rPr>
              <a:t>يمتلك المتكون مفاهيم قاعدية مؤسّسة لمهام المدرسة الجزائرية من خلال القانون التوجيهي 04/08</a:t>
            </a:r>
          </a:p>
          <a:p>
            <a:pPr algn="just" rtl="1"/>
            <a:r>
              <a:rPr lang="ar-TN" sz="4800" dirty="0" smtClean="0">
                <a:solidFill>
                  <a:schemeClr val="tx1"/>
                </a:solidFill>
                <a:latin typeface="Arabic Typesetting" pitchFamily="66" charset="-78"/>
                <a:cs typeface="Arabic Typesetting" pitchFamily="66" charset="-78"/>
              </a:rPr>
              <a:t>التّعليمة: </a:t>
            </a:r>
            <a:r>
              <a:rPr lang="ar-DZ" sz="4800" dirty="0" smtClean="0">
                <a:solidFill>
                  <a:schemeClr val="tx1"/>
                </a:solidFill>
                <a:latin typeface="Arabic Typesetting" pitchFamily="66" charset="-78"/>
                <a:cs typeface="Arabic Typesetting" pitchFamily="66" charset="-78"/>
                <a:hlinkClick r:id="rId2" action="ppaction://hlinkfile"/>
              </a:rPr>
              <a:t>من السند (ملحق رقم:03) </a:t>
            </a:r>
            <a:r>
              <a:rPr lang="ar-DZ" sz="4800" dirty="0" smtClean="0">
                <a:solidFill>
                  <a:schemeClr val="tx1"/>
                </a:solidFill>
                <a:latin typeface="Arabic Typesetting" pitchFamily="66" charset="-78"/>
                <a:cs typeface="Arabic Typesetting" pitchFamily="66" charset="-78"/>
              </a:rPr>
              <a:t>حدد المهام الموكلة للمدرسة لتحقيق هذه الغايات. </a:t>
            </a:r>
            <a:endParaRPr lang="fr-FR" sz="4800" dirty="0" smtClean="0">
              <a:solidFill>
                <a:schemeClr val="tx1"/>
              </a:solidFill>
              <a:latin typeface="Arabic Typesetting" pitchFamily="66" charset="-78"/>
              <a:cs typeface="Arabic Typesetting" pitchFamily="66" charset="-78"/>
            </a:endParaRPr>
          </a:p>
          <a:p>
            <a:pPr algn="r" rtl="1"/>
            <a:r>
              <a:rPr lang="ar-TN" sz="4800" dirty="0" smtClean="0">
                <a:solidFill>
                  <a:schemeClr val="tx1"/>
                </a:solidFill>
                <a:latin typeface="Arabic Typesetting" pitchFamily="66" charset="-78"/>
                <a:cs typeface="Arabic Typesetting" pitchFamily="66" charset="-78"/>
              </a:rPr>
              <a:t>طريقة العمل:</a:t>
            </a:r>
            <a:r>
              <a:rPr lang="fr-FR" sz="4800" dirty="0" smtClean="0">
                <a:solidFill>
                  <a:schemeClr val="tx1"/>
                </a:solidFill>
                <a:latin typeface="Arabic Typesetting" pitchFamily="66" charset="-78"/>
                <a:cs typeface="Arabic Typesetting" pitchFamily="66" charset="-78"/>
              </a:rPr>
              <a:t> </a:t>
            </a:r>
            <a:r>
              <a:rPr lang="ar-TN" sz="4800" dirty="0" smtClean="0">
                <a:solidFill>
                  <a:schemeClr val="tx1"/>
                </a:solidFill>
                <a:latin typeface="Arabic Typesetting" pitchFamily="66" charset="-78"/>
                <a:cs typeface="Arabic Typesetting" pitchFamily="66" charset="-78"/>
              </a:rPr>
              <a:t>فوجي </a:t>
            </a:r>
            <a:endParaRPr lang="ar-DZ" sz="4800" dirty="0" smtClean="0">
              <a:solidFill>
                <a:schemeClr val="tx1"/>
              </a:solidFill>
              <a:latin typeface="Arabic Typesetting" pitchFamily="66" charset="-78"/>
              <a:cs typeface="Arabic Typesetting" pitchFamily="66" charset="-78"/>
            </a:endParaRPr>
          </a:p>
          <a:p>
            <a:pPr algn="r" rtl="1"/>
            <a:endParaRPr lang="ar-DZ" sz="4800" dirty="0" smtClean="0">
              <a:latin typeface="Arabic Typesetting" pitchFamily="66" charset="-78"/>
              <a:cs typeface="Arabic Typesetting" pitchFamily="66" charset="-78"/>
            </a:endParaRPr>
          </a:p>
          <a:p>
            <a:pPr algn="r" rtl="1"/>
            <a:endParaRPr lang="fr-FR" sz="4800" dirty="0" smtClean="0">
              <a:latin typeface="Arabic Typesetting" pitchFamily="66" charset="-78"/>
              <a:cs typeface="Arabic Typesetting" pitchFamily="66" charset="-78"/>
            </a:endParaRPr>
          </a:p>
        </p:txBody>
      </p:sp>
      <p:sp>
        <p:nvSpPr>
          <p:cNvPr id="3" name="Titre 3"/>
          <p:cNvSpPr txBox="1">
            <a:spLocks/>
          </p:cNvSpPr>
          <p:nvPr/>
        </p:nvSpPr>
        <p:spPr>
          <a:xfrm>
            <a:off x="3286538" y="856943"/>
            <a:ext cx="3060131" cy="728347"/>
          </a:xfrm>
          <a:prstGeom prst="rect">
            <a:avLst/>
          </a:prstGeom>
          <a:ln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45719" rIns="45719" rtlCol="0" anchor="ctr">
            <a:noAutofit/>
          </a:bodyPr>
          <a:lstStyle/>
          <a:p>
            <a:pPr algn="ctr" rtl="1"/>
            <a:r>
              <a:rPr lang="ar-DZ" sz="5400" dirty="0" smtClean="0">
                <a:solidFill>
                  <a:schemeClr val="tx1"/>
                </a:solidFill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النشاط</a:t>
            </a:r>
            <a:r>
              <a:rPr lang="ar-DZ" sz="4000" dirty="0" smtClean="0">
                <a:solidFill>
                  <a:schemeClr val="tx1"/>
                </a:solidFill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07</a:t>
            </a:r>
            <a:endParaRPr lang="fr-FR" sz="5400" b="1" dirty="0">
              <a:solidFill>
                <a:schemeClr val="tx1"/>
              </a:solidFill>
              <a:latin typeface="Arabic Typesetting" pitchFamily="66" charset="-78"/>
              <a:cs typeface="Arabic Typesetting" pitchFamily="66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533400" y="304800"/>
            <a:ext cx="5120640" cy="769441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 defTabSz="914400" rtl="1" fontAlgn="base" hangingPunct="1">
              <a:spcBef>
                <a:spcPct val="0"/>
              </a:spcBef>
              <a:spcAft>
                <a:spcPct val="0"/>
              </a:spcAft>
            </a:pPr>
            <a:endParaRPr lang="ar-DZ" sz="4400" b="1" dirty="0" smtClean="0">
              <a:solidFill>
                <a:srgbClr val="008000"/>
              </a:solidFill>
              <a:latin typeface="Traditional Arabic" pitchFamily="18" charset="-78"/>
              <a:ea typeface="Times New Roman" pitchFamily="18" charset="0"/>
              <a:cs typeface="Traditional Arabic" pitchFamily="18" charset="-78"/>
            </a:endParaRPr>
          </a:p>
        </p:txBody>
      </p:sp>
      <p:graphicFrame>
        <p:nvGraphicFramePr>
          <p:cNvPr id="5" name="Tableau 4"/>
          <p:cNvGraphicFramePr>
            <a:graphicFrameLocks noGrp="1"/>
          </p:cNvGraphicFramePr>
          <p:nvPr/>
        </p:nvGraphicFramePr>
        <p:xfrm>
          <a:off x="1595628" y="1778762"/>
          <a:ext cx="6096000" cy="11582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0960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ar-DZ" sz="2800" dirty="0" smtClean="0">
                          <a:latin typeface="Arial" pitchFamily="34" charset="0"/>
                          <a:cs typeface="Arial" pitchFamily="34" charset="0"/>
                        </a:rPr>
                        <a:t>ماذا تعلمت </a:t>
                      </a:r>
                      <a:r>
                        <a:rPr lang="ar-DZ" sz="2800" dirty="0" err="1" smtClean="0">
                          <a:latin typeface="Arial" pitchFamily="34" charset="0"/>
                          <a:cs typeface="Arial" pitchFamily="34" charset="0"/>
                        </a:rPr>
                        <a:t>و</a:t>
                      </a:r>
                      <a:r>
                        <a:rPr lang="ar-DZ" sz="2800" dirty="0" smtClean="0">
                          <a:latin typeface="Arial" pitchFamily="34" charset="0"/>
                          <a:cs typeface="Arial" pitchFamily="34" charset="0"/>
                        </a:rPr>
                        <a:t> ما هي الأفكار الجديدة؟</a:t>
                      </a:r>
                      <a:endParaRPr lang="fr-FR" sz="2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ar-DZ" dirty="0" smtClean="0"/>
                    </a:p>
                    <a:p>
                      <a:endParaRPr lang="ar-DZ" dirty="0" smtClean="0"/>
                    </a:p>
                    <a:p>
                      <a:endParaRPr lang="fr-FR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6" name="Tableau 5"/>
          <p:cNvGraphicFramePr>
            <a:graphicFrameLocks noGrp="1"/>
          </p:cNvGraphicFramePr>
          <p:nvPr/>
        </p:nvGraphicFramePr>
        <p:xfrm>
          <a:off x="1620774" y="3172460"/>
          <a:ext cx="6096000" cy="11582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0960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ar-DZ" sz="2800" dirty="0" smtClean="0">
                          <a:latin typeface="Arial" pitchFamily="34" charset="0"/>
                          <a:cs typeface="Arial" pitchFamily="34" charset="0"/>
                        </a:rPr>
                        <a:t>أشياء يجب عليّ اكتشاف المزيد منها</a:t>
                      </a:r>
                      <a:endParaRPr lang="fr-FR" sz="2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ar-DZ" dirty="0" smtClean="0"/>
                    </a:p>
                    <a:p>
                      <a:endParaRPr lang="ar-DZ" dirty="0" smtClean="0"/>
                    </a:p>
                    <a:p>
                      <a:endParaRPr lang="fr-FR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7" name="Tableau 6"/>
          <p:cNvGraphicFramePr>
            <a:graphicFrameLocks noGrp="1"/>
          </p:cNvGraphicFramePr>
          <p:nvPr/>
        </p:nvGraphicFramePr>
        <p:xfrm>
          <a:off x="1664970" y="4787900"/>
          <a:ext cx="6096000" cy="11582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0960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ar-DZ" sz="2800" dirty="0" smtClean="0">
                          <a:latin typeface="Arial" pitchFamily="34" charset="0"/>
                          <a:cs typeface="Arial" pitchFamily="34" charset="0"/>
                        </a:rPr>
                        <a:t>أشياء يجب عليّ القيام </a:t>
                      </a:r>
                      <a:r>
                        <a:rPr lang="ar-DZ" sz="2800" dirty="0" err="1" smtClean="0">
                          <a:latin typeface="Arial" pitchFamily="34" charset="0"/>
                          <a:cs typeface="Arial" pitchFamily="34" charset="0"/>
                        </a:rPr>
                        <a:t>بها</a:t>
                      </a:r>
                      <a:endParaRPr lang="fr-FR" sz="2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ar-DZ" dirty="0" smtClean="0"/>
                    </a:p>
                    <a:p>
                      <a:endParaRPr lang="ar-DZ" dirty="0" smtClean="0"/>
                    </a:p>
                    <a:p>
                      <a:endParaRPr lang="fr-FR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Titre 3"/>
          <p:cNvSpPr txBox="1">
            <a:spLocks/>
          </p:cNvSpPr>
          <p:nvPr/>
        </p:nvSpPr>
        <p:spPr>
          <a:xfrm>
            <a:off x="228600" y="381000"/>
            <a:ext cx="5429250" cy="723900"/>
          </a:xfrm>
          <a:prstGeom prst="rect">
            <a:avLst/>
          </a:prstGeom>
          <a:ln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45719" rIns="45719" rtlCol="0" anchor="ctr">
            <a:noAutofit/>
          </a:bodyPr>
          <a:lstStyle/>
          <a:p>
            <a:pPr algn="ctr" defTabSz="914400" rtl="1" fontAlgn="base" hangingPunct="1">
              <a:spcBef>
                <a:spcPct val="0"/>
              </a:spcBef>
              <a:spcAft>
                <a:spcPct val="0"/>
              </a:spcAft>
            </a:pPr>
            <a:r>
              <a:rPr lang="ar-DZ" sz="4800" b="1" dirty="0" smtClean="0">
                <a:solidFill>
                  <a:schemeClr val="tx1"/>
                </a:solidFill>
                <a:latin typeface="Traditional Arabic" pitchFamily="18" charset="-78"/>
                <a:ea typeface="Times New Roman" pitchFamily="18" charset="0"/>
                <a:cs typeface="Traditional Arabic" pitchFamily="18" charset="-78"/>
                <a:hlinkClick r:id="rId2" action="ppaction://hlinkfile"/>
              </a:rPr>
              <a:t>تعلّمي وتخطيطي الإجرائي</a:t>
            </a:r>
            <a:endParaRPr lang="ar-DZ" sz="4800" b="1" dirty="0" smtClean="0">
              <a:solidFill>
                <a:schemeClr val="tx1"/>
              </a:solidFill>
              <a:latin typeface="Traditional Arabic" pitchFamily="18" charset="-78"/>
              <a:ea typeface="Times New Roman" pitchFamily="18" charset="0"/>
              <a:cs typeface="Traditional Arabic" pitchFamily="18" charset="-78"/>
            </a:endParaRPr>
          </a:p>
        </p:txBody>
      </p:sp>
      <p:sp>
        <p:nvSpPr>
          <p:cNvPr id="9" name="Titre 3"/>
          <p:cNvSpPr txBox="1">
            <a:spLocks/>
          </p:cNvSpPr>
          <p:nvPr/>
        </p:nvSpPr>
        <p:spPr>
          <a:xfrm>
            <a:off x="5763038" y="361643"/>
            <a:ext cx="3060131" cy="728347"/>
          </a:xfrm>
          <a:prstGeom prst="rect">
            <a:avLst/>
          </a:prstGeom>
          <a:ln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45719" rIns="45719" rtlCol="0" anchor="ctr">
            <a:noAutofit/>
          </a:bodyPr>
          <a:lstStyle/>
          <a:p>
            <a:pPr algn="ctr" rtl="1"/>
            <a:r>
              <a:rPr lang="ar-DZ" sz="5400" dirty="0" smtClean="0">
                <a:solidFill>
                  <a:schemeClr val="tx1"/>
                </a:solidFill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النشاط</a:t>
            </a:r>
            <a:r>
              <a:rPr lang="ar-DZ" sz="4000" dirty="0" smtClean="0">
                <a:solidFill>
                  <a:schemeClr val="tx1"/>
                </a:solidFill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  08    </a:t>
            </a:r>
            <a:endParaRPr lang="fr-FR" sz="5400" b="1" dirty="0">
              <a:solidFill>
                <a:schemeClr val="tx1"/>
              </a:solidFill>
              <a:latin typeface="Arabic Typesetting" pitchFamily="66" charset="-78"/>
              <a:cs typeface="Arabic Typesetting" pitchFamily="66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>
          <a:xfrm>
            <a:off x="1589649" y="232435"/>
            <a:ext cx="6049108" cy="114300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rtl="1"/>
            <a:r>
              <a:rPr lang="ar-DZ" sz="6000" b="1" dirty="0" smtClean="0">
                <a:solidFill>
                  <a:schemeClr val="tx1"/>
                </a:solidFill>
                <a:latin typeface="Arabic Typesetting" pitchFamily="66" charset="-78"/>
                <a:cs typeface="Arabic Typesetting" pitchFamily="66" charset="-78"/>
              </a:rPr>
              <a:t>الحصّة </a:t>
            </a:r>
            <a:r>
              <a:rPr lang="fr-FR" sz="6000" b="1" dirty="0" smtClean="0">
                <a:solidFill>
                  <a:schemeClr val="tx1"/>
                </a:solidFill>
                <a:latin typeface="Arabic Typesetting" pitchFamily="66" charset="-78"/>
                <a:cs typeface="Arabic Typesetting" pitchFamily="66" charset="-78"/>
              </a:rPr>
              <a:t>03</a:t>
            </a:r>
            <a:endParaRPr lang="fr-FR" sz="6000" b="1" dirty="0">
              <a:solidFill>
                <a:schemeClr val="tx1"/>
              </a:solidFill>
              <a:latin typeface="Arabic Typesetting" pitchFamily="66" charset="-78"/>
              <a:cs typeface="Arabic Typesetting" pitchFamily="66" charset="-78"/>
            </a:endParaRPr>
          </a:p>
        </p:txBody>
      </p:sp>
      <p:sp>
        <p:nvSpPr>
          <p:cNvPr id="6" name="Titre 1"/>
          <p:cNvSpPr txBox="1">
            <a:spLocks/>
          </p:cNvSpPr>
          <p:nvPr/>
        </p:nvSpPr>
        <p:spPr>
          <a:xfrm>
            <a:off x="6850965" y="2547978"/>
            <a:ext cx="2017307" cy="96894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 anchor="ctr">
            <a:normAutofit lnSpcReduction="10000"/>
          </a:bodyPr>
          <a:lstStyle/>
          <a:p>
            <a:pPr marL="0" marR="0" lvl="0" indent="0" algn="r" defTabSz="4572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DZ" sz="60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abic Typesetting" pitchFamily="66" charset="-78"/>
                <a:ea typeface="+mn-ea"/>
                <a:cs typeface="Arabic Typesetting" pitchFamily="66" charset="-78"/>
                <a:sym typeface="Calibri"/>
              </a:rPr>
              <a:t>الهدف</a:t>
            </a:r>
            <a:endParaRPr kumimoji="0" lang="fr-FR" sz="60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abic Typesetting" pitchFamily="66" charset="-78"/>
              <a:ea typeface="+mn-ea"/>
              <a:cs typeface="Arabic Typesetting" pitchFamily="66" charset="-78"/>
              <a:sym typeface="Calibri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661182" y="4146844"/>
            <a:ext cx="848281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/>
            <a:r>
              <a:rPr lang="ar-DZ" sz="4800" b="1" dirty="0" smtClean="0">
                <a:latin typeface="Arabic Typesetting" pitchFamily="66" charset="-78"/>
                <a:cs typeface="Arabic Typesetting" pitchFamily="66" charset="-78"/>
              </a:rPr>
              <a:t>  يكتشف المتكوّن العلاقة بين المرجعيات القانونية والمناهج</a:t>
            </a:r>
            <a:r>
              <a:rPr lang="ar-DZ" sz="4000" b="1" dirty="0" smtClean="0"/>
              <a:t>.</a:t>
            </a:r>
            <a:endParaRPr lang="fr-FR" sz="4000" dirty="0">
              <a:latin typeface="Arabic Typesetting" pitchFamily="66" charset="-78"/>
              <a:cs typeface="Arabic Typesetting" pitchFamily="66" charset="-78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-369332"/>
            <a:ext cx="9144000" cy="7171194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9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algn="r" rtl="1" eaLnBrk="0" fontAlgn="base">
              <a:spcBef>
                <a:spcPct val="0"/>
              </a:spcBef>
              <a:spcAft>
                <a:spcPct val="0"/>
              </a:spcAft>
            </a:pPr>
            <a:r>
              <a:rPr lang="ar-DZ" sz="3600" dirty="0" smtClean="0">
                <a:solidFill>
                  <a:schemeClr val="tx1"/>
                </a:solidFill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 </a:t>
            </a:r>
            <a:r>
              <a:rPr lang="ar-DZ" sz="4800" dirty="0" smtClean="0">
                <a:solidFill>
                  <a:schemeClr val="tx1"/>
                </a:solidFill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الهدف: يكتشف المتكون العلاقة بين المرجعيات القانونية </a:t>
            </a:r>
            <a:r>
              <a:rPr lang="ar-DZ" sz="4800" dirty="0" err="1" smtClean="0">
                <a:solidFill>
                  <a:schemeClr val="tx1"/>
                </a:solidFill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و</a:t>
            </a:r>
            <a:r>
              <a:rPr lang="ar-DZ" sz="4800" dirty="0" smtClean="0">
                <a:solidFill>
                  <a:schemeClr val="tx1"/>
                </a:solidFill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 المناهج.</a:t>
            </a:r>
            <a:endParaRPr lang="fr-FR" sz="16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lvl="0" algn="r" rtl="1" eaLnBrk="0" fontAlgn="base">
              <a:spcBef>
                <a:spcPct val="0"/>
              </a:spcBef>
              <a:spcAft>
                <a:spcPct val="0"/>
              </a:spcAft>
            </a:pPr>
            <a:r>
              <a:rPr lang="ar-DZ" sz="4800" dirty="0" smtClean="0">
                <a:solidFill>
                  <a:schemeClr val="tx1"/>
                </a:solidFill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التعليمـــــــــة: حلّل الملحقين وبيّن كيف تظهر هذه الغايات  على مستوى المناهج.</a:t>
            </a:r>
          </a:p>
          <a:p>
            <a:pPr lvl="0" algn="r" defTabSz="914400" rtl="1" eaLnBrk="0" fontAlgn="base">
              <a:spcBef>
                <a:spcPct val="0"/>
              </a:spcBef>
              <a:spcAft>
                <a:spcPct val="0"/>
              </a:spcAft>
            </a:pPr>
            <a:r>
              <a:rPr lang="ar-DZ" sz="4800" dirty="0" smtClean="0">
                <a:solidFill>
                  <a:schemeClr val="tx1"/>
                </a:solidFill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طريقة العمل: </a:t>
            </a:r>
            <a:r>
              <a:rPr lang="ar-DZ" sz="4800" dirty="0" smtClean="0">
                <a:solidFill>
                  <a:schemeClr val="tx1"/>
                </a:solidFill>
                <a:latin typeface="Arabic Typesetting" pitchFamily="66" charset="-78"/>
                <a:cs typeface="Arabic Typesetting" pitchFamily="66" charset="-78"/>
              </a:rPr>
              <a:t>بالاعتماد على إستراتيجية (فكر،زاوج،شارك)</a:t>
            </a:r>
            <a:r>
              <a:rPr lang="fr-FR" sz="4800" dirty="0" smtClean="0">
                <a:solidFill>
                  <a:schemeClr val="tx1"/>
                </a:solidFill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TPS</a:t>
            </a:r>
            <a:endParaRPr lang="fr-FR" sz="16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r" rtl="1" eaLnBrk="0" fontAlgn="base">
              <a:spcBef>
                <a:spcPct val="0"/>
              </a:spcBef>
              <a:spcAft>
                <a:spcPct val="0"/>
              </a:spcAft>
            </a:pPr>
            <a:r>
              <a:rPr lang="ar-DZ" sz="3600" dirty="0" smtClean="0">
                <a:solidFill>
                  <a:schemeClr val="tx1"/>
                </a:solidFill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   </a:t>
            </a:r>
          </a:p>
          <a:p>
            <a:pPr algn="r" rtl="1"/>
            <a:r>
              <a:rPr lang="ar-DZ" sz="3600" dirty="0" smtClean="0">
                <a:latin typeface="Arabic Typesetting" pitchFamily="66" charset="-78"/>
                <a:cs typeface="Arabic Typesetting" pitchFamily="66" charset="-78"/>
              </a:rPr>
              <a:t>الهيكلة </a:t>
            </a:r>
            <a:r>
              <a:rPr lang="ar-DZ" sz="4000" dirty="0" smtClean="0">
                <a:latin typeface="Arabic Typesetting" pitchFamily="66" charset="-78"/>
                <a:cs typeface="Arabic Typesetting" pitchFamily="66" charset="-78"/>
              </a:rPr>
              <a:t>:   </a:t>
            </a:r>
            <a:r>
              <a:rPr lang="ar-DZ" sz="4000" u="sng" dirty="0" smtClean="0">
                <a:latin typeface="Arabic Typesetting" pitchFamily="66" charset="-78"/>
                <a:cs typeface="Arabic Typesetting" pitchFamily="66" charset="-78"/>
                <a:hlinkClick r:id="rId2" action="ppaction://hlinkfile"/>
              </a:rPr>
              <a:t>- خريطة المفاهيم1-</a:t>
            </a:r>
            <a:endParaRPr lang="fr-FR" sz="4000" u="sng" dirty="0" smtClean="0">
              <a:latin typeface="Arabic Typesetting" pitchFamily="66" charset="-78"/>
              <a:cs typeface="Arabic Typesetting" pitchFamily="66" charset="-78"/>
            </a:endParaRPr>
          </a:p>
          <a:p>
            <a:pPr lvl="0" algn="r" rtl="1" eaLnBrk="0" fontAlgn="base">
              <a:spcBef>
                <a:spcPct val="0"/>
              </a:spcBef>
              <a:spcAft>
                <a:spcPct val="0"/>
              </a:spcAft>
            </a:pPr>
            <a:endParaRPr lang="fr-FR" sz="4800" dirty="0" smtClean="0">
              <a:latin typeface="Arabic Typesetting" pitchFamily="66" charset="-78"/>
              <a:cs typeface="Arabic Typesetting" pitchFamily="66" charset="-78"/>
            </a:endParaRPr>
          </a:p>
        </p:txBody>
      </p:sp>
      <p:sp>
        <p:nvSpPr>
          <p:cNvPr id="3" name="Titre 3"/>
          <p:cNvSpPr txBox="1">
            <a:spLocks/>
          </p:cNvSpPr>
          <p:nvPr/>
        </p:nvSpPr>
        <p:spPr>
          <a:xfrm>
            <a:off x="3305588" y="380693"/>
            <a:ext cx="3060131" cy="728347"/>
          </a:xfrm>
          <a:prstGeom prst="rect">
            <a:avLst/>
          </a:prstGeom>
          <a:ln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45719" rIns="45719" rtlCol="0" anchor="ctr">
            <a:noAutofit/>
          </a:bodyPr>
          <a:lstStyle/>
          <a:p>
            <a:pPr algn="ctr" rtl="1"/>
            <a:r>
              <a:rPr lang="ar-DZ" sz="5400" dirty="0" smtClean="0">
                <a:solidFill>
                  <a:schemeClr val="tx1"/>
                </a:solidFill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النشاط</a:t>
            </a:r>
            <a:r>
              <a:rPr lang="ar-DZ" sz="4000" dirty="0" smtClean="0">
                <a:solidFill>
                  <a:schemeClr val="tx1"/>
                </a:solidFill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09</a:t>
            </a:r>
            <a:endParaRPr lang="fr-FR" sz="5400" b="1" dirty="0">
              <a:solidFill>
                <a:schemeClr val="tx1"/>
              </a:solidFill>
              <a:latin typeface="Arabic Typesetting" pitchFamily="66" charset="-78"/>
              <a:cs typeface="Arabic Typesetting" pitchFamily="66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152400" y="1828800"/>
            <a:ext cx="3352800" cy="4648198"/>
          </a:xfrm>
        </p:spPr>
        <p:txBody>
          <a:bodyPr/>
          <a:lstStyle/>
          <a:p>
            <a:endParaRPr lang="en-GB" dirty="0">
              <a:latin typeface="Candara" pitchFamily="34" charset="0"/>
            </a:endParaRPr>
          </a:p>
          <a:p>
            <a:endParaRPr lang="en-GB" dirty="0">
              <a:latin typeface="Candara" pitchFamily="34" charset="0"/>
            </a:endParaRPr>
          </a:p>
        </p:txBody>
      </p:sp>
      <p:sp>
        <p:nvSpPr>
          <p:cNvPr id="16" name="Espace réservé du numéro de diapositive 1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FD1229EC-43FF-4A02-B5E8-90D2D8E8359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Right Arrow Callout 7"/>
          <p:cNvSpPr/>
          <p:nvPr/>
        </p:nvSpPr>
        <p:spPr>
          <a:xfrm>
            <a:off x="107504" y="2388840"/>
            <a:ext cx="2590800" cy="3200400"/>
          </a:xfrm>
          <a:prstGeom prst="rightArrowCallou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2000" dirty="0" smtClean="0">
                <a:solidFill>
                  <a:prstClr val="white"/>
                </a:solidFill>
                <a:latin typeface="Candara" pitchFamily="34" charset="0"/>
              </a:rPr>
              <a:t> </a:t>
            </a:r>
            <a:endParaRPr lang="ar-AE" sz="2000" dirty="0" smtClean="0">
              <a:solidFill>
                <a:prstClr val="white"/>
              </a:solidFill>
              <a:latin typeface="Candara" pitchFamily="34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ar-SY" sz="2000" dirty="0" smtClean="0">
                <a:solidFill>
                  <a:prstClr val="white"/>
                </a:solidFill>
                <a:latin typeface="Candara" pitchFamily="34" charset="0"/>
              </a:rPr>
              <a:t>أكمل نموذج </a:t>
            </a:r>
            <a:r>
              <a:rPr lang="ar-AE" sz="2000" dirty="0" smtClean="0">
                <a:solidFill>
                  <a:prstClr val="white"/>
                </a:solidFill>
                <a:latin typeface="Candara" pitchFamily="34" charset="0"/>
              </a:rPr>
              <a:t>المعرفة المكتسبة والتزم بالتطبيق</a:t>
            </a:r>
            <a:endParaRPr lang="en-GB" sz="2000" dirty="0" smtClean="0">
              <a:solidFill>
                <a:prstClr val="white"/>
              </a:solidFill>
              <a:latin typeface="Candara" pitchFamily="34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ar-AE" sz="2400" dirty="0" smtClean="0">
                <a:solidFill>
                  <a:prstClr val="white"/>
                </a:solidFill>
                <a:latin typeface="Candara" pitchFamily="34" charset="0"/>
              </a:rPr>
              <a:t> </a:t>
            </a:r>
            <a:endParaRPr lang="en-GB" sz="2400" dirty="0">
              <a:solidFill>
                <a:prstClr val="white"/>
              </a:solidFill>
              <a:latin typeface="Candara" pitchFamily="34" charset="0"/>
            </a:endParaRPr>
          </a:p>
        </p:txBody>
      </p:sp>
      <p:graphicFrame>
        <p:nvGraphicFramePr>
          <p:cNvPr id="11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62750847"/>
              </p:ext>
            </p:extLst>
          </p:nvPr>
        </p:nvGraphicFramePr>
        <p:xfrm>
          <a:off x="2771800" y="2564904"/>
          <a:ext cx="5976663" cy="273630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92221"/>
                <a:gridCol w="1992221"/>
                <a:gridCol w="1992221"/>
              </a:tblGrid>
              <a:tr h="100811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ar-DZ" sz="2000" dirty="0" smtClean="0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DZ" sz="2000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Arial"/>
                        </a:rPr>
                        <a:t>ماذا </a:t>
                      </a:r>
                      <a:r>
                        <a:rPr lang="ar-DZ" sz="2000" dirty="0" err="1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Arial"/>
                        </a:rPr>
                        <a:t>تعلمت؟</a:t>
                      </a:r>
                      <a:endParaRPr lang="ar-DZ" sz="2000" dirty="0" smtClean="0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4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ar-DZ" sz="2000" dirty="0" smtClean="0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DZ" sz="2000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Arial"/>
                        </a:rPr>
                        <a:t>ما </a:t>
                      </a:r>
                      <a:r>
                        <a:rPr lang="ar-DZ" sz="2000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Arial"/>
                        </a:rPr>
                        <a:t>أود </a:t>
                      </a:r>
                      <a:r>
                        <a:rPr lang="ar-DZ" sz="2000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Arial"/>
                        </a:rPr>
                        <a:t>معرفته؟</a:t>
                      </a:r>
                      <a:endParaRPr lang="fr-FR" sz="14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ar-DZ" sz="2000" dirty="0" smtClean="0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DZ" sz="2000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Arial"/>
                        </a:rPr>
                        <a:t>ما أعرفه؟</a:t>
                      </a:r>
                      <a:endParaRPr lang="fr-FR" sz="14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1728192">
                <a:tc>
                  <a:txBody>
                    <a:bodyPr/>
                    <a:lstStyle/>
                    <a:p>
                      <a:endParaRPr lang="ar-AE" dirty="0" smtClean="0"/>
                    </a:p>
                    <a:p>
                      <a:endParaRPr lang="ar-AE" dirty="0" smtClean="0"/>
                    </a:p>
                    <a:p>
                      <a:endParaRPr lang="ar-AE" dirty="0" smtClean="0"/>
                    </a:p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7" name="Rectangle 6"/>
          <p:cNvSpPr/>
          <p:nvPr/>
        </p:nvSpPr>
        <p:spPr>
          <a:xfrm>
            <a:off x="3995936" y="1772816"/>
            <a:ext cx="302433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ar-DZ" sz="2800" b="1" dirty="0" smtClean="0"/>
              <a:t>أتأمل في معرفتي </a:t>
            </a:r>
            <a:endParaRPr lang="fr-FR" sz="2800" b="1" dirty="0"/>
          </a:p>
        </p:txBody>
      </p:sp>
      <p:pic>
        <p:nvPicPr>
          <p:cNvPr id="15" name="Image 14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79712" y="5661248"/>
            <a:ext cx="935665" cy="9449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Rectangle 9"/>
          <p:cNvSpPr/>
          <p:nvPr/>
        </p:nvSpPr>
        <p:spPr>
          <a:xfrm>
            <a:off x="2361456" y="563538"/>
            <a:ext cx="3024336" cy="9144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ar-DZ" sz="4000" b="1" dirty="0" smtClean="0">
                <a:hlinkClick r:id="rId4" action="ppaction://hlinkfile"/>
              </a:rPr>
              <a:t>التقييم النهائي</a:t>
            </a:r>
            <a:endParaRPr lang="fr-FR" sz="4000" b="1" dirty="0"/>
          </a:p>
        </p:txBody>
      </p:sp>
      <p:sp>
        <p:nvSpPr>
          <p:cNvPr id="9" name="Titre 3"/>
          <p:cNvSpPr txBox="1">
            <a:spLocks/>
          </p:cNvSpPr>
          <p:nvPr/>
        </p:nvSpPr>
        <p:spPr>
          <a:xfrm>
            <a:off x="5820188" y="456893"/>
            <a:ext cx="3060131" cy="728347"/>
          </a:xfrm>
          <a:prstGeom prst="rect">
            <a:avLst/>
          </a:prstGeom>
          <a:ln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45719" rIns="45719" rtlCol="0" anchor="ctr">
            <a:noAutofit/>
          </a:bodyPr>
          <a:lstStyle/>
          <a:p>
            <a:pPr algn="ctr" rtl="1"/>
            <a:r>
              <a:rPr lang="ar-DZ" sz="5400" dirty="0" smtClean="0">
                <a:solidFill>
                  <a:schemeClr val="tx1"/>
                </a:solidFill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النشاط</a:t>
            </a:r>
            <a:r>
              <a:rPr lang="ar-DZ" sz="4000" dirty="0" smtClean="0">
                <a:solidFill>
                  <a:schemeClr val="tx1"/>
                </a:solidFill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10</a:t>
            </a:r>
            <a:endParaRPr lang="fr-FR" sz="5400" b="1" dirty="0">
              <a:solidFill>
                <a:schemeClr val="tx1"/>
              </a:solidFill>
              <a:latin typeface="Arabic Typesetting" pitchFamily="66" charset="-78"/>
              <a:cs typeface="Arabic Typesetting" pitchFamily="66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487723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7309" name="Text Box 13"/>
          <p:cNvSpPr txBox="1">
            <a:spLocks noChangeArrowheads="1"/>
          </p:cNvSpPr>
          <p:nvPr/>
        </p:nvSpPr>
        <p:spPr bwMode="auto">
          <a:xfrm>
            <a:off x="200025" y="2246313"/>
            <a:ext cx="8788400" cy="3240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9" tIns="45715" rIns="91429" bIns="45715"/>
          <a:lstStyle/>
          <a:p>
            <a:pPr algn="r" defTabSz="912813" rtl="1" eaLnBrk="0">
              <a:spcAft>
                <a:spcPts val="1800"/>
              </a:spcAft>
            </a:pPr>
            <a:endParaRPr lang="ar-SA" sz="10000" kern="1200">
              <a:latin typeface="Times New Roman" pitchFamily="18" charset="0"/>
              <a:ea typeface="DecoType Thuluth"/>
              <a:cs typeface="DecoType Thuluth"/>
            </a:endParaRPr>
          </a:p>
        </p:txBody>
      </p:sp>
      <p:sp>
        <p:nvSpPr>
          <p:cNvPr id="3078" name="ZoneTexte 24"/>
          <p:cNvSpPr txBox="1">
            <a:spLocks noChangeArrowheads="1"/>
          </p:cNvSpPr>
          <p:nvPr/>
        </p:nvSpPr>
        <p:spPr bwMode="auto">
          <a:xfrm>
            <a:off x="1279525" y="3789363"/>
            <a:ext cx="1285875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65306" tIns="32653" rIns="65306" bIns="32653">
            <a:spAutoFit/>
          </a:bodyPr>
          <a:lstStyle/>
          <a:p>
            <a:pPr algn="r" defTabSz="914400" rtl="1" hangingPunct="1"/>
            <a:endParaRPr lang="fr-FR" kern="1200">
              <a:solidFill>
                <a:prstClr val="black"/>
              </a:solidFill>
            </a:endParaRPr>
          </a:p>
        </p:txBody>
      </p:sp>
      <p:pic>
        <p:nvPicPr>
          <p:cNvPr id="86018" name="Picture 2" descr="C:\Users\PC\Desktop\محتويات المكتب\صور القيم\1382058736-246172700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696DC4-5F2F-4011-9615-C6024D8F6411}" type="slidenum">
              <a:rPr lang="fr-FR" smtClean="0"/>
              <a:pPr/>
              <a:t>27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68925399"/>
      </p:ext>
    </p:extLst>
  </p:cSld>
  <p:clrMapOvr>
    <a:masterClrMapping/>
  </p:clrMapOvr>
  <p:transition spd="slow" advClick="0" advTm="10000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73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56730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56730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5673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5673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673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673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730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hlinkClick r:id="rId3"/>
          </p:cNvPr>
          <p:cNvPicPr/>
          <p:nvPr/>
        </p:nvPicPr>
        <p:blipFill>
          <a:blip r:embed="rId4" cstate="print">
            <a:alphaModFix amt="36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62850" y="1924050"/>
            <a:ext cx="1143000" cy="30861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5" name="Rectangle 14"/>
          <p:cNvSpPr/>
          <p:nvPr/>
        </p:nvSpPr>
        <p:spPr>
          <a:xfrm>
            <a:off x="395536" y="4437112"/>
            <a:ext cx="6264696" cy="2232248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 rtl="1">
              <a:buFont typeface="Arial" pitchFamily="34" charset="0"/>
              <a:buChar char="•"/>
            </a:pPr>
            <a:endParaRPr lang="ar-DZ" sz="2000" dirty="0" smtClean="0">
              <a:solidFill>
                <a:schemeClr val="tx1"/>
              </a:solidFill>
            </a:endParaRPr>
          </a:p>
          <a:p>
            <a:pPr algn="r" rtl="1">
              <a:buFont typeface="Arial" pitchFamily="34" charset="0"/>
              <a:buChar char="•"/>
            </a:pPr>
            <a:endParaRPr lang="ar-DZ" sz="2000" dirty="0" smtClean="0">
              <a:solidFill>
                <a:schemeClr val="tx1"/>
              </a:solidFill>
            </a:endParaRPr>
          </a:p>
          <a:p>
            <a:pPr algn="r" rtl="1"/>
            <a:r>
              <a:rPr lang="ar-DZ" sz="2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 Light" pitchFamily="34" charset="0"/>
                <a:cs typeface="Calibri Light" pitchFamily="34" charset="0"/>
              </a:rPr>
              <a:t>                                             </a:t>
            </a:r>
            <a:endParaRPr lang="ar-DZ" sz="2000" dirty="0" smtClean="0">
              <a:solidFill>
                <a:schemeClr val="tx1"/>
              </a:solidFill>
            </a:endParaRPr>
          </a:p>
          <a:p>
            <a:pPr algn="r" rtl="1">
              <a:buFont typeface="Arial" pitchFamily="34" charset="0"/>
              <a:buChar char="•"/>
            </a:pPr>
            <a:endParaRPr lang="ar-DZ" sz="2000" dirty="0" smtClean="0">
              <a:solidFill>
                <a:schemeClr val="tx1"/>
              </a:solidFill>
            </a:endParaRPr>
          </a:p>
          <a:p>
            <a:pPr algn="r" rtl="1">
              <a:buFont typeface="Arial" pitchFamily="34" charset="0"/>
              <a:buChar char="•"/>
            </a:pPr>
            <a:endParaRPr lang="ar-DZ" sz="2000" dirty="0" smtClean="0">
              <a:solidFill>
                <a:schemeClr val="tx1"/>
              </a:solidFill>
            </a:endParaRPr>
          </a:p>
          <a:p>
            <a:pPr algn="r" rtl="1">
              <a:buFont typeface="Arial" pitchFamily="34" charset="0"/>
              <a:buChar char="•"/>
            </a:pPr>
            <a:endParaRPr lang="fr-FR" sz="2000" dirty="0">
              <a:solidFill>
                <a:schemeClr val="tx1"/>
              </a:solidFill>
            </a:endParaRPr>
          </a:p>
        </p:txBody>
      </p:sp>
      <p:sp>
        <p:nvSpPr>
          <p:cNvPr id="14" name="TextBox 7"/>
          <p:cNvSpPr txBox="1"/>
          <p:nvPr/>
        </p:nvSpPr>
        <p:spPr>
          <a:xfrm>
            <a:off x="1403648" y="404664"/>
            <a:ext cx="629043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ar-DZ" sz="3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برنامج الوحدة </a:t>
            </a:r>
            <a:r>
              <a:rPr lang="ar-DZ" sz="3600" b="1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:</a:t>
            </a:r>
            <a:r>
              <a:rPr lang="ar-JO" sz="3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ar-DZ" sz="3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التشريع المدرسي</a:t>
            </a:r>
            <a:endParaRPr lang="en-US" sz="36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31" name="Tableau 30"/>
          <p:cNvGraphicFramePr>
            <a:graphicFrameLocks noGrp="1"/>
          </p:cNvGraphicFramePr>
          <p:nvPr/>
        </p:nvGraphicFramePr>
        <p:xfrm>
          <a:off x="419100" y="1952230"/>
          <a:ext cx="6858000" cy="300076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87415"/>
                <a:gridCol w="2375312"/>
                <a:gridCol w="2395273"/>
              </a:tblGrid>
              <a:tr h="557286">
                <a:tc>
                  <a:txBody>
                    <a:bodyPr/>
                    <a:lstStyle/>
                    <a:p>
                      <a:pPr algn="ctr" rtl="1">
                        <a:buFontTx/>
                        <a:buNone/>
                      </a:pPr>
                      <a:r>
                        <a:rPr lang="ar-DZ" sz="2400" b="1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الحصة الثالثة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lvl="0" algn="ctr" rtl="1">
                        <a:buFontTx/>
                        <a:buNone/>
                      </a:pPr>
                      <a:r>
                        <a:rPr lang="ar-DZ" sz="24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 الحصة الثانية </a:t>
                      </a:r>
                      <a:endParaRPr lang="ar-DZ" sz="2400" b="1" dirty="0" smtClean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rtl="1">
                        <a:buFontTx/>
                        <a:buNone/>
                      </a:pPr>
                      <a:r>
                        <a:rPr lang="ar-DZ" sz="24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 الحصة الأولى</a:t>
                      </a:r>
                      <a:endParaRPr lang="ar-DZ" sz="2400" b="1" dirty="0" smtClean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2443483">
                <a:tc>
                  <a:txBody>
                    <a:bodyPr/>
                    <a:lstStyle/>
                    <a:p>
                      <a:pPr marL="0" marR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ar-DZ" sz="2000" b="1" u="none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العلاقة بين المنهاج        </a:t>
                      </a:r>
                      <a:r>
                        <a:rPr lang="ar-DZ" sz="2000" b="1" u="none" dirty="0" err="1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و</a:t>
                      </a:r>
                      <a:r>
                        <a:rPr lang="ar-DZ" sz="2000" b="1" u="none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 المرجعيات القانونية (القانون التوجيهي لعمال التربية).</a:t>
                      </a:r>
                    </a:p>
                    <a:p>
                      <a:pPr marL="0" marR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endParaRPr lang="ar-DZ" sz="2000" u="none" dirty="0" smtClean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>
                        <a:buFont typeface="Arial" pitchFamily="34" charset="0"/>
                        <a:buChar char="•"/>
                      </a:pPr>
                      <a:r>
                        <a:rPr lang="ar-DZ" sz="2000" b="1" u="none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غايات التربية </a:t>
                      </a:r>
                    </a:p>
                    <a:p>
                      <a:pPr algn="r" rtl="1">
                        <a:buFont typeface="Arial" pitchFamily="34" charset="0"/>
                        <a:buChar char="•"/>
                      </a:pPr>
                      <a:r>
                        <a:rPr lang="ar-DZ" sz="2000" b="1" u="none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مهام المدرسة</a:t>
                      </a:r>
                      <a:r>
                        <a:rPr lang="ar-DZ" sz="2000" b="1" u="none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 الجزائرية</a:t>
                      </a:r>
                      <a:endParaRPr lang="ar-DZ" sz="2000" u="none" dirty="0" smtClean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algn="r" rtl="1">
                        <a:buFont typeface="Arial" pitchFamily="34" charset="0"/>
                        <a:buChar char="•"/>
                      </a:pPr>
                      <a:endParaRPr lang="ar-DZ" sz="2000" u="none" dirty="0" smtClean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>
                        <a:buFont typeface="Arial" pitchFamily="34" charset="0"/>
                        <a:buChar char="•"/>
                      </a:pPr>
                      <a:r>
                        <a:rPr lang="ar-DZ" sz="2000" b="1" u="none" dirty="0" smtClean="0">
                          <a:latin typeface="Arial" pitchFamily="34" charset="0"/>
                          <a:cs typeface="Arial" pitchFamily="34" charset="0"/>
                        </a:rPr>
                        <a:t>مهمة قبلية</a:t>
                      </a:r>
                    </a:p>
                    <a:p>
                      <a:pPr algn="r" rtl="1">
                        <a:buFont typeface="Arial" pitchFamily="34" charset="0"/>
                        <a:buChar char="•"/>
                      </a:pPr>
                      <a:r>
                        <a:rPr lang="ar-DZ" sz="2000" b="1" u="none" dirty="0" smtClean="0">
                          <a:latin typeface="Arial" pitchFamily="34" charset="0"/>
                          <a:cs typeface="Arial" pitchFamily="34" charset="0"/>
                        </a:rPr>
                        <a:t>الموظّف/ مفهوم</a:t>
                      </a:r>
                    </a:p>
                    <a:p>
                      <a:pPr algn="r" rtl="1">
                        <a:buFont typeface="Arial" pitchFamily="34" charset="0"/>
                        <a:buChar char="•"/>
                      </a:pPr>
                      <a:r>
                        <a:rPr lang="ar-DZ" sz="2000" b="1" u="none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الحقوق </a:t>
                      </a:r>
                      <a:r>
                        <a:rPr lang="ar-DZ" sz="2000" b="1" u="none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و</a:t>
                      </a:r>
                      <a:r>
                        <a:rPr lang="ar-DZ" sz="2000" b="1" u="none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 الواجبات</a:t>
                      </a:r>
                    </a:p>
                    <a:p>
                      <a:pPr marL="0" marR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ar-DZ" sz="2000" b="1" u="none" dirty="0" smtClean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Espace réservé du numéro de diapositive 6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fr-FR" smtClean="0"/>
              <a:pPr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765806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 : coins arrondis 2">
            <a:extLst>
              <a:ext uri="{FF2B5EF4-FFF2-40B4-BE49-F238E27FC236}">
                <a16:creationId xmlns:a16="http://schemas.microsoft.com/office/drawing/2014/main" xmlns="" id="{2A9F8256-7AA8-4B00-8FED-AA01FA1B7A52}"/>
              </a:ext>
            </a:extLst>
          </p:cNvPr>
          <p:cNvSpPr/>
          <p:nvPr/>
        </p:nvSpPr>
        <p:spPr>
          <a:xfrm>
            <a:off x="2267744" y="260648"/>
            <a:ext cx="4695092" cy="544513"/>
          </a:xfrm>
          <a:prstGeom prst="roundRect">
            <a:avLst/>
          </a:prstGeom>
          <a:solidFill>
            <a:schemeClr val="bg1"/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r>
              <a:rPr lang="ar-DZ" sz="4000" b="1" dirty="0">
                <a:solidFill>
                  <a:srgbClr val="FF0000"/>
                </a:solidFill>
                <a:cs typeface="+mj-cs"/>
              </a:rPr>
              <a:t>لوحة القيادة</a:t>
            </a:r>
            <a:endParaRPr lang="fr-FR" sz="4000" b="1" dirty="0">
              <a:solidFill>
                <a:srgbClr val="FF0000"/>
              </a:solidFill>
              <a:cs typeface="+mj-cs"/>
            </a:endParaRPr>
          </a:p>
        </p:txBody>
      </p:sp>
      <p:graphicFrame>
        <p:nvGraphicFramePr>
          <p:cNvPr id="4" name="Tableau 3">
            <a:extLst>
              <a:ext uri="{FF2B5EF4-FFF2-40B4-BE49-F238E27FC236}">
                <a16:creationId xmlns:a16="http://schemas.microsoft.com/office/drawing/2014/main" xmlns="" id="{45068E43-D800-40B1-A4EA-F1B36FBA973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35485444"/>
              </p:ext>
            </p:extLst>
          </p:nvPr>
        </p:nvGraphicFramePr>
        <p:xfrm>
          <a:off x="179509" y="1171021"/>
          <a:ext cx="8784979" cy="5228452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1001591">
                  <a:extLst>
                    <a:ext uri="{9D8B030D-6E8A-4147-A177-3AD203B41FA5}">
                      <a16:colId xmlns:a16="http://schemas.microsoft.com/office/drawing/2014/main" xmlns="" val="421677339"/>
                    </a:ext>
                  </a:extLst>
                </a:gridCol>
                <a:gridCol w="1014636">
                  <a:extLst>
                    <a:ext uri="{9D8B030D-6E8A-4147-A177-3AD203B41FA5}">
                      <a16:colId xmlns:a16="http://schemas.microsoft.com/office/drawing/2014/main" xmlns="" val="1406313669"/>
                    </a:ext>
                  </a:extLst>
                </a:gridCol>
                <a:gridCol w="648072">
                  <a:extLst>
                    <a:ext uri="{9D8B030D-6E8A-4147-A177-3AD203B41FA5}">
                      <a16:colId xmlns:a16="http://schemas.microsoft.com/office/drawing/2014/main" xmlns="" val="3100565910"/>
                    </a:ext>
                  </a:extLst>
                </a:gridCol>
                <a:gridCol w="432048">
                  <a:extLst>
                    <a:ext uri="{9D8B030D-6E8A-4147-A177-3AD203B41FA5}">
                      <a16:colId xmlns:a16="http://schemas.microsoft.com/office/drawing/2014/main" xmlns="" val="4094917582"/>
                    </a:ext>
                  </a:extLst>
                </a:gridCol>
                <a:gridCol w="515094">
                  <a:extLst>
                    <a:ext uri="{9D8B030D-6E8A-4147-A177-3AD203B41FA5}">
                      <a16:colId xmlns:a16="http://schemas.microsoft.com/office/drawing/2014/main" xmlns="" val="360017978"/>
                    </a:ext>
                  </a:extLst>
                </a:gridCol>
                <a:gridCol w="1333500">
                  <a:extLst>
                    <a:ext uri="{9D8B030D-6E8A-4147-A177-3AD203B41FA5}">
                      <a16:colId xmlns:a16="http://schemas.microsoft.com/office/drawing/2014/main" xmlns="" val="499931394"/>
                    </a:ext>
                  </a:extLst>
                </a:gridCol>
                <a:gridCol w="2039838">
                  <a:extLst>
                    <a:ext uri="{9D8B030D-6E8A-4147-A177-3AD203B41FA5}">
                      <a16:colId xmlns:a16="http://schemas.microsoft.com/office/drawing/2014/main" xmlns="" val="2628242103"/>
                    </a:ext>
                  </a:extLst>
                </a:gridCol>
                <a:gridCol w="1349473">
                  <a:extLst>
                    <a:ext uri="{9D8B030D-6E8A-4147-A177-3AD203B41FA5}">
                      <a16:colId xmlns:a16="http://schemas.microsoft.com/office/drawing/2014/main" xmlns="" val="4074242309"/>
                    </a:ext>
                  </a:extLst>
                </a:gridCol>
                <a:gridCol w="450727">
                  <a:extLst>
                    <a:ext uri="{9D8B030D-6E8A-4147-A177-3AD203B41FA5}">
                      <a16:colId xmlns:a16="http://schemas.microsoft.com/office/drawing/2014/main" xmlns="" val="2822637951"/>
                    </a:ext>
                  </a:extLst>
                </a:gridCol>
              </a:tblGrid>
              <a:tr h="534241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DZ" sz="1200" b="1" dirty="0" smtClean="0">
                          <a:effectLst/>
                          <a:latin typeface="Traditional Arabic" pitchFamily="18" charset="-78"/>
                          <a:cs typeface="Traditional Arabic" pitchFamily="18" charset="-78"/>
                        </a:rPr>
                        <a:t> ورقة  نشاط</a:t>
                      </a:r>
                      <a:endParaRPr lang="fr-FR" sz="1200" b="1" dirty="0">
                        <a:effectLst/>
                        <a:latin typeface="Traditional Arabic" pitchFamily="18" charset="-78"/>
                        <a:ea typeface="Calibri" panose="020F0502020204030204" pitchFamily="34" charset="0"/>
                        <a:cs typeface="Traditional Arabic" pitchFamily="18" charset="-78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DZ" sz="1200" b="1">
                          <a:effectLst/>
                          <a:latin typeface="Traditional Arabic" pitchFamily="18" charset="-78"/>
                          <a:cs typeface="Traditional Arabic" pitchFamily="18" charset="-78"/>
                        </a:rPr>
                        <a:t>الإستراتيجيّة</a:t>
                      </a:r>
                      <a:endParaRPr lang="fr-FR" sz="1200" b="1">
                        <a:effectLst/>
                        <a:latin typeface="Traditional Arabic" pitchFamily="18" charset="-78"/>
                        <a:ea typeface="Calibri" panose="020F0502020204030204" pitchFamily="34" charset="0"/>
                        <a:cs typeface="Traditional Arabic" pitchFamily="18" charset="-78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DZ" sz="1200" b="1">
                          <a:effectLst/>
                          <a:latin typeface="Traditional Arabic" pitchFamily="18" charset="-78"/>
                          <a:cs typeface="Traditional Arabic" pitchFamily="18" charset="-78"/>
                        </a:rPr>
                        <a:t>رقم الشّريحة</a:t>
                      </a:r>
                      <a:endParaRPr lang="fr-FR" sz="1200" b="1">
                        <a:effectLst/>
                        <a:latin typeface="Traditional Arabic" pitchFamily="18" charset="-78"/>
                        <a:ea typeface="Calibri" panose="020F0502020204030204" pitchFamily="34" charset="0"/>
                        <a:cs typeface="Traditional Arabic" pitchFamily="18" charset="-78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DZ" sz="1200" b="1">
                          <a:effectLst/>
                          <a:latin typeface="Traditional Arabic" pitchFamily="18" charset="-78"/>
                          <a:cs typeface="Traditional Arabic" pitchFamily="18" charset="-78"/>
                        </a:rPr>
                        <a:t>مدّة النّشاط</a:t>
                      </a:r>
                      <a:endParaRPr lang="fr-FR" sz="1200" b="1">
                        <a:effectLst/>
                        <a:latin typeface="Traditional Arabic" pitchFamily="18" charset="-78"/>
                        <a:ea typeface="Calibri" panose="020F0502020204030204" pitchFamily="34" charset="0"/>
                        <a:cs typeface="Traditional Arabic" pitchFamily="18" charset="-78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DZ" sz="1200" b="1" dirty="0">
                          <a:effectLst/>
                          <a:latin typeface="Traditional Arabic" pitchFamily="18" charset="-78"/>
                          <a:cs typeface="Traditional Arabic" pitchFamily="18" charset="-78"/>
                        </a:rPr>
                        <a:t>رقم النّشاط</a:t>
                      </a:r>
                      <a:endParaRPr lang="fr-FR" sz="1200" b="1" dirty="0">
                        <a:effectLst/>
                        <a:latin typeface="Traditional Arabic" pitchFamily="18" charset="-78"/>
                        <a:ea typeface="Calibri" panose="020F0502020204030204" pitchFamily="34" charset="0"/>
                        <a:cs typeface="Traditional Arabic" pitchFamily="18" charset="-78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DZ" sz="1200" b="1" dirty="0">
                          <a:effectLst/>
                          <a:latin typeface="Traditional Arabic" pitchFamily="18" charset="-78"/>
                          <a:cs typeface="Traditional Arabic" pitchFamily="18" charset="-78"/>
                        </a:rPr>
                        <a:t>الأهداف</a:t>
                      </a:r>
                      <a:endParaRPr lang="fr-FR" sz="1200" b="1" dirty="0">
                        <a:effectLst/>
                        <a:latin typeface="Traditional Arabic" pitchFamily="18" charset="-78"/>
                        <a:ea typeface="Calibri" panose="020F0502020204030204" pitchFamily="34" charset="0"/>
                        <a:cs typeface="Traditional Arabic" pitchFamily="18" charset="-78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DZ" sz="1200" b="1" dirty="0">
                          <a:effectLst/>
                          <a:latin typeface="Traditional Arabic" pitchFamily="18" charset="-78"/>
                          <a:cs typeface="Traditional Arabic" pitchFamily="18" charset="-78"/>
                        </a:rPr>
                        <a:t>المحتوى </a:t>
                      </a:r>
                      <a:endParaRPr lang="fr-FR" sz="1200" b="1" dirty="0">
                        <a:effectLst/>
                        <a:latin typeface="Traditional Arabic" pitchFamily="18" charset="-78"/>
                        <a:ea typeface="Calibri" panose="020F0502020204030204" pitchFamily="34" charset="0"/>
                        <a:cs typeface="Traditional Arabic" pitchFamily="18" charset="-78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DZ" sz="1200" b="1">
                          <a:effectLst/>
                          <a:latin typeface="Traditional Arabic" pitchFamily="18" charset="-78"/>
                          <a:cs typeface="Traditional Arabic" pitchFamily="18" charset="-78"/>
                        </a:rPr>
                        <a:t>المحاور</a:t>
                      </a:r>
                      <a:endParaRPr lang="fr-FR" sz="1200" b="1">
                        <a:effectLst/>
                        <a:latin typeface="Traditional Arabic" pitchFamily="18" charset="-78"/>
                        <a:ea typeface="Calibri" panose="020F0502020204030204" pitchFamily="34" charset="0"/>
                        <a:cs typeface="Traditional Arabic" pitchFamily="18" charset="-78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DZ" sz="1200" b="1" dirty="0">
                          <a:effectLst/>
                          <a:latin typeface="Traditional Arabic" pitchFamily="18" charset="-78"/>
                          <a:cs typeface="Traditional Arabic" pitchFamily="18" charset="-78"/>
                        </a:rPr>
                        <a:t>الحصّة</a:t>
                      </a:r>
                      <a:endParaRPr lang="fr-FR" sz="1200" b="1" dirty="0">
                        <a:effectLst/>
                        <a:latin typeface="Traditional Arabic" pitchFamily="18" charset="-78"/>
                        <a:ea typeface="Calibri" panose="020F0502020204030204" pitchFamily="34" charset="0"/>
                        <a:cs typeface="Traditional Arabic" pitchFamily="18" charset="-78"/>
                      </a:endParaRPr>
                    </a:p>
                  </a:txBody>
                  <a:tcPr marL="51435" marR="51435" marT="0" marB="0" anchor="ctr"/>
                </a:tc>
                <a:extLst>
                  <a:ext uri="{0D108BD9-81ED-4DB2-BD59-A6C34878D82A}">
                    <a16:rowId xmlns:a16="http://schemas.microsoft.com/office/drawing/2014/main" xmlns="" val="1222954068"/>
                  </a:ext>
                </a:extLst>
              </a:tr>
              <a:tr h="305168">
                <a:tc rowSpan="2"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ar-DZ" sz="1050" dirty="0" smtClean="0">
                          <a:latin typeface="Calibri"/>
                          <a:ea typeface="Calibri"/>
                          <a:cs typeface="Arial"/>
                        </a:rPr>
                        <a:t>1</a:t>
                      </a:r>
                      <a:r>
                        <a:rPr lang="ar-DZ" sz="1050" baseline="0" dirty="0" smtClean="0">
                          <a:latin typeface="Calibri"/>
                          <a:ea typeface="Calibri"/>
                          <a:cs typeface="Arial"/>
                        </a:rPr>
                        <a:t> – 2 – 3 – 4- 5</a:t>
                      </a:r>
                      <a:endParaRPr lang="fr-FR" sz="105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1435" marR="5143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342900" lvl="0" indent="-342900" algn="r" rtl="1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None/>
                      </a:pPr>
                      <a:r>
                        <a:rPr lang="fr-FR" sz="1200" b="1" dirty="0" smtClean="0">
                          <a:latin typeface="Times New Roman"/>
                          <a:ea typeface="Times New Roman"/>
                          <a:cs typeface="Arial"/>
                        </a:rPr>
                        <a:t> </a:t>
                      </a:r>
                      <a:endParaRPr lang="fr-FR" sz="1200" dirty="0">
                        <a:latin typeface="Times New Roman"/>
                        <a:ea typeface="Times New Roman"/>
                        <a:cs typeface="Arial"/>
                      </a:endParaRPr>
                    </a:p>
                    <a:p>
                      <a:pPr marL="342900" marR="0" lvl="0" indent="-342900" algn="r" defTabSz="457200" rtl="1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Symbol"/>
                        <a:buChar char=""/>
                        <a:tabLst/>
                        <a:defRPr/>
                      </a:pPr>
                      <a:r>
                        <a:rPr lang="ar-DZ" sz="1200" b="1" dirty="0" smtClean="0">
                          <a:latin typeface="Times New Roman"/>
                          <a:ea typeface="Times New Roman"/>
                          <a:cs typeface="Arial"/>
                        </a:rPr>
                        <a:t>عمل فرديّ</a:t>
                      </a:r>
                    </a:p>
                    <a:p>
                      <a:pPr marL="342900" lvl="0" indent="-342900" algn="r" rtl="1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ar-DZ" sz="1200" b="1" dirty="0" smtClean="0">
                          <a:latin typeface="Times New Roman"/>
                          <a:ea typeface="Times New Roman"/>
                          <a:cs typeface="Arial"/>
                        </a:rPr>
                        <a:t>عمل الأفواج</a:t>
                      </a:r>
                    </a:p>
                    <a:p>
                      <a:pPr marL="342900" lvl="0" indent="-342900" algn="r" rtl="1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ar-DZ" sz="1200" b="1" dirty="0" smtClean="0">
                          <a:latin typeface="Times New Roman"/>
                          <a:ea typeface="Times New Roman"/>
                          <a:cs typeface="Arial"/>
                        </a:rPr>
                        <a:t>عصف ذهني</a:t>
                      </a:r>
                      <a:endParaRPr lang="fr-FR" sz="1200" dirty="0">
                        <a:latin typeface="Times New Roman"/>
                        <a:ea typeface="Times New Roman"/>
                        <a:cs typeface="Arial"/>
                      </a:endParaRPr>
                    </a:p>
                    <a:p>
                      <a:pPr marL="342900" lvl="0" indent="-342900" algn="r" rtl="1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None/>
                      </a:pPr>
                      <a:endParaRPr lang="fr-FR" sz="12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51435" marR="5143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ar-DZ" sz="1100" b="1" dirty="0" smtClean="0">
                          <a:latin typeface="Calibri"/>
                          <a:ea typeface="Calibri"/>
                          <a:cs typeface="Arial"/>
                        </a:rPr>
                        <a:t>من11</a:t>
                      </a:r>
                      <a:endParaRPr lang="fr-FR" sz="1100" dirty="0">
                        <a:latin typeface="Calibri"/>
                        <a:ea typeface="Calibri"/>
                        <a:cs typeface="Arial"/>
                      </a:endParaRPr>
                    </a:p>
                    <a:p>
                      <a:pPr algn="ct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ar-DZ" sz="1100" b="1" smtClean="0">
                          <a:latin typeface="Calibri"/>
                          <a:ea typeface="Calibri"/>
                          <a:cs typeface="Arial"/>
                        </a:rPr>
                        <a:t>إلى16</a:t>
                      </a:r>
                      <a:endParaRPr lang="fr-FR" sz="11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1435" marR="5143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DZ" sz="1400" b="1" dirty="0" smtClean="0">
                          <a:solidFill>
                            <a:srgbClr val="002060"/>
                          </a:solidFill>
                          <a:effectLst/>
                          <a:latin typeface="Traditional Arabic" pitchFamily="18" charset="-78"/>
                          <a:ea typeface="Calibri" panose="020F0502020204030204" pitchFamily="34" charset="0"/>
                          <a:cs typeface="Traditional Arabic" pitchFamily="18" charset="-78"/>
                        </a:rPr>
                        <a:t>2سا</a:t>
                      </a:r>
                      <a:endParaRPr lang="fr-FR" sz="1400" b="1" dirty="0">
                        <a:solidFill>
                          <a:srgbClr val="002060"/>
                        </a:solidFill>
                        <a:effectLst/>
                        <a:latin typeface="Traditional Arabic" pitchFamily="18" charset="-78"/>
                        <a:ea typeface="Calibri" panose="020F0502020204030204" pitchFamily="34" charset="0"/>
                        <a:cs typeface="Traditional Arabic" pitchFamily="18" charset="-78"/>
                      </a:endParaRPr>
                    </a:p>
                  </a:txBody>
                  <a:tcPr marL="51435" marR="51435" marT="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DZ" sz="1400" b="0" dirty="0" smtClean="0">
                          <a:solidFill>
                            <a:srgbClr val="002060"/>
                          </a:solidFill>
                          <a:effectLst/>
                          <a:latin typeface="Traditional Arabic" pitchFamily="18" charset="-78"/>
                          <a:ea typeface="Calibri" panose="020F0502020204030204" pitchFamily="34" charset="0"/>
                          <a:cs typeface="Traditional Arabic" pitchFamily="18" charset="-78"/>
                        </a:rPr>
                        <a:t>1</a:t>
                      </a:r>
                    </a:p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ar-DZ" sz="1400" b="0" dirty="0" smtClean="0">
                        <a:solidFill>
                          <a:srgbClr val="002060"/>
                        </a:solidFill>
                        <a:effectLst/>
                        <a:latin typeface="Traditional Arabic" pitchFamily="18" charset="-78"/>
                        <a:ea typeface="Calibri" panose="020F0502020204030204" pitchFamily="34" charset="0"/>
                        <a:cs typeface="Traditional Arabic" pitchFamily="18" charset="-78"/>
                      </a:endParaRPr>
                    </a:p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400" b="0" dirty="0">
                        <a:solidFill>
                          <a:srgbClr val="002060"/>
                        </a:solidFill>
                        <a:effectLst/>
                        <a:latin typeface="Traditional Arabic" pitchFamily="18" charset="-78"/>
                        <a:ea typeface="Calibri" panose="020F0502020204030204" pitchFamily="34" charset="0"/>
                        <a:cs typeface="Traditional Arabic" pitchFamily="18" charset="-78"/>
                      </a:endParaRPr>
                    </a:p>
                  </a:txBody>
                  <a:tcPr marL="51435" marR="51435" marT="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 indent="0" algn="r" defTabSz="457200" rtl="1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DZ" sz="1400" b="0" dirty="0" smtClean="0">
                          <a:latin typeface="Arabic Typesetting" pitchFamily="66" charset="-78"/>
                          <a:cs typeface="Arabic Typesetting" pitchFamily="66" charset="-78"/>
                        </a:rPr>
                        <a:t>يكتشف</a:t>
                      </a:r>
                      <a:r>
                        <a:rPr lang="fr-FR" sz="1400" b="0" dirty="0" smtClean="0">
                          <a:latin typeface="Arabic Typesetting" pitchFamily="66" charset="-78"/>
                          <a:cs typeface="Arabic Typesetting" pitchFamily="66" charset="-78"/>
                        </a:rPr>
                        <a:t> </a:t>
                      </a:r>
                      <a:r>
                        <a:rPr lang="ar-DZ" sz="1400" b="0" dirty="0" smtClean="0">
                          <a:latin typeface="Arabic Typesetting" pitchFamily="66" charset="-78"/>
                          <a:cs typeface="Arabic Typesetting" pitchFamily="66" charset="-78"/>
                        </a:rPr>
                        <a:t>المتكوّن </a:t>
                      </a:r>
                      <a:r>
                        <a:rPr lang="ar-SA" sz="1400" b="0" dirty="0" smtClean="0">
                          <a:latin typeface="Arabic Typesetting" pitchFamily="66" charset="-78"/>
                          <a:cs typeface="Arabic Typesetting" pitchFamily="66" charset="-78"/>
                        </a:rPr>
                        <a:t>العلاقة القانونيّة الّتي تربط</a:t>
                      </a:r>
                      <a:r>
                        <a:rPr lang="ar-DZ" sz="1400" b="0" dirty="0" smtClean="0">
                          <a:latin typeface="Arabic Typesetting" pitchFamily="66" charset="-78"/>
                          <a:cs typeface="Arabic Typesetting" pitchFamily="66" charset="-78"/>
                        </a:rPr>
                        <a:t>ه </a:t>
                      </a:r>
                      <a:r>
                        <a:rPr lang="ar-DZ" sz="1400" b="0" dirty="0" err="1" smtClean="0">
                          <a:latin typeface="Arabic Typesetting" pitchFamily="66" charset="-78"/>
                          <a:cs typeface="Arabic Typesetting" pitchFamily="66" charset="-78"/>
                        </a:rPr>
                        <a:t>ب</a:t>
                      </a:r>
                      <a:r>
                        <a:rPr lang="ar-SA" sz="1400" b="0" dirty="0" err="1" smtClean="0">
                          <a:latin typeface="Arabic Typesetting" pitchFamily="66" charset="-78"/>
                          <a:cs typeface="Arabic Typesetting" pitchFamily="66" charset="-78"/>
                        </a:rPr>
                        <a:t>الوظ</a:t>
                      </a:r>
                      <a:r>
                        <a:rPr lang="ar-DZ" sz="1400" b="0" dirty="0" smtClean="0">
                          <a:latin typeface="Arabic Typesetting" pitchFamily="66" charset="-78"/>
                          <a:cs typeface="Arabic Typesetting" pitchFamily="66" charset="-78"/>
                        </a:rPr>
                        <a:t>ي</a:t>
                      </a:r>
                      <a:r>
                        <a:rPr lang="ar-SA" sz="1400" b="0" dirty="0" smtClean="0">
                          <a:latin typeface="Arabic Typesetting" pitchFamily="66" charset="-78"/>
                          <a:cs typeface="Arabic Typesetting" pitchFamily="66" charset="-78"/>
                        </a:rPr>
                        <a:t>ف العموميّ</a:t>
                      </a:r>
                      <a:r>
                        <a:rPr lang="ar-DZ" sz="1400" b="0" dirty="0" smtClean="0">
                          <a:latin typeface="Arabic Typesetting" pitchFamily="66" charset="-78"/>
                          <a:cs typeface="Arabic Typesetting" pitchFamily="66" charset="-78"/>
                        </a:rPr>
                        <a:t> من خلال القانون الأساسيّ العامّ للوظيفة العموميّة</a:t>
                      </a:r>
                      <a:r>
                        <a:rPr lang="ar-DZ" sz="1400" b="0" dirty="0" smtClean="0"/>
                        <a:t>.</a:t>
                      </a:r>
                      <a:endParaRPr lang="fr-FR" sz="1400" b="0" dirty="0" smtClean="0"/>
                    </a:p>
                    <a:p>
                      <a:pPr marL="0" marR="0" indent="0" algn="r" defTabSz="457200" rtl="1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DZ" sz="1400" b="0" baseline="0" dirty="0" smtClean="0"/>
                        <a:t> </a:t>
                      </a:r>
                      <a:endParaRPr lang="fr-FR" sz="1400" b="0" dirty="0">
                        <a:effectLst/>
                        <a:latin typeface="Traditional Arabic" pitchFamily="18" charset="-78"/>
                        <a:ea typeface="Calibri" panose="020F0502020204030204" pitchFamily="34" charset="0"/>
                        <a:cs typeface="Traditional Arabic" pitchFamily="18" charset="-78"/>
                      </a:endParaRPr>
                    </a:p>
                  </a:txBody>
                  <a:tcPr marL="51435" marR="51435" marT="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ar-DZ" sz="1400" dirty="0" smtClean="0"/>
                        <a:t>يعرّف المتكوّن بنفسه </a:t>
                      </a:r>
                      <a:r>
                        <a:rPr lang="ar-DZ" sz="1400" dirty="0" err="1" smtClean="0"/>
                        <a:t>و</a:t>
                      </a:r>
                      <a:r>
                        <a:rPr lang="ar-DZ" sz="1400" dirty="0" smtClean="0"/>
                        <a:t> يقيّم ثقافته القانونية .</a:t>
                      </a:r>
                    </a:p>
                    <a:p>
                      <a:pPr marL="0" marR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endParaRPr lang="ar-DZ" sz="1400" dirty="0" smtClean="0"/>
                    </a:p>
                  </a:txBody>
                  <a:tcPr marL="51435" marR="51435" marT="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DZ" sz="1400" b="0" u="none" dirty="0" smtClean="0">
                          <a:effectLst/>
                          <a:latin typeface="Traditional Arabic" pitchFamily="18" charset="-78"/>
                          <a:cs typeface="Traditional Arabic" pitchFamily="18" charset="-78"/>
                        </a:rPr>
                        <a:t>مهمة قبلية</a:t>
                      </a:r>
                    </a:p>
                  </a:txBody>
                  <a:tcPr marL="51435" marR="51435" marT="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DZ" sz="1400" b="1" dirty="0">
                          <a:effectLst/>
                          <a:latin typeface="Traditional Arabic" pitchFamily="18" charset="-78"/>
                          <a:cs typeface="Traditional Arabic" pitchFamily="18" charset="-78"/>
                        </a:rPr>
                        <a:t>الحصة الأولى</a:t>
                      </a:r>
                      <a:endParaRPr lang="fr-FR" sz="1400" b="1" dirty="0">
                        <a:effectLst/>
                        <a:latin typeface="Traditional Arabic" pitchFamily="18" charset="-78"/>
                        <a:ea typeface="Calibri" panose="020F0502020204030204" pitchFamily="34" charset="0"/>
                        <a:cs typeface="Traditional Arabic" pitchFamily="18" charset="-78"/>
                      </a:endParaRPr>
                    </a:p>
                  </a:txBody>
                  <a:tcPr marL="51435" marR="51435" marT="0" marB="0" vert="vert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507771639"/>
                  </a:ext>
                </a:extLst>
              </a:tr>
              <a:tr h="1152128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>
                        <a:buFont typeface="Arial" pitchFamily="34" charset="0"/>
                        <a:buChar char="•"/>
                      </a:pPr>
                      <a:r>
                        <a:rPr lang="ar-DZ" sz="1400" dirty="0" smtClean="0"/>
                        <a:t>يتناول المتكوّن مفهوم الموظف وفق ما ورد في النصوص    التشريعية .</a:t>
                      </a:r>
                    </a:p>
                    <a:p>
                      <a:pPr algn="r" rtl="1">
                        <a:buFont typeface="Arial" pitchFamily="34" charset="0"/>
                        <a:buChar char="•"/>
                      </a:pPr>
                      <a:r>
                        <a:rPr lang="ar-DZ" sz="1400" dirty="0" smtClean="0"/>
                        <a:t>يتعرّف المتكوّن على حقوقه </a:t>
                      </a:r>
                    </a:p>
                    <a:p>
                      <a:pPr algn="r" rtl="1">
                        <a:buFont typeface="Arial" pitchFamily="34" charset="0"/>
                        <a:buNone/>
                      </a:pPr>
                      <a:r>
                        <a:rPr lang="ar-DZ" sz="1400" dirty="0" smtClean="0"/>
                        <a:t>و واجباته كموظّف </a:t>
                      </a:r>
                    </a:p>
                  </a:txBody>
                  <a:tcPr marL="51435" marR="51435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DZ" sz="1600" b="0" u="none" dirty="0" smtClean="0">
                          <a:effectLst/>
                          <a:latin typeface="Traditional Arabic" pitchFamily="18" charset="-78"/>
                          <a:cs typeface="Traditional Arabic" pitchFamily="18" charset="-78"/>
                        </a:rPr>
                        <a:t>الموظّف</a:t>
                      </a:r>
                    </a:p>
                    <a:p>
                      <a:pPr marL="0" marR="0" indent="0" algn="ctr" defTabSz="914400" rtl="1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DZ" sz="1400" b="0" u="none" dirty="0" smtClean="0">
                          <a:effectLst/>
                          <a:latin typeface="Traditional Arabic" pitchFamily="18" charset="-78"/>
                          <a:cs typeface="Traditional Arabic" pitchFamily="18" charset="-78"/>
                        </a:rPr>
                        <a:t> </a:t>
                      </a:r>
                      <a:r>
                        <a:rPr lang="ar-DZ" sz="1400" b="0" u="none" dirty="0" smtClean="0">
                          <a:effectLst/>
                        </a:rPr>
                        <a:t>حقوق </a:t>
                      </a:r>
                      <a:r>
                        <a:rPr lang="ar-DZ" sz="1400" b="0" u="none" dirty="0" err="1" smtClean="0">
                          <a:effectLst/>
                        </a:rPr>
                        <a:t>و</a:t>
                      </a:r>
                      <a:r>
                        <a:rPr lang="ar-DZ" sz="1400" b="0" u="none" dirty="0" smtClean="0">
                          <a:effectLst/>
                        </a:rPr>
                        <a:t> واجبات الموظّف</a:t>
                      </a:r>
                      <a:endParaRPr lang="fr-FR" sz="1400" b="0" u="none" dirty="0" smtClean="0">
                        <a:effectLst/>
                      </a:endParaRPr>
                    </a:p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400" b="0" u="none" dirty="0">
                        <a:effectLst/>
                        <a:latin typeface="Traditional Arabic" pitchFamily="18" charset="-78"/>
                        <a:ea typeface="Calibri" panose="020F0502020204030204" pitchFamily="34" charset="0"/>
                        <a:cs typeface="Traditional Arabic" pitchFamily="18" charset="-78"/>
                      </a:endParaRPr>
                    </a:p>
                  </a:txBody>
                  <a:tcPr marL="51435" marR="51435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535352">
                <a:tc rowSpan="2"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ar-DZ" sz="1050" baseline="0" dirty="0" smtClean="0">
                          <a:latin typeface="Calibri"/>
                          <a:ea typeface="Calibri"/>
                          <a:cs typeface="Arial"/>
                        </a:rPr>
                        <a:t>6 – 7- 8</a:t>
                      </a:r>
                      <a:endParaRPr lang="fr-FR" sz="105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1435" marR="5143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rowSpan="2">
                  <a:txBody>
                    <a:bodyPr/>
                    <a:lstStyle/>
                    <a:p>
                      <a:pPr marL="342900" marR="0" lvl="0" indent="-342900" algn="r" defTabSz="457200" rtl="1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ar-DZ" sz="1200" dirty="0" smtClean="0">
                          <a:latin typeface="Times New Roman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ar-DZ" sz="1200" b="1" dirty="0" smtClean="0">
                          <a:latin typeface="Times New Roman"/>
                          <a:ea typeface="Times New Roman"/>
                          <a:cs typeface="Arial"/>
                        </a:rPr>
                        <a:t>عمل الأفواج</a:t>
                      </a:r>
                      <a:endParaRPr lang="fr-FR" sz="1200" dirty="0" smtClean="0">
                        <a:latin typeface="Times New Roman"/>
                        <a:ea typeface="Times New Roman"/>
                        <a:cs typeface="Arial"/>
                      </a:endParaRPr>
                    </a:p>
                    <a:p>
                      <a:pPr marL="342900" lvl="0" indent="-342900" algn="r" rtl="1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None/>
                      </a:pPr>
                      <a:r>
                        <a:rPr lang="ar-DZ" sz="1200" dirty="0" smtClean="0">
                          <a:latin typeface="Times New Roman"/>
                          <a:ea typeface="Times New Roman"/>
                          <a:cs typeface="Arial"/>
                        </a:rPr>
                        <a:t> </a:t>
                      </a:r>
                      <a:endParaRPr lang="fr-FR" sz="1200" dirty="0" smtClean="0">
                        <a:latin typeface="Times New Roman"/>
                        <a:ea typeface="Times New Roman"/>
                        <a:cs typeface="Arial"/>
                      </a:endParaRPr>
                    </a:p>
                    <a:p>
                      <a:pPr marL="342900" marR="0" lvl="0" indent="-342900" algn="r" defTabSz="457200" rtl="1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ar-DZ" sz="1200" b="1" dirty="0" smtClean="0">
                          <a:latin typeface="Times New Roman"/>
                          <a:ea typeface="Times New Roman"/>
                          <a:cs typeface="Arial"/>
                        </a:rPr>
                        <a:t>عمل فرديّ</a:t>
                      </a:r>
                      <a:endParaRPr lang="fr-FR" sz="12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51435" marR="5143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rowSpan="2"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ar-DZ" sz="1100" dirty="0" smtClean="0">
                          <a:latin typeface="Calibri"/>
                          <a:ea typeface="Calibri"/>
                          <a:cs typeface="Arial"/>
                        </a:rPr>
                        <a:t>من1</a:t>
                      </a:r>
                      <a:r>
                        <a:rPr lang="fr-FR" sz="1100" dirty="0" smtClean="0">
                          <a:latin typeface="Calibri"/>
                          <a:ea typeface="Calibri"/>
                          <a:cs typeface="Arial"/>
                        </a:rPr>
                        <a:t>7</a:t>
                      </a:r>
                      <a:endParaRPr lang="ar-DZ" sz="1100" dirty="0" smtClean="0">
                        <a:latin typeface="Calibri"/>
                        <a:ea typeface="Calibri"/>
                        <a:cs typeface="Arial"/>
                      </a:endParaRPr>
                    </a:p>
                    <a:p>
                      <a:pPr algn="ct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ar-DZ" sz="1100" dirty="0" smtClean="0">
                          <a:latin typeface="Calibri"/>
                          <a:ea typeface="Calibri"/>
                          <a:cs typeface="Arial"/>
                        </a:rPr>
                        <a:t>إلى</a:t>
                      </a:r>
                      <a:r>
                        <a:rPr lang="ar-DZ" sz="1100" baseline="0" dirty="0" smtClean="0">
                          <a:latin typeface="Calibri"/>
                          <a:ea typeface="Calibri"/>
                          <a:cs typeface="Arial"/>
                        </a:rPr>
                        <a:t> 23</a:t>
                      </a:r>
                      <a:endParaRPr lang="fr-FR" sz="11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1435" marR="5143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rowSpan="2"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DZ" sz="1400" b="1" dirty="0" smtClean="0">
                          <a:solidFill>
                            <a:srgbClr val="002060"/>
                          </a:solidFill>
                          <a:effectLst/>
                          <a:latin typeface="Traditional Arabic" pitchFamily="18" charset="-78"/>
                          <a:ea typeface="Calibri" panose="020F0502020204030204" pitchFamily="34" charset="0"/>
                          <a:cs typeface="Traditional Arabic" pitchFamily="18" charset="-78"/>
                        </a:rPr>
                        <a:t>2سا</a:t>
                      </a:r>
                      <a:endParaRPr lang="fr-FR" sz="1400" b="1" dirty="0">
                        <a:solidFill>
                          <a:srgbClr val="002060"/>
                        </a:solidFill>
                        <a:effectLst/>
                        <a:latin typeface="Traditional Arabic" pitchFamily="18" charset="-78"/>
                        <a:ea typeface="Calibri" panose="020F0502020204030204" pitchFamily="34" charset="0"/>
                        <a:cs typeface="Traditional Arabic" pitchFamily="18" charset="-78"/>
                      </a:endParaRPr>
                    </a:p>
                  </a:txBody>
                  <a:tcPr marL="51435" marR="51435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rowSpan="2"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DZ" sz="1400" b="0" dirty="0" smtClean="0">
                          <a:solidFill>
                            <a:srgbClr val="002060"/>
                          </a:solidFill>
                          <a:effectLst/>
                          <a:latin typeface="Traditional Arabic" pitchFamily="18" charset="-78"/>
                          <a:ea typeface="Calibri" panose="020F0502020204030204" pitchFamily="34" charset="0"/>
                          <a:cs typeface="Traditional Arabic" pitchFamily="18" charset="-78"/>
                        </a:rPr>
                        <a:t>2 - 3</a:t>
                      </a:r>
                      <a:endParaRPr lang="fr-FR" sz="1400" b="0" dirty="0">
                        <a:solidFill>
                          <a:srgbClr val="002060"/>
                        </a:solidFill>
                        <a:effectLst/>
                        <a:latin typeface="Traditional Arabic" pitchFamily="18" charset="-78"/>
                        <a:ea typeface="Calibri" panose="020F0502020204030204" pitchFamily="34" charset="0"/>
                        <a:cs typeface="Traditional Arabic" pitchFamily="18" charset="-78"/>
                      </a:endParaRPr>
                    </a:p>
                  </a:txBody>
                  <a:tcPr marL="51435" marR="51435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rowSpan="2">
                  <a:txBody>
                    <a:bodyPr/>
                    <a:lstStyle/>
                    <a:p>
                      <a:pPr marL="0" marR="0" indent="0" algn="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DZ" sz="1400" b="0" dirty="0" smtClean="0">
                          <a:latin typeface="Arabic Typesetting" pitchFamily="66" charset="-78"/>
                          <a:cs typeface="Arabic Typesetting" pitchFamily="66" charset="-78"/>
                        </a:rPr>
                        <a:t>يمتلك المتكون مفاهيم قاعديّة مؤسّسة لغايات التربية  </a:t>
                      </a:r>
                      <a:r>
                        <a:rPr lang="ar-DZ" sz="1400" b="0" dirty="0" err="1" smtClean="0">
                          <a:latin typeface="Arabic Typesetting" pitchFamily="66" charset="-78"/>
                          <a:cs typeface="Arabic Typesetting" pitchFamily="66" charset="-78"/>
                        </a:rPr>
                        <a:t>و</a:t>
                      </a:r>
                      <a:r>
                        <a:rPr lang="ar-DZ" sz="1400" b="0" dirty="0" smtClean="0">
                          <a:latin typeface="Arabic Typesetting" pitchFamily="66" charset="-78"/>
                          <a:cs typeface="Arabic Typesetting" pitchFamily="66" charset="-78"/>
                        </a:rPr>
                        <a:t> مهام المدرسة الجزائريّة من خلال القانون التوجيهيّ 04/08</a:t>
                      </a:r>
                      <a:endParaRPr lang="fr-FR" sz="1400" b="0" dirty="0" smtClean="0">
                        <a:latin typeface="Arabic Typesetting" pitchFamily="66" charset="-78"/>
                        <a:cs typeface="Arabic Typesetting" pitchFamily="66" charset="-78"/>
                      </a:endParaRPr>
                    </a:p>
                    <a:p>
                      <a:endParaRPr lang="fr-FR" dirty="0"/>
                    </a:p>
                  </a:txBody>
                  <a:tcPr marL="51435" marR="51435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ar-DZ" dirty="0" smtClean="0"/>
                        <a:t>يتعرّف المتكوّن</a:t>
                      </a:r>
                      <a:r>
                        <a:rPr lang="ar-DZ" baseline="0" dirty="0" smtClean="0"/>
                        <a:t> على غايات التربية من خلال </a:t>
                      </a:r>
                      <a:r>
                        <a:rPr lang="ar-DZ" baseline="0" dirty="0" err="1" smtClean="0"/>
                        <a:t>القانوم</a:t>
                      </a:r>
                      <a:r>
                        <a:rPr lang="ar-DZ" baseline="0" dirty="0" smtClean="0"/>
                        <a:t> التوجيهي لعمال التربية</a:t>
                      </a:r>
                      <a:endParaRPr lang="fr-FR" dirty="0"/>
                    </a:p>
                  </a:txBody>
                  <a:tcPr marL="51435" marR="51435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DZ" sz="1200" b="1" u="none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غايات التربية </a:t>
                      </a:r>
                    </a:p>
                    <a:p>
                      <a:endParaRPr lang="fr-FR" dirty="0"/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 indent="0" algn="ctr" defTabSz="457200" rtl="1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DZ" sz="1400" b="1" dirty="0" smtClean="0">
                          <a:effectLst/>
                          <a:latin typeface="Traditional Arabic" pitchFamily="18" charset="-78"/>
                          <a:cs typeface="Traditional Arabic" pitchFamily="18" charset="-78"/>
                        </a:rPr>
                        <a:t>الحصة الثانية</a:t>
                      </a:r>
                      <a:endParaRPr lang="fr-FR" sz="1400" b="1" dirty="0" smtClean="0">
                        <a:effectLst/>
                        <a:latin typeface="Traditional Arabic" pitchFamily="18" charset="-78"/>
                        <a:ea typeface="Calibri" panose="020F0502020204030204" pitchFamily="34" charset="0"/>
                        <a:cs typeface="Traditional Arabic" pitchFamily="18" charset="-78"/>
                      </a:endParaRPr>
                    </a:p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400" b="1" dirty="0">
                        <a:effectLst/>
                        <a:latin typeface="Traditional Arabic" pitchFamily="18" charset="-78"/>
                        <a:ea typeface="Calibri" panose="020F0502020204030204" pitchFamily="34" charset="0"/>
                        <a:cs typeface="Traditional Arabic" pitchFamily="18" charset="-78"/>
                      </a:endParaRPr>
                    </a:p>
                  </a:txBody>
                  <a:tcPr marL="51435" marR="51435" marT="0" marB="0" vert="vert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535352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 marL="51435" marR="51435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ar-DZ" dirty="0" smtClean="0"/>
                        <a:t>يتعرّف المتكوّن على</a:t>
                      </a:r>
                      <a:r>
                        <a:rPr lang="ar-DZ" baseline="0" dirty="0" smtClean="0"/>
                        <a:t> مهام المدرسة الجزائرية كما وردت في الملحق رقم :03 من المنهاج.</a:t>
                      </a:r>
                      <a:endParaRPr lang="fr-FR" dirty="0"/>
                    </a:p>
                  </a:txBody>
                  <a:tcPr marL="51435" marR="51435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indent="0" algn="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DZ" sz="1200" b="1" u="none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مهام المدرسة</a:t>
                      </a:r>
                      <a:r>
                        <a:rPr lang="ar-DZ" sz="1200" b="1" u="none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الجزائرية</a:t>
                      </a:r>
                      <a:endParaRPr lang="ar-DZ" sz="1200" u="none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fr-FR" dirty="0"/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1818011"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ar-DZ" sz="1050" smtClean="0">
                          <a:latin typeface="Calibri"/>
                          <a:ea typeface="Calibri"/>
                          <a:cs typeface="Arial"/>
                        </a:rPr>
                        <a:t>9</a:t>
                      </a:r>
                      <a:r>
                        <a:rPr lang="ar-DZ" sz="1050" baseline="0" smtClean="0">
                          <a:latin typeface="Calibri"/>
                          <a:ea typeface="Calibri"/>
                          <a:cs typeface="Arial"/>
                        </a:rPr>
                        <a:t> - 10</a:t>
                      </a:r>
                      <a:endParaRPr lang="fr-FR" sz="105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1435" marR="51435" marT="9525" marB="0" anchor="ctr"/>
                </a:tc>
                <a:tc>
                  <a:txBody>
                    <a:bodyPr/>
                    <a:lstStyle/>
                    <a:p>
                      <a:pPr marL="342900" lvl="0" indent="-342900" algn="r" rtl="1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ar-DZ" sz="1200" b="1" dirty="0" err="1" smtClean="0">
                          <a:latin typeface="Times New Roman"/>
                          <a:ea typeface="Times New Roman"/>
                          <a:cs typeface="Arial"/>
                        </a:rPr>
                        <a:t>استراتيجية</a:t>
                      </a:r>
                      <a:r>
                        <a:rPr lang="ar-DZ" sz="1200" b="1" dirty="0" smtClean="0">
                          <a:latin typeface="Times New Roman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fr-FR" sz="1200" b="1" dirty="0" smtClean="0">
                          <a:latin typeface="Times New Roman"/>
                          <a:ea typeface="Times New Roman"/>
                          <a:cs typeface="Arial"/>
                        </a:rPr>
                        <a:t>TPS</a:t>
                      </a:r>
                      <a:r>
                        <a:rPr lang="ar-DZ" sz="1200" b="1" dirty="0" smtClean="0">
                          <a:latin typeface="Times New Roman"/>
                          <a:ea typeface="Times New Roman"/>
                          <a:cs typeface="Arial"/>
                        </a:rPr>
                        <a:t>(فكّر – زاوج – شارك)</a:t>
                      </a:r>
                      <a:endParaRPr lang="fr-FR" sz="1200" dirty="0">
                        <a:latin typeface="Times New Roman"/>
                        <a:ea typeface="Times New Roman"/>
                        <a:cs typeface="Arial"/>
                      </a:endParaRPr>
                    </a:p>
                    <a:p>
                      <a:pPr marL="342900" lvl="0" indent="-342900" algn="r" rtl="1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ar-DZ" sz="1200" b="1" dirty="0">
                          <a:latin typeface="Times New Roman"/>
                          <a:ea typeface="Times New Roman"/>
                          <a:cs typeface="Arial"/>
                        </a:rPr>
                        <a:t>عمل فردي</a:t>
                      </a:r>
                      <a:endParaRPr lang="fr-FR" sz="1200" dirty="0">
                        <a:latin typeface="Times New Roman"/>
                        <a:ea typeface="Times New Roman"/>
                        <a:cs typeface="Arial"/>
                      </a:endParaRPr>
                    </a:p>
                    <a:p>
                      <a:pPr marL="342900" lvl="0" indent="-342900" algn="r" rtl="1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ar-DZ" sz="1200" b="1" dirty="0">
                          <a:latin typeface="Times New Roman"/>
                          <a:ea typeface="Times New Roman"/>
                          <a:cs typeface="Arial"/>
                        </a:rPr>
                        <a:t>معرض التجوال</a:t>
                      </a:r>
                      <a:endParaRPr lang="fr-FR" sz="12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51435" marR="51435" marT="9525" marB="0" anchor="ctr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ar-DZ" sz="1100" b="1" dirty="0" smtClean="0">
                          <a:latin typeface="Calibri"/>
                          <a:ea typeface="Calibri"/>
                          <a:cs typeface="Arial"/>
                        </a:rPr>
                        <a:t>من24</a:t>
                      </a:r>
                      <a:endParaRPr lang="fr-FR" sz="1100" dirty="0">
                        <a:latin typeface="Calibri"/>
                        <a:ea typeface="Calibri"/>
                        <a:cs typeface="Arial"/>
                      </a:endParaRPr>
                    </a:p>
                    <a:p>
                      <a:pPr algn="ct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ar-DZ" sz="1100" b="1" dirty="0" smtClean="0">
                          <a:latin typeface="Calibri"/>
                          <a:ea typeface="Calibri"/>
                          <a:cs typeface="Arial"/>
                        </a:rPr>
                        <a:t>إلى26</a:t>
                      </a:r>
                      <a:endParaRPr lang="fr-FR" sz="11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1435" marR="51435" marT="9525" marB="0" anchor="ctr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DZ" sz="1400" b="1" dirty="0" smtClean="0">
                          <a:solidFill>
                            <a:srgbClr val="002060"/>
                          </a:solidFill>
                          <a:effectLst/>
                          <a:latin typeface="Traditional Arabic" pitchFamily="18" charset="-78"/>
                          <a:ea typeface="Calibri" panose="020F0502020204030204" pitchFamily="34" charset="0"/>
                          <a:cs typeface="Traditional Arabic" pitchFamily="18" charset="-78"/>
                        </a:rPr>
                        <a:t>2سا</a:t>
                      </a:r>
                      <a:endParaRPr lang="fr-FR" sz="1400" b="1" dirty="0">
                        <a:solidFill>
                          <a:srgbClr val="002060"/>
                        </a:solidFill>
                        <a:effectLst/>
                        <a:latin typeface="Traditional Arabic" pitchFamily="18" charset="-78"/>
                        <a:ea typeface="Calibri" panose="020F0502020204030204" pitchFamily="34" charset="0"/>
                        <a:cs typeface="Traditional Arabic" pitchFamily="18" charset="-78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DZ" sz="1400" b="0" dirty="0" smtClean="0">
                          <a:solidFill>
                            <a:srgbClr val="002060"/>
                          </a:solidFill>
                          <a:effectLst/>
                          <a:latin typeface="Traditional Arabic" pitchFamily="18" charset="-78"/>
                          <a:ea typeface="Calibri" panose="020F0502020204030204" pitchFamily="34" charset="0"/>
                          <a:cs typeface="Traditional Arabic" pitchFamily="18" charset="-78"/>
                        </a:rPr>
                        <a:t>3</a:t>
                      </a:r>
                      <a:endParaRPr lang="fr-FR" sz="1400" b="0" dirty="0">
                        <a:solidFill>
                          <a:srgbClr val="002060"/>
                        </a:solidFill>
                        <a:effectLst/>
                        <a:latin typeface="Traditional Arabic" pitchFamily="18" charset="-78"/>
                        <a:ea typeface="Calibri" panose="020F0502020204030204" pitchFamily="34" charset="0"/>
                        <a:cs typeface="Traditional Arabic" pitchFamily="18" charset="-78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marL="0" marR="0" indent="0" algn="r" defTabSz="457200" rtl="1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DZ" sz="1800" b="0" dirty="0" smtClean="0">
                          <a:latin typeface="Arabic Typesetting" pitchFamily="66" charset="-78"/>
                          <a:cs typeface="Arabic Typesetting" pitchFamily="66" charset="-78"/>
                        </a:rPr>
                        <a:t>يكتشف المتكوّن العلاقة بين المرجعيات القانونية والمناهج</a:t>
                      </a:r>
                      <a:r>
                        <a:rPr lang="ar-DZ" sz="1400" b="0" dirty="0" smtClean="0"/>
                        <a:t>.</a:t>
                      </a:r>
                      <a:endParaRPr lang="fr-FR" sz="1400" b="0" dirty="0" smtClean="0">
                        <a:latin typeface="Arabic Typesetting" pitchFamily="66" charset="-78"/>
                        <a:cs typeface="Arabic Typesetting" pitchFamily="66" charset="-78"/>
                      </a:endParaRPr>
                    </a:p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400" b="0" dirty="0">
                        <a:effectLst/>
                        <a:latin typeface="Traditional Arabic" pitchFamily="18" charset="-78"/>
                        <a:ea typeface="Calibri" panose="020F0502020204030204" pitchFamily="34" charset="0"/>
                        <a:cs typeface="Traditional Arabic" pitchFamily="18" charset="-78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marL="0" marR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ar-DZ" sz="1400" baseline="0" dirty="0" smtClean="0"/>
                        <a:t>يدرك المتكوّن العلاقة بين المنهاج </a:t>
                      </a:r>
                    </a:p>
                    <a:p>
                      <a:pPr marL="0" marR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ar-DZ" sz="1400" baseline="0" dirty="0" smtClean="0"/>
                        <a:t>و القانون التوجيهي لعمال التربية 04/08</a:t>
                      </a: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marL="0" marR="0" indent="0" algn="r" defTabSz="914400" rtl="1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DZ" sz="1400" b="0" u="none" dirty="0" smtClean="0">
                          <a:solidFill>
                            <a:schemeClr val="tx1"/>
                          </a:solidFill>
                          <a:effectLst/>
                        </a:rPr>
                        <a:t>العلاقة بين</a:t>
                      </a:r>
                      <a:r>
                        <a:rPr lang="ar-DZ" sz="1400" b="0" u="none" baseline="0" dirty="0" smtClean="0">
                          <a:solidFill>
                            <a:schemeClr val="tx1"/>
                          </a:solidFill>
                          <a:effectLst/>
                        </a:rPr>
                        <a:t> المنهاج </a:t>
                      </a:r>
                    </a:p>
                    <a:p>
                      <a:pPr marL="0" marR="0" indent="0" algn="r" defTabSz="914400" rtl="1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DZ" sz="1400" b="0" u="none" baseline="0" dirty="0" smtClean="0">
                          <a:solidFill>
                            <a:schemeClr val="tx1"/>
                          </a:solidFill>
                          <a:effectLst/>
                        </a:rPr>
                        <a:t>و المرجعيات القانونية</a:t>
                      </a:r>
                    </a:p>
                    <a:p>
                      <a:pPr marL="0" marR="0" indent="0" algn="r" defTabSz="914400" rtl="1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DZ" sz="1400" b="0" u="none" baseline="0" dirty="0" smtClean="0">
                          <a:solidFill>
                            <a:schemeClr val="tx1"/>
                          </a:solidFill>
                          <a:effectLst/>
                        </a:rPr>
                        <a:t> ( القانون التوجيهي لعمال التربية 04/08</a:t>
                      </a:r>
                      <a:endParaRPr lang="ar-DZ" sz="1400" b="0" u="none" dirty="0" smtClean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DZ" sz="1400" b="1" dirty="0" smtClean="0">
                          <a:effectLst/>
                          <a:latin typeface="Traditional Arabic" pitchFamily="18" charset="-78"/>
                          <a:ea typeface="Calibri" panose="020F0502020204030204" pitchFamily="34" charset="0"/>
                          <a:cs typeface="Traditional Arabic" pitchFamily="18" charset="-78"/>
                        </a:rPr>
                        <a:t>الحصة</a:t>
                      </a:r>
                      <a:r>
                        <a:rPr lang="ar-DZ" sz="1400" b="1" baseline="0" dirty="0" smtClean="0">
                          <a:effectLst/>
                          <a:latin typeface="Traditional Arabic" pitchFamily="18" charset="-78"/>
                          <a:ea typeface="Calibri" panose="020F0502020204030204" pitchFamily="34" charset="0"/>
                          <a:cs typeface="Traditional Arabic" pitchFamily="18" charset="-78"/>
                        </a:rPr>
                        <a:t> الثالثة</a:t>
                      </a:r>
                      <a:endParaRPr lang="fr-FR" sz="1400" b="1" dirty="0">
                        <a:effectLst/>
                        <a:latin typeface="Traditional Arabic" pitchFamily="18" charset="-78"/>
                        <a:ea typeface="Calibri" panose="020F0502020204030204" pitchFamily="34" charset="0"/>
                        <a:cs typeface="Traditional Arabic" pitchFamily="18" charset="-78"/>
                      </a:endParaRPr>
                    </a:p>
                  </a:txBody>
                  <a:tcPr marL="51435" marR="51435" marT="0" marB="0" vert="vert" anchor="ctr"/>
                </a:tc>
                <a:extLst>
                  <a:ext uri="{0D108BD9-81ED-4DB2-BD59-A6C34878D82A}">
                    <a16:rowId xmlns:a16="http://schemas.microsoft.com/office/drawing/2014/main" xmlns="" val="2509099072"/>
                  </a:ext>
                </a:extLst>
              </a:tr>
            </a:tbl>
          </a:graphicData>
        </a:graphic>
      </p:graphicFrame>
      <p:sp>
        <p:nvSpPr>
          <p:cNvPr id="5" name="Rectangle 1">
            <a:extLst>
              <a:ext uri="{FF2B5EF4-FFF2-40B4-BE49-F238E27FC236}">
                <a16:creationId xmlns:a16="http://schemas.microsoft.com/office/drawing/2014/main" xmlns="" id="{54B24F78-35B3-4978-A516-16E3A5705B4C}"/>
              </a:ext>
            </a:extLst>
          </p:cNvPr>
          <p:cNvSpPr>
            <a:spLocks noChangeArrowheads="1"/>
          </p:cNvSpPr>
          <p:nvPr/>
        </p:nvSpPr>
        <p:spPr bwMode="auto">
          <a:xfrm>
            <a:off x="885825" y="2319338"/>
            <a:ext cx="184731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/>
            </a:r>
            <a:br>
              <a:rPr kumimoji="0" lang="fr-FR" altLang="fr-F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fr-FR" altLang="fr-F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696DC4-5F2F-4011-9615-C6024D8F6411}" type="slidenum">
              <a:rPr lang="fr-FR" smtClean="0"/>
              <a:pPr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0874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2771800" y="404664"/>
            <a:ext cx="3312368" cy="79208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ar-DZ" sz="3200" b="1" dirty="0" smtClean="0"/>
              <a:t>التشريع المدرسي</a:t>
            </a:r>
            <a:endParaRPr lang="fr-FR" sz="3200" b="1" dirty="0"/>
          </a:p>
        </p:txBody>
      </p:sp>
      <p:cxnSp>
        <p:nvCxnSpPr>
          <p:cNvPr id="29" name="Connecteur droit 28"/>
          <p:cNvCxnSpPr/>
          <p:nvPr/>
        </p:nvCxnSpPr>
        <p:spPr>
          <a:xfrm>
            <a:off x="7050360" y="3890764"/>
            <a:ext cx="0" cy="43204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Connecteur droit 35"/>
          <p:cNvCxnSpPr/>
          <p:nvPr/>
        </p:nvCxnSpPr>
        <p:spPr>
          <a:xfrm>
            <a:off x="6834336" y="4087738"/>
            <a:ext cx="43204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Espace réservé du numéro de diapositive 1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696DC4-5F2F-4011-9615-C6024D8F6411}" type="slidenum">
              <a:rPr lang="fr-FR" smtClean="0"/>
              <a:pPr/>
              <a:t>5</a:t>
            </a:fld>
            <a:endParaRPr lang="fr-FR"/>
          </a:p>
        </p:txBody>
      </p:sp>
      <p:sp>
        <p:nvSpPr>
          <p:cNvPr id="25" name="Flèche droite 24"/>
          <p:cNvSpPr/>
          <p:nvPr/>
        </p:nvSpPr>
        <p:spPr>
          <a:xfrm rot="7440657">
            <a:off x="2489891" y="1507471"/>
            <a:ext cx="953968" cy="355573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8" name="Flèche droite 27"/>
          <p:cNvSpPr/>
          <p:nvPr/>
        </p:nvSpPr>
        <p:spPr>
          <a:xfrm rot="2383019">
            <a:off x="5559606" y="1503547"/>
            <a:ext cx="978408" cy="288032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2" name="Rectangle 31"/>
          <p:cNvSpPr/>
          <p:nvPr/>
        </p:nvSpPr>
        <p:spPr>
          <a:xfrm>
            <a:off x="3782566" y="2103140"/>
            <a:ext cx="1944216" cy="41528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ar-DZ" sz="2000" dirty="0" smtClean="0"/>
              <a:t>الحصة </a:t>
            </a:r>
            <a:r>
              <a:rPr lang="ar-DZ" sz="2000" dirty="0" err="1" smtClean="0"/>
              <a:t>الثانية </a:t>
            </a:r>
            <a:r>
              <a:rPr lang="ar-DZ" sz="2000" dirty="0" smtClean="0"/>
              <a:t>(</a:t>
            </a:r>
            <a:r>
              <a:rPr lang="ar-DZ" sz="2000" dirty="0" err="1" smtClean="0"/>
              <a:t>2سا)</a:t>
            </a:r>
            <a:endParaRPr lang="fr-FR" sz="2000" dirty="0"/>
          </a:p>
        </p:txBody>
      </p:sp>
      <p:sp>
        <p:nvSpPr>
          <p:cNvPr id="33" name="Rectangle 32"/>
          <p:cNvSpPr/>
          <p:nvPr/>
        </p:nvSpPr>
        <p:spPr>
          <a:xfrm>
            <a:off x="1541934" y="2062758"/>
            <a:ext cx="1944216" cy="41528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ar-DZ" sz="2000" dirty="0" smtClean="0"/>
              <a:t>الحصة الثالثة(</a:t>
            </a:r>
            <a:r>
              <a:rPr lang="ar-DZ" sz="2000" dirty="0" err="1" smtClean="0"/>
              <a:t>2سا)</a:t>
            </a:r>
            <a:endParaRPr lang="fr-FR" sz="2000" dirty="0"/>
          </a:p>
        </p:txBody>
      </p:sp>
      <p:sp>
        <p:nvSpPr>
          <p:cNvPr id="37" name="Rectangle 36"/>
          <p:cNvSpPr/>
          <p:nvPr/>
        </p:nvSpPr>
        <p:spPr>
          <a:xfrm>
            <a:off x="6080348" y="2103140"/>
            <a:ext cx="1944216" cy="41528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ar-DZ" sz="2000" dirty="0" smtClean="0"/>
              <a:t>الحصة الأولى(</a:t>
            </a:r>
            <a:r>
              <a:rPr lang="ar-DZ" sz="2000" dirty="0" err="1" smtClean="0"/>
              <a:t>2سا)</a:t>
            </a:r>
            <a:endParaRPr lang="fr-FR" sz="2000" dirty="0"/>
          </a:p>
        </p:txBody>
      </p:sp>
      <p:sp>
        <p:nvSpPr>
          <p:cNvPr id="38" name="Flèche droite 37"/>
          <p:cNvSpPr/>
          <p:nvPr/>
        </p:nvSpPr>
        <p:spPr>
          <a:xfrm rot="5400000">
            <a:off x="4392532" y="2770268"/>
            <a:ext cx="690376" cy="288032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9" name="Flèche droite 38"/>
          <p:cNvSpPr/>
          <p:nvPr/>
        </p:nvSpPr>
        <p:spPr>
          <a:xfrm rot="5400000">
            <a:off x="2132850" y="2713118"/>
            <a:ext cx="690376" cy="288032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1" name="Flèche droite 40"/>
          <p:cNvSpPr/>
          <p:nvPr/>
        </p:nvSpPr>
        <p:spPr>
          <a:xfrm rot="5400000">
            <a:off x="6633164" y="2751218"/>
            <a:ext cx="690376" cy="288032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3" name="Rectangle 42"/>
          <p:cNvSpPr/>
          <p:nvPr/>
        </p:nvSpPr>
        <p:spPr>
          <a:xfrm>
            <a:off x="876300" y="3280792"/>
            <a:ext cx="2571750" cy="100545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r" rtl="1">
              <a:defRPr/>
            </a:pPr>
            <a:r>
              <a:rPr lang="ar-DZ" sz="2400" dirty="0" smtClean="0">
                <a:solidFill>
                  <a:schemeClr val="tx1"/>
                </a:solidFill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العلاقة بين المرجعيات القانونية </a:t>
            </a:r>
            <a:r>
              <a:rPr lang="ar-DZ" sz="2400" dirty="0" err="1" smtClean="0">
                <a:solidFill>
                  <a:schemeClr val="tx1"/>
                </a:solidFill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و</a:t>
            </a:r>
            <a:r>
              <a:rPr lang="ar-DZ" sz="2400" dirty="0" smtClean="0">
                <a:solidFill>
                  <a:schemeClr val="tx1"/>
                </a:solidFill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 المناهج.</a:t>
            </a:r>
            <a:r>
              <a:rPr lang="ar-DZ" sz="2400" dirty="0" smtClean="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44" name="Rectangle 43"/>
          <p:cNvSpPr/>
          <p:nvPr/>
        </p:nvSpPr>
        <p:spPr>
          <a:xfrm>
            <a:off x="3683124" y="3337942"/>
            <a:ext cx="2069976" cy="58635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r" rtl="1"/>
            <a:r>
              <a:rPr lang="ar-DZ" sz="2000" dirty="0" smtClean="0">
                <a:solidFill>
                  <a:schemeClr val="tx1"/>
                </a:solidFill>
              </a:rPr>
              <a:t>غايات </a:t>
            </a:r>
            <a:r>
              <a:rPr lang="ar-DZ" sz="2000" dirty="0" err="1" smtClean="0">
                <a:solidFill>
                  <a:schemeClr val="tx1"/>
                </a:solidFill>
              </a:rPr>
              <a:t>و</a:t>
            </a:r>
            <a:r>
              <a:rPr lang="ar-DZ" sz="2000" dirty="0" smtClean="0">
                <a:solidFill>
                  <a:schemeClr val="tx1"/>
                </a:solidFill>
              </a:rPr>
              <a:t> مهام المدرسة الجزائرية </a:t>
            </a:r>
          </a:p>
        </p:txBody>
      </p:sp>
      <p:sp>
        <p:nvSpPr>
          <p:cNvPr id="45" name="Rectangle 44"/>
          <p:cNvSpPr/>
          <p:nvPr/>
        </p:nvSpPr>
        <p:spPr>
          <a:xfrm>
            <a:off x="6095206" y="3261742"/>
            <a:ext cx="1944216" cy="41528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rtl="1">
              <a:lnSpc>
                <a:spcPct val="115000"/>
              </a:lnSpc>
              <a:defRPr/>
            </a:pPr>
            <a:r>
              <a:rPr lang="ar-DZ" sz="2000" dirty="0" smtClean="0"/>
              <a:t>مهمة قبلية</a:t>
            </a:r>
          </a:p>
        </p:txBody>
      </p:sp>
      <p:sp>
        <p:nvSpPr>
          <p:cNvPr id="49" name="Rectangle 48"/>
          <p:cNvSpPr/>
          <p:nvPr/>
        </p:nvSpPr>
        <p:spPr>
          <a:xfrm>
            <a:off x="5867400" y="4581128"/>
            <a:ext cx="2953072" cy="63857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r" rtl="1">
              <a:defRPr/>
            </a:pPr>
            <a:r>
              <a:rPr lang="ar-SA" dirty="0" smtClean="0">
                <a:latin typeface="Arabic Typesetting" pitchFamily="66" charset="-78"/>
                <a:cs typeface="Arabic Typesetting" pitchFamily="66" charset="-78"/>
              </a:rPr>
              <a:t>العلاقة القانونية التي تربط</a:t>
            </a:r>
            <a:r>
              <a:rPr lang="ar-DZ" dirty="0" smtClean="0">
                <a:latin typeface="Arabic Typesetting" pitchFamily="66" charset="-78"/>
                <a:cs typeface="Arabic Typesetting" pitchFamily="66" charset="-78"/>
              </a:rPr>
              <a:t> الأستاذ</a:t>
            </a:r>
            <a:r>
              <a:rPr lang="ar-SA" dirty="0" smtClean="0">
                <a:latin typeface="Arabic Typesetting" pitchFamily="66" charset="-78"/>
                <a:cs typeface="Arabic Typesetting" pitchFamily="66" charset="-78"/>
              </a:rPr>
              <a:t> </a:t>
            </a:r>
            <a:r>
              <a:rPr lang="ar-DZ" dirty="0" smtClean="0">
                <a:latin typeface="Arabic Typesetting" pitchFamily="66" charset="-78"/>
                <a:cs typeface="Arabic Typesetting" pitchFamily="66" charset="-78"/>
              </a:rPr>
              <a:t>ب</a:t>
            </a:r>
            <a:r>
              <a:rPr lang="ar-SA" dirty="0" err="1" smtClean="0">
                <a:latin typeface="Arabic Typesetting" pitchFamily="66" charset="-78"/>
                <a:cs typeface="Arabic Typesetting" pitchFamily="66" charset="-78"/>
              </a:rPr>
              <a:t>الوظ</a:t>
            </a:r>
            <a:r>
              <a:rPr lang="ar-DZ" dirty="0" smtClean="0">
                <a:latin typeface="Arabic Typesetting" pitchFamily="66" charset="-78"/>
                <a:cs typeface="Arabic Typesetting" pitchFamily="66" charset="-78"/>
              </a:rPr>
              <a:t>ي</a:t>
            </a:r>
            <a:r>
              <a:rPr lang="ar-SA" dirty="0" smtClean="0">
                <a:latin typeface="Arabic Typesetting" pitchFamily="66" charset="-78"/>
                <a:cs typeface="Arabic Typesetting" pitchFamily="66" charset="-78"/>
              </a:rPr>
              <a:t>ف العمومي</a:t>
            </a:r>
            <a:endParaRPr lang="ar-DZ" dirty="0" smtClean="0"/>
          </a:p>
        </p:txBody>
      </p:sp>
      <p:sp>
        <p:nvSpPr>
          <p:cNvPr id="50" name="Rectangle 49"/>
          <p:cNvSpPr/>
          <p:nvPr/>
        </p:nvSpPr>
        <p:spPr>
          <a:xfrm>
            <a:off x="6247606" y="5847556"/>
            <a:ext cx="2088232" cy="64807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r" rtl="1">
              <a:lnSpc>
                <a:spcPct val="115000"/>
              </a:lnSpc>
              <a:defRPr/>
            </a:pPr>
            <a:r>
              <a:rPr lang="ar-DZ" sz="1600" dirty="0" smtClean="0"/>
              <a:t>حقوق و واجبات المعلّم</a:t>
            </a:r>
          </a:p>
        </p:txBody>
      </p:sp>
      <p:cxnSp>
        <p:nvCxnSpPr>
          <p:cNvPr id="52" name="Connecteur droit 51"/>
          <p:cNvCxnSpPr/>
          <p:nvPr/>
        </p:nvCxnSpPr>
        <p:spPr>
          <a:xfrm>
            <a:off x="7027118" y="5252442"/>
            <a:ext cx="0" cy="43204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Connecteur droit 52"/>
          <p:cNvCxnSpPr/>
          <p:nvPr/>
        </p:nvCxnSpPr>
        <p:spPr>
          <a:xfrm>
            <a:off x="6830144" y="5487516"/>
            <a:ext cx="43204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Flèche droite 46"/>
          <p:cNvSpPr/>
          <p:nvPr/>
        </p:nvSpPr>
        <p:spPr>
          <a:xfrm rot="5400000">
            <a:off x="4316332" y="1512968"/>
            <a:ext cx="690376" cy="288032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re 9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DZ" sz="6600" dirty="0" smtClean="0"/>
              <a:t>شعار الوحدة</a:t>
            </a:r>
            <a:endParaRPr lang="fr-FR" sz="6600" dirty="0"/>
          </a:p>
        </p:txBody>
      </p:sp>
      <p:sp>
        <p:nvSpPr>
          <p:cNvPr id="5" name="Conten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just" rtl="1"/>
            <a:endParaRPr lang="en-US" sz="3600" dirty="0" smtClean="0"/>
          </a:p>
          <a:p>
            <a:pPr marL="0" indent="0" algn="just" rtl="1">
              <a:buNone/>
            </a:pPr>
            <a:endParaRPr lang="en-US" sz="2400" dirty="0" smtClean="0"/>
          </a:p>
          <a:p>
            <a:pPr marL="0" indent="0" algn="just" rtl="1">
              <a:buNone/>
            </a:pPr>
            <a:endParaRPr lang="en-US" sz="240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fr-FR" smtClean="0"/>
              <a:pPr/>
              <a:t>6</a:t>
            </a:fld>
            <a:endParaRPr lang="fr-FR"/>
          </a:p>
        </p:txBody>
      </p:sp>
      <p:pic>
        <p:nvPicPr>
          <p:cNvPr id="2" name="Picture 2" descr="C:\Users\SOS\Pictures\image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19425" y="2690813"/>
            <a:ext cx="3105150" cy="1476375"/>
          </a:xfrm>
          <a:prstGeom prst="rect">
            <a:avLst/>
          </a:prstGeom>
          <a:noFill/>
        </p:spPr>
      </p:pic>
      <p:pic>
        <p:nvPicPr>
          <p:cNvPr id="1027" name="Picture 3" descr="C:\Users\SOS\Pictures\image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15998" y="2076451"/>
            <a:ext cx="6514178" cy="309723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11905548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962656" y="695759"/>
            <a:ext cx="331012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ar-DZ" sz="5400" b="1" dirty="0" smtClean="0">
                <a:solidFill>
                  <a:schemeClr val="tx1"/>
                </a:solidFill>
                <a:latin typeface="Arabic Typesetting" pitchFamily="66" charset="-78"/>
                <a:cs typeface="Arabic Typesetting" pitchFamily="66" charset="-78"/>
              </a:rPr>
              <a:t>التوقـعات</a:t>
            </a:r>
            <a:r>
              <a:rPr lang="ar-AE" sz="5400" dirty="0" smtClean="0">
                <a:solidFill>
                  <a:schemeClr val="tx1"/>
                </a:solidFill>
                <a:latin typeface="Arabic Typesetting" pitchFamily="66" charset="-78"/>
                <a:cs typeface="Arabic Typesetting" pitchFamily="66" charset="-78"/>
              </a:rPr>
              <a:t>  </a:t>
            </a:r>
            <a:r>
              <a:rPr lang="ar-AE" sz="2400" dirty="0" smtClean="0">
                <a:solidFill>
                  <a:schemeClr val="tx1"/>
                </a:solidFill>
              </a:rPr>
              <a:t>                                              </a:t>
            </a:r>
            <a:endParaRPr lang="en-US" sz="2400" dirty="0">
              <a:solidFill>
                <a:schemeClr val="tx1"/>
              </a:solidFill>
            </a:endParaRPr>
          </a:p>
        </p:txBody>
      </p:sp>
      <p:pic>
        <p:nvPicPr>
          <p:cNvPr id="6" name="Picture 2" descr="http://t3.gstatic.com/images?q=tbn:ANd9GcQQy1xfVMLyEzm_ZFSoH8smvVuh_HGAYZXGrd2_8u6gy4cMvo_eNA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99448" y="1903084"/>
            <a:ext cx="1857388" cy="1524000"/>
          </a:xfrm>
          <a:prstGeom prst="rect">
            <a:avLst/>
          </a:prstGeom>
          <a:noFill/>
        </p:spPr>
      </p:pic>
      <p:sp>
        <p:nvSpPr>
          <p:cNvPr id="7" name="&quot;No&quot; Symbol 6"/>
          <p:cNvSpPr/>
          <p:nvPr/>
        </p:nvSpPr>
        <p:spPr>
          <a:xfrm>
            <a:off x="3375648" y="1872604"/>
            <a:ext cx="1785950" cy="1590969"/>
          </a:xfrm>
          <a:prstGeom prst="noSmoking">
            <a:avLst>
              <a:gd name="adj" fmla="val 4888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pic>
        <p:nvPicPr>
          <p:cNvPr id="2050" name="Picture 2" descr="D:\Hand-on-ear-listening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36316" y="4087182"/>
            <a:ext cx="2209800" cy="2000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D:\taking-notes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69230" y="4158620"/>
            <a:ext cx="2000264" cy="19288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7">
            <a:hlinkClick r:id="rId6"/>
          </p:cNvPr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3280" y="1916853"/>
            <a:ext cx="1524000" cy="1419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64012" y="1722121"/>
            <a:ext cx="2618928" cy="18068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5265609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3"/>
          <p:cNvSpPr>
            <a:spLocks noGrp="1"/>
          </p:cNvSpPr>
          <p:nvPr>
            <p:ph type="title"/>
          </p:nvPr>
        </p:nvSpPr>
        <p:spPr>
          <a:xfrm>
            <a:off x="2817348" y="384835"/>
            <a:ext cx="6049108" cy="114300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ar-AE" sz="6000" b="1" kern="1200" dirty="0" smtClean="0">
                <a:solidFill>
                  <a:srgbClr val="000000"/>
                </a:solidFill>
                <a:latin typeface="Arabic Typesetting" pitchFamily="66" charset="-78"/>
                <a:cs typeface="Arabic Typesetting" pitchFamily="66" charset="-78"/>
              </a:rPr>
              <a:t>مُخرجات التعلم</a:t>
            </a:r>
            <a:r>
              <a:rPr lang="en-US" sz="6000" b="1" kern="1200" dirty="0" smtClean="0">
                <a:solidFill>
                  <a:srgbClr val="000000"/>
                </a:solidFill>
                <a:latin typeface="Arabic Typesetting" pitchFamily="66" charset="-78"/>
                <a:cs typeface="Arabic Typesetting" pitchFamily="66" charset="-78"/>
              </a:rPr>
              <a:t> </a:t>
            </a:r>
            <a:endParaRPr lang="fr-FR" sz="6000" b="1" dirty="0">
              <a:latin typeface="Arabic Typesetting" pitchFamily="66" charset="-78"/>
              <a:cs typeface="Arabic Typesetting" pitchFamily="66" charset="-78"/>
            </a:endParaRPr>
          </a:p>
        </p:txBody>
      </p:sp>
      <p:pic>
        <p:nvPicPr>
          <p:cNvPr id="6" name="Image 5" descr="Afficher l'image d'origine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2266950" cy="16002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graphicFrame>
        <p:nvGraphicFramePr>
          <p:cNvPr id="7" name="Tableau 6"/>
          <p:cNvGraphicFramePr>
            <a:graphicFrameLocks noGrp="1"/>
          </p:cNvGraphicFramePr>
          <p:nvPr/>
        </p:nvGraphicFramePr>
        <p:xfrm>
          <a:off x="379828" y="2209800"/>
          <a:ext cx="8535572" cy="310459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8535572"/>
              </a:tblGrid>
              <a:tr h="1034866"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5400" b="1" i="0" dirty="0" smtClean="0">
                        <a:solidFill>
                          <a:schemeClr val="tx1"/>
                        </a:solidFill>
                        <a:effectLst/>
                        <a:latin typeface="Arabic Typesetting" pitchFamily="66" charset="-78"/>
                        <a:ea typeface="Times New Roman"/>
                        <a:cs typeface="Arabic Typesetting" pitchFamily="66" charset="-78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</a:tr>
              <a:tr h="2069730">
                <a:tc>
                  <a:txBody>
                    <a:bodyPr/>
                    <a:lstStyle/>
                    <a:p>
                      <a:pPr algn="just" rtl="1"/>
                      <a:r>
                        <a:rPr lang="ar-DZ" sz="4800" b="1" dirty="0" smtClean="0">
                          <a:solidFill>
                            <a:schemeClr val="tx1"/>
                          </a:solidFill>
                          <a:latin typeface="Arabic Typesetting" pitchFamily="66" charset="-78"/>
                          <a:cs typeface="Arabic Typesetting" pitchFamily="66" charset="-78"/>
                        </a:rPr>
                        <a:t>  </a:t>
                      </a:r>
                      <a:r>
                        <a:rPr lang="ar-DZ" sz="4800" b="1" baseline="0" dirty="0" smtClean="0">
                          <a:solidFill>
                            <a:schemeClr val="tx1"/>
                          </a:solidFill>
                          <a:latin typeface="Arabic Typesetting" pitchFamily="66" charset="-78"/>
                          <a:cs typeface="Arabic Typesetting" pitchFamily="66" charset="-78"/>
                        </a:rPr>
                        <a:t> </a:t>
                      </a:r>
                      <a:r>
                        <a:rPr lang="ar-DZ" sz="4800" b="1" baseline="0" smtClean="0">
                          <a:solidFill>
                            <a:schemeClr val="tx1"/>
                          </a:solidFill>
                          <a:latin typeface="Arabic Typesetting" pitchFamily="66" charset="-78"/>
                          <a:cs typeface="Arabic Typesetting" pitchFamily="66" charset="-78"/>
                        </a:rPr>
                        <a:t>معرفة</a:t>
                      </a:r>
                      <a:r>
                        <a:rPr lang="ar-DZ" sz="4800" b="1" smtClean="0">
                          <a:solidFill>
                            <a:schemeClr val="tx1"/>
                          </a:solidFill>
                          <a:latin typeface="Arabic Typesetting" pitchFamily="66" charset="-78"/>
                          <a:cs typeface="Arabic Typesetting" pitchFamily="66" charset="-78"/>
                        </a:rPr>
                        <a:t> الحقوق </a:t>
                      </a:r>
                      <a:r>
                        <a:rPr lang="ar-DZ" sz="4800" b="1" dirty="0" err="1" smtClean="0">
                          <a:solidFill>
                            <a:schemeClr val="tx1"/>
                          </a:solidFill>
                          <a:latin typeface="Arabic Typesetting" pitchFamily="66" charset="-78"/>
                          <a:cs typeface="Arabic Typesetting" pitchFamily="66" charset="-78"/>
                        </a:rPr>
                        <a:t>و</a:t>
                      </a:r>
                      <a:r>
                        <a:rPr lang="ar-DZ" sz="4800" b="1" dirty="0" smtClean="0">
                          <a:solidFill>
                            <a:schemeClr val="tx1"/>
                          </a:solidFill>
                          <a:latin typeface="Arabic Typesetting" pitchFamily="66" charset="-78"/>
                          <a:cs typeface="Arabic Typesetting" pitchFamily="66" charset="-78"/>
                        </a:rPr>
                        <a:t> الواجبات وممارستها</a:t>
                      </a:r>
                      <a:r>
                        <a:rPr lang="ar-DZ" sz="4800" b="1" baseline="0" dirty="0" smtClean="0">
                          <a:solidFill>
                            <a:schemeClr val="tx1"/>
                          </a:solidFill>
                          <a:latin typeface="Arabic Typesetting" pitchFamily="66" charset="-78"/>
                          <a:cs typeface="Arabic Typesetting" pitchFamily="66" charset="-78"/>
                        </a:rPr>
                        <a:t> </a:t>
                      </a:r>
                      <a:r>
                        <a:rPr lang="ar-DZ" sz="4800" b="1" dirty="0" smtClean="0">
                          <a:solidFill>
                            <a:schemeClr val="tx1"/>
                          </a:solidFill>
                          <a:latin typeface="Arabic Typesetting" pitchFamily="66" charset="-78"/>
                          <a:cs typeface="Arabic Typesetting" pitchFamily="66" charset="-78"/>
                        </a:rPr>
                        <a:t>ملتزمين بأخلاقيات مهنة التدريس.</a:t>
                      </a:r>
                      <a:endParaRPr lang="ar-DZ" sz="4800" dirty="0" smtClean="0">
                        <a:solidFill>
                          <a:schemeClr val="tx1"/>
                        </a:solidFill>
                        <a:latin typeface="Arabic Typesetting" pitchFamily="66" charset="-78"/>
                        <a:cs typeface="Arabic Typesetting" pitchFamily="66" charset="-78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83253220"/>
      </p:ext>
    </p:extLst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1"/>
          <p:cNvSpPr txBox="1">
            <a:spLocks/>
          </p:cNvSpPr>
          <p:nvPr/>
        </p:nvSpPr>
        <p:spPr>
          <a:xfrm>
            <a:off x="6850965" y="2547978"/>
            <a:ext cx="2017307" cy="96894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 anchor="ctr">
            <a:normAutofit lnSpcReduction="10000"/>
          </a:bodyPr>
          <a:lstStyle/>
          <a:p>
            <a:pPr marL="0" marR="0" lvl="0" indent="0" algn="r" defTabSz="4572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DZ" sz="60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abic Typesetting" pitchFamily="66" charset="-78"/>
                <a:ea typeface="+mn-ea"/>
                <a:cs typeface="Arabic Typesetting" pitchFamily="66" charset="-78"/>
                <a:sym typeface="Calibri"/>
              </a:rPr>
              <a:t>الهدف</a:t>
            </a:r>
            <a:endParaRPr kumimoji="0" lang="fr-FR" sz="60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abic Typesetting" pitchFamily="66" charset="-78"/>
              <a:ea typeface="+mn-ea"/>
              <a:cs typeface="Arabic Typesetting" pitchFamily="66" charset="-78"/>
              <a:sym typeface="Calibri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38540" y="4146844"/>
            <a:ext cx="8666921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/>
            <a:r>
              <a:rPr lang="ar-DZ" sz="4800" b="1" dirty="0" smtClean="0">
                <a:latin typeface="Arabic Typesetting" pitchFamily="66" charset="-78"/>
                <a:cs typeface="Arabic Typesetting" pitchFamily="66" charset="-78"/>
              </a:rPr>
              <a:t>      يكتشف</a:t>
            </a:r>
            <a:r>
              <a:rPr lang="fr-FR" sz="4800" b="1" dirty="0" smtClean="0">
                <a:latin typeface="Arabic Typesetting" pitchFamily="66" charset="-78"/>
                <a:cs typeface="Arabic Typesetting" pitchFamily="66" charset="-78"/>
              </a:rPr>
              <a:t> </a:t>
            </a:r>
            <a:r>
              <a:rPr lang="ar-DZ" sz="4800" b="1" dirty="0" smtClean="0">
                <a:latin typeface="Arabic Typesetting" pitchFamily="66" charset="-78"/>
                <a:cs typeface="Arabic Typesetting" pitchFamily="66" charset="-78"/>
              </a:rPr>
              <a:t>المتكوّن </a:t>
            </a:r>
            <a:r>
              <a:rPr lang="ar-SA" sz="4800" b="1" dirty="0" smtClean="0">
                <a:latin typeface="Arabic Typesetting" pitchFamily="66" charset="-78"/>
                <a:cs typeface="Arabic Typesetting" pitchFamily="66" charset="-78"/>
              </a:rPr>
              <a:t>العلاقة القانونيّة الّتي تربط</a:t>
            </a:r>
            <a:r>
              <a:rPr lang="ar-DZ" sz="4800" b="1" dirty="0" smtClean="0">
                <a:latin typeface="Arabic Typesetting" pitchFamily="66" charset="-78"/>
                <a:cs typeface="Arabic Typesetting" pitchFamily="66" charset="-78"/>
              </a:rPr>
              <a:t>ه </a:t>
            </a:r>
            <a:r>
              <a:rPr lang="ar-DZ" sz="4800" b="1" dirty="0" err="1" smtClean="0">
                <a:latin typeface="Arabic Typesetting" pitchFamily="66" charset="-78"/>
                <a:cs typeface="Arabic Typesetting" pitchFamily="66" charset="-78"/>
              </a:rPr>
              <a:t>ب</a:t>
            </a:r>
            <a:r>
              <a:rPr lang="ar-SA" sz="4800" b="1" dirty="0" err="1" smtClean="0">
                <a:latin typeface="Arabic Typesetting" pitchFamily="66" charset="-78"/>
                <a:cs typeface="Arabic Typesetting" pitchFamily="66" charset="-78"/>
              </a:rPr>
              <a:t>الوظ</a:t>
            </a:r>
            <a:r>
              <a:rPr lang="ar-DZ" sz="4800" b="1" dirty="0" smtClean="0">
                <a:latin typeface="Arabic Typesetting" pitchFamily="66" charset="-78"/>
                <a:cs typeface="Arabic Typesetting" pitchFamily="66" charset="-78"/>
              </a:rPr>
              <a:t>ي</a:t>
            </a:r>
            <a:r>
              <a:rPr lang="ar-SA" sz="4800" b="1" dirty="0" smtClean="0">
                <a:latin typeface="Arabic Typesetting" pitchFamily="66" charset="-78"/>
                <a:cs typeface="Arabic Typesetting" pitchFamily="66" charset="-78"/>
              </a:rPr>
              <a:t>ف العموميّ</a:t>
            </a:r>
            <a:r>
              <a:rPr lang="ar-DZ" sz="4800" b="1" dirty="0" smtClean="0">
                <a:latin typeface="Arabic Typesetting" pitchFamily="66" charset="-78"/>
                <a:cs typeface="Arabic Typesetting" pitchFamily="66" charset="-78"/>
              </a:rPr>
              <a:t> من خلال القانون الأساسيّ العامّ للوظيفة العموميّة</a:t>
            </a:r>
            <a:r>
              <a:rPr lang="ar-DZ" sz="4800" b="1" dirty="0" smtClean="0"/>
              <a:t>.</a:t>
            </a:r>
            <a:endParaRPr lang="fr-FR" sz="4800" dirty="0"/>
          </a:p>
        </p:txBody>
      </p:sp>
      <p:sp>
        <p:nvSpPr>
          <p:cNvPr id="8" name="Titre 3"/>
          <p:cNvSpPr txBox="1">
            <a:spLocks/>
          </p:cNvSpPr>
          <p:nvPr/>
        </p:nvSpPr>
        <p:spPr>
          <a:xfrm>
            <a:off x="3400838" y="494993"/>
            <a:ext cx="3060131" cy="728347"/>
          </a:xfrm>
          <a:prstGeom prst="rect">
            <a:avLst/>
          </a:prstGeom>
          <a:ln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45719" rIns="45719" rtlCol="0" anchor="ctr">
            <a:noAutofit/>
          </a:bodyPr>
          <a:lstStyle/>
          <a:p>
            <a:pPr algn="ctr" rtl="1"/>
            <a:r>
              <a:rPr lang="ar-DZ" sz="5400" b="1" dirty="0" smtClean="0">
                <a:solidFill>
                  <a:schemeClr val="tx1"/>
                </a:solidFill>
                <a:latin typeface="Arabic Typesetting" pitchFamily="66" charset="-78"/>
                <a:cs typeface="Arabic Typesetting" pitchFamily="66" charset="-78"/>
              </a:rPr>
              <a:t>الحصّة </a:t>
            </a:r>
            <a:r>
              <a:rPr lang="fr-FR" sz="5400" b="1" dirty="0" smtClean="0">
                <a:solidFill>
                  <a:schemeClr val="tx1"/>
                </a:solidFill>
                <a:latin typeface="Arabic Typesetting" pitchFamily="66" charset="-78"/>
                <a:cs typeface="Arabic Typesetting" pitchFamily="66" charset="-78"/>
              </a:rPr>
              <a:t>01</a:t>
            </a:r>
            <a:endParaRPr lang="fr-FR" sz="5400" b="1" dirty="0">
              <a:solidFill>
                <a:schemeClr val="tx1"/>
              </a:solidFill>
              <a:latin typeface="Arabic Typesetting" pitchFamily="66" charset="-78"/>
              <a:cs typeface="Arabic Typesetting" pitchFamily="66" charset="-78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FF00FF"/>
      </a:folHlink>
    </a:clrScheme>
    <a:fontScheme name="Office Theme">
      <a:majorFont>
        <a:latin typeface="Helvetica"/>
        <a:ea typeface="Helvetica"/>
        <a:cs typeface="Helvetica"/>
      </a:majorFont>
      <a:minorFont>
        <a:latin typeface="Calibri"/>
        <a:ea typeface="Calibri"/>
        <a:cs typeface="Calibri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>
          <a:outerShdw blurRad="38100" dist="23000" dir="5400000" rotWithShape="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38100" dist="20000" dir="5400000" rotWithShape="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FF00FF"/>
      </a:folHlink>
    </a:clrScheme>
    <a:fontScheme name="Office Theme">
      <a:majorFont>
        <a:latin typeface="Helvetica"/>
        <a:ea typeface="Helvetica"/>
        <a:cs typeface="Helvetica"/>
      </a:majorFont>
      <a:minorFont>
        <a:latin typeface="Calibri"/>
        <a:ea typeface="Calibri"/>
        <a:cs typeface="Calibri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>
          <a:outerShdw blurRad="38100" dist="23000" dir="5400000" rotWithShape="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38100" dist="20000" dir="5400000" rotWithShape="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5429</TotalTime>
  <Words>967</Words>
  <Application>Microsoft Office PowerPoint</Application>
  <PresentationFormat>Affichage à l'écran (4:3)</PresentationFormat>
  <Paragraphs>259</Paragraphs>
  <Slides>27</Slides>
  <Notes>14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27</vt:i4>
      </vt:variant>
    </vt:vector>
  </HeadingPairs>
  <TitlesOfParts>
    <vt:vector size="28" baseType="lpstr">
      <vt:lpstr>Office Theme</vt:lpstr>
      <vt:lpstr>Présentation PowerPoint</vt:lpstr>
      <vt:lpstr>الأهداف</vt:lpstr>
      <vt:lpstr>Présentation PowerPoint</vt:lpstr>
      <vt:lpstr>Présentation PowerPoint</vt:lpstr>
      <vt:lpstr>Présentation PowerPoint</vt:lpstr>
      <vt:lpstr>شعار الوحدة</vt:lpstr>
      <vt:lpstr>Présentation PowerPoint</vt:lpstr>
      <vt:lpstr>مُخرجات التعلم 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الحصّة 2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الحصّة 03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hbb</dc:creator>
  <cp:lastModifiedBy>brm</cp:lastModifiedBy>
  <cp:revision>664</cp:revision>
  <dcterms:modified xsi:type="dcterms:W3CDTF">2018-07-08T09:35:44Z</dcterms:modified>
</cp:coreProperties>
</file>