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7"/>
  </p:notesMasterIdLst>
  <p:handoutMasterIdLst>
    <p:handoutMasterId r:id="rId88"/>
  </p:handoutMasterIdLst>
  <p:sldIdLst>
    <p:sldId id="256" r:id="rId3"/>
    <p:sldId id="507" r:id="rId4"/>
    <p:sldId id="508" r:id="rId5"/>
    <p:sldId id="509" r:id="rId6"/>
    <p:sldId id="510" r:id="rId7"/>
    <p:sldId id="453" r:id="rId8"/>
    <p:sldId id="512" r:id="rId9"/>
    <p:sldId id="446" r:id="rId10"/>
    <p:sldId id="259" r:id="rId11"/>
    <p:sldId id="513" r:id="rId12"/>
    <p:sldId id="260" r:id="rId13"/>
    <p:sldId id="388" r:id="rId14"/>
    <p:sldId id="519" r:id="rId15"/>
    <p:sldId id="520" r:id="rId16"/>
    <p:sldId id="521" r:id="rId17"/>
    <p:sldId id="522" r:id="rId18"/>
    <p:sldId id="523" r:id="rId19"/>
    <p:sldId id="524" r:id="rId20"/>
    <p:sldId id="525" r:id="rId21"/>
    <p:sldId id="526" r:id="rId22"/>
    <p:sldId id="527" r:id="rId23"/>
    <p:sldId id="528" r:id="rId24"/>
    <p:sldId id="529" r:id="rId25"/>
    <p:sldId id="530" r:id="rId26"/>
    <p:sldId id="531" r:id="rId27"/>
    <p:sldId id="532" r:id="rId28"/>
    <p:sldId id="533" r:id="rId29"/>
    <p:sldId id="534" r:id="rId30"/>
    <p:sldId id="535" r:id="rId31"/>
    <p:sldId id="536" r:id="rId32"/>
    <p:sldId id="586" r:id="rId33"/>
    <p:sldId id="538" r:id="rId34"/>
    <p:sldId id="539" r:id="rId35"/>
    <p:sldId id="540" r:id="rId36"/>
    <p:sldId id="541" r:id="rId37"/>
    <p:sldId id="542" r:id="rId38"/>
    <p:sldId id="543" r:id="rId39"/>
    <p:sldId id="544" r:id="rId40"/>
    <p:sldId id="545" r:id="rId41"/>
    <p:sldId id="514" r:id="rId42"/>
    <p:sldId id="565" r:id="rId43"/>
    <p:sldId id="566" r:id="rId44"/>
    <p:sldId id="567" r:id="rId45"/>
    <p:sldId id="568" r:id="rId46"/>
    <p:sldId id="569" r:id="rId47"/>
    <p:sldId id="570" r:id="rId48"/>
    <p:sldId id="571" r:id="rId49"/>
    <p:sldId id="572" r:id="rId50"/>
    <p:sldId id="573" r:id="rId51"/>
    <p:sldId id="574" r:id="rId52"/>
    <p:sldId id="575" r:id="rId53"/>
    <p:sldId id="576" r:id="rId54"/>
    <p:sldId id="577" r:id="rId55"/>
    <p:sldId id="578" r:id="rId56"/>
    <p:sldId id="579" r:id="rId57"/>
    <p:sldId id="580" r:id="rId58"/>
    <p:sldId id="581" r:id="rId59"/>
    <p:sldId id="582" r:id="rId60"/>
    <p:sldId id="583" r:id="rId61"/>
    <p:sldId id="584" r:id="rId62"/>
    <p:sldId id="546" r:id="rId63"/>
    <p:sldId id="547" r:id="rId64"/>
    <p:sldId id="548" r:id="rId65"/>
    <p:sldId id="549" r:id="rId66"/>
    <p:sldId id="550" r:id="rId67"/>
    <p:sldId id="551" r:id="rId68"/>
    <p:sldId id="552" r:id="rId69"/>
    <p:sldId id="553" r:id="rId70"/>
    <p:sldId id="554" r:id="rId71"/>
    <p:sldId id="555" r:id="rId72"/>
    <p:sldId id="556" r:id="rId73"/>
    <p:sldId id="557" r:id="rId74"/>
    <p:sldId id="558" r:id="rId75"/>
    <p:sldId id="559" r:id="rId76"/>
    <p:sldId id="560" r:id="rId77"/>
    <p:sldId id="561" r:id="rId78"/>
    <p:sldId id="562" r:id="rId79"/>
    <p:sldId id="563" r:id="rId80"/>
    <p:sldId id="564" r:id="rId81"/>
    <p:sldId id="487" r:id="rId82"/>
    <p:sldId id="511" r:id="rId83"/>
    <p:sldId id="505" r:id="rId84"/>
    <p:sldId id="506" r:id="rId85"/>
    <p:sldId id="493" r:id="rId8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187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904"/>
    <a:srgbClr val="660066"/>
    <a:srgbClr val="921689"/>
    <a:srgbClr val="B51BAA"/>
    <a:srgbClr val="AB25B9"/>
    <a:srgbClr val="63DB39"/>
    <a:srgbClr val="0000CC"/>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26" autoAdjust="0"/>
    <p:restoredTop sz="85795" autoAdjust="0"/>
  </p:normalViewPr>
  <p:slideViewPr>
    <p:cSldViewPr>
      <p:cViewPr varScale="1">
        <p:scale>
          <a:sx n="60" d="100"/>
          <a:sy n="60" d="100"/>
        </p:scale>
        <p:origin x="2004" y="78"/>
      </p:cViewPr>
      <p:guideLst>
        <p:guide orient="horz" pos="187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849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cs typeface="Arial" charset="0"/>
              </a:defRPr>
            </a:lvl1pPr>
          </a:lstStyle>
          <a:p>
            <a:pPr>
              <a:defRPr/>
            </a:pPr>
            <a:fld id="{CAE89BF2-C8F1-46AE-A638-43FAFCDB2AF3}" type="datetimeFigureOut">
              <a:rPr lang="en-US"/>
              <a:pPr>
                <a:defRPr/>
              </a:pPr>
              <a:t>1/20/2016</a:t>
            </a:fld>
            <a:endParaRPr lang="en-US"/>
          </a:p>
        </p:txBody>
      </p:sp>
      <p:sp>
        <p:nvSpPr>
          <p:cNvPr id="849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849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cs typeface="Arial" charset="0"/>
              </a:defRPr>
            </a:lvl1pPr>
          </a:lstStyle>
          <a:p>
            <a:pPr>
              <a:defRPr/>
            </a:pPr>
            <a:fld id="{B27DD3B0-0D4D-4D82-BCAE-3AFB85664700}" type="slidenum">
              <a:rPr lang="en-US"/>
              <a:pPr>
                <a:defRPr/>
              </a:pPr>
              <a:t>‹#›</a:t>
            </a:fld>
            <a:endParaRPr lang="en-US"/>
          </a:p>
        </p:txBody>
      </p:sp>
    </p:spTree>
    <p:extLst>
      <p:ext uri="{BB962C8B-B14F-4D97-AF65-F5344CB8AC3E}">
        <p14:creationId xmlns:p14="http://schemas.microsoft.com/office/powerpoint/2010/main" val="976470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73627186-5426-4287-AB83-1A937F3272EC}" type="datetimeFigureOut">
              <a:rPr lang="en-US"/>
              <a:pPr>
                <a:defRPr/>
              </a:pPr>
              <a:t>1/20/2016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cs typeface="Arial" charset="0"/>
              </a:defRPr>
            </a:lvl1pPr>
          </a:lstStyle>
          <a:p>
            <a:pPr>
              <a:defRPr/>
            </a:pPr>
            <a:fld id="{A07D2BCE-E13B-478A-A7CB-B27279014AD1}" type="slidenum">
              <a:rPr lang="en-US"/>
              <a:pPr>
                <a:defRPr/>
              </a:pPr>
              <a:t>‹#›</a:t>
            </a:fld>
            <a:endParaRPr lang="en-US"/>
          </a:p>
        </p:txBody>
      </p:sp>
    </p:spTree>
    <p:extLst>
      <p:ext uri="{BB962C8B-B14F-4D97-AF65-F5344CB8AC3E}">
        <p14:creationId xmlns:p14="http://schemas.microsoft.com/office/powerpoint/2010/main" val="20086011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scribd.com/doc/274897046/15-08-05-Non-final-Rejection-of-Apple-D-677-Patent" TargetMode="External"/><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oami.europa.eu/ohimportal/en/databases" TargetMode="External"/><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FF33516-194A-40DB-8FB2-C7D4729140F1}" type="slidenum">
              <a:rPr lang="en-US" smtClean="0">
                <a:latin typeface="Calibri" pitchFamily="34" charset="0"/>
              </a:rPr>
              <a:pPr eaLnBrk="1" hangingPunct="1"/>
              <a:t>8</a:t>
            </a:fld>
            <a:endParaRPr lang="en-US" smtClean="0">
              <a:latin typeface="Calibri" pitchFamily="34" charset="0"/>
            </a:endParaRPr>
          </a:p>
        </p:txBody>
      </p:sp>
    </p:spTree>
    <p:extLst>
      <p:ext uri="{BB962C8B-B14F-4D97-AF65-F5344CB8AC3E}">
        <p14:creationId xmlns:p14="http://schemas.microsoft.com/office/powerpoint/2010/main" val="3971007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U.K., Netherlands and Wales, interpretation of dashed lines in a registration boils down to</a:t>
            </a:r>
            <a:r>
              <a:rPr lang="en-US" baseline="0" dirty="0" smtClean="0"/>
              <a:t> context. </a:t>
            </a:r>
          </a:p>
          <a:p>
            <a:r>
              <a:rPr lang="en-US" baseline="0" dirty="0" smtClean="0"/>
              <a:t>No clear meaning, therefore, and could vary between part of the claimed design, features not visible on (i.e., beneath) the claimed design, or elements that are expressly disclaimed in the registration.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71</a:t>
            </a:fld>
            <a:endParaRPr lang="en-US"/>
          </a:p>
        </p:txBody>
      </p:sp>
    </p:spTree>
    <p:extLst>
      <p:ext uri="{BB962C8B-B14F-4D97-AF65-F5344CB8AC3E}">
        <p14:creationId xmlns:p14="http://schemas.microsoft.com/office/powerpoint/2010/main" val="2951652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pitchFamily="34" charset="-128"/>
              </a:rPr>
              <a:t>Court of Appeal, the Hague, ruled that dashed lines in Apple’s Registration merely indicated features below the surface</a:t>
            </a:r>
            <a:r>
              <a:rPr lang="en-US" baseline="0" dirty="0" smtClean="0">
                <a:ea typeface="ＭＳ Ｐゴシック" pitchFamily="34" charset="-128"/>
              </a:rPr>
              <a:t> of the claimed design. Later upheld by the Dutch Supreme Court. January 24, 2012 decision.</a:t>
            </a:r>
            <a:endParaRPr lang="en-US"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72</a:t>
            </a:fld>
            <a:endParaRPr lang="en-US"/>
          </a:p>
        </p:txBody>
      </p:sp>
    </p:spTree>
    <p:extLst>
      <p:ext uri="{BB962C8B-B14F-4D97-AF65-F5344CB8AC3E}">
        <p14:creationId xmlns:p14="http://schemas.microsoft.com/office/powerpoint/2010/main" val="229027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ＭＳ Ｐゴシック" pitchFamily="-110" charset="-128"/>
                <a:cs typeface="ＭＳ Ｐゴシック" pitchFamily="-110" charset="-128"/>
              </a:rPr>
              <a:t>The Federal Circuit held that a district court need not exclude unprotected conceptual or functional features from a design patent’s protected ornamental scope. The court also held that a design-patent holder is entitled to an infringer’s entire profits from sales of any product found to contain a patented design, without any regard to the design’s contribution to that product’s value or sales. Samsung</a:t>
            </a:r>
            <a:r>
              <a:rPr lang="en-US" sz="1200" kern="1200" baseline="0" dirty="0" smtClean="0">
                <a:solidFill>
                  <a:schemeClr val="tx1"/>
                </a:solidFill>
                <a:latin typeface="+mn-lt"/>
                <a:ea typeface="ＭＳ Ｐゴシック" pitchFamily="-110" charset="-128"/>
                <a:cs typeface="ＭＳ Ｐゴシック" pitchFamily="-110" charset="-128"/>
              </a:rPr>
              <a:t> has argued in its petition that </a:t>
            </a:r>
            <a:r>
              <a:rPr lang="en-US" sz="1200" kern="1200" dirty="0" smtClean="0">
                <a:solidFill>
                  <a:schemeClr val="tx1"/>
                </a:solidFill>
                <a:latin typeface="+mn-lt"/>
                <a:ea typeface="ＭＳ Ｐゴシック" pitchFamily="-110" charset="-128"/>
                <a:cs typeface="ＭＳ Ｐゴシック" pitchFamily="-110" charset="-128"/>
              </a:rPr>
              <a:t>these holdings reward design patents far beyond the value of any inventive contribution. The questions presented in Samsung’s appeal are:</a:t>
            </a:r>
          </a:p>
          <a:p>
            <a:r>
              <a:rPr lang="en-US" sz="1200" kern="1200" dirty="0" smtClean="0">
                <a:solidFill>
                  <a:schemeClr val="tx1"/>
                </a:solidFill>
                <a:latin typeface="+mn-lt"/>
                <a:ea typeface="ＭＳ Ｐゴシック" pitchFamily="-110" charset="-128"/>
                <a:cs typeface="ＭＳ Ｐゴシック" pitchFamily="-110" charset="-128"/>
              </a:rPr>
              <a:t>1. Where a design patent includes unprotected non-ornamental features, should a district court be required to limit that patent to its protected ornamental scope? 2. Where a design patent is applied to only a component of a product, should an award of infringer’s profits be limited to those profits attributable to the component?</a:t>
            </a:r>
          </a:p>
          <a:p>
            <a:r>
              <a:rPr lang="en-US" sz="1200" kern="1200" dirty="0" smtClean="0">
                <a:solidFill>
                  <a:schemeClr val="tx1"/>
                </a:solidFill>
                <a:latin typeface="+mn-lt"/>
                <a:ea typeface="ＭＳ Ｐゴシック" pitchFamily="-110" charset="-128"/>
                <a:cs typeface="ＭＳ Ｐゴシック" pitchFamily="-110" charset="-128"/>
              </a:rPr>
              <a:t>Questions 1 and 2 are likely to impact utility patent rights as well.</a:t>
            </a:r>
          </a:p>
          <a:p>
            <a:r>
              <a:rPr lang="en-US" sz="1200" b="0" i="0" kern="1200" dirty="0" smtClean="0">
                <a:solidFill>
                  <a:schemeClr val="tx1"/>
                </a:solidFill>
                <a:latin typeface="+mn-lt"/>
                <a:ea typeface="ＭＳ Ｐゴシック" pitchFamily="-110" charset="-128"/>
                <a:cs typeface="ＭＳ Ｐゴシック" pitchFamily="-110" charset="-128"/>
              </a:rPr>
              <a:t>In an August </a:t>
            </a:r>
            <a:r>
              <a:rPr lang="en-US" sz="1200" b="0" i="0" u="none" strike="noStrike" kern="1200" dirty="0" smtClean="0">
                <a:solidFill>
                  <a:schemeClr val="tx1"/>
                </a:solidFill>
                <a:latin typeface="+mn-lt"/>
                <a:ea typeface="ＭＳ Ｐゴシック" pitchFamily="-110" charset="-128"/>
                <a:cs typeface="ＭＳ Ｐゴシック" pitchFamily="-110" charset="-128"/>
                <a:hlinkClick r:id="rId3"/>
              </a:rPr>
              <a:t>ruling</a:t>
            </a:r>
            <a:r>
              <a:rPr lang="en-US" sz="1200" b="0" i="0" kern="1200" dirty="0" smtClean="0">
                <a:solidFill>
                  <a:schemeClr val="tx1"/>
                </a:solidFill>
                <a:latin typeface="+mn-lt"/>
                <a:ea typeface="ＭＳ Ｐゴシック" pitchFamily="-110" charset="-128"/>
                <a:cs typeface="ＭＳ Ｐゴシック" pitchFamily="-110" charset="-128"/>
              </a:rPr>
              <a:t>, the</a:t>
            </a:r>
            <a:r>
              <a:rPr lang="en-US" sz="1200" b="0" i="0" kern="1200" baseline="0" dirty="0" smtClean="0">
                <a:solidFill>
                  <a:schemeClr val="tx1"/>
                </a:solidFill>
                <a:latin typeface="+mn-lt"/>
                <a:ea typeface="ＭＳ Ｐゴシック" pitchFamily="-110" charset="-128"/>
                <a:cs typeface="ＭＳ Ｐゴシック" pitchFamily="-110" charset="-128"/>
              </a:rPr>
              <a:t> USPTO a</a:t>
            </a:r>
            <a:r>
              <a:rPr lang="en-US" sz="1200" b="0" i="0" kern="1200" dirty="0" smtClean="0">
                <a:solidFill>
                  <a:schemeClr val="tx1"/>
                </a:solidFill>
                <a:latin typeface="+mn-lt"/>
                <a:ea typeface="ＭＳ Ｐゴシック" pitchFamily="-110" charset="-128"/>
                <a:cs typeface="ＭＳ Ｐゴシック" pitchFamily="-110" charset="-128"/>
              </a:rPr>
              <a:t>greed to consider new “prior art” during reexamination of the ‘667 Patent, which led them to conclude the rounded rectangles design is obvious, and should not have been granted a patent in the first place. </a:t>
            </a:r>
            <a:endParaRPr lang="en-US" sz="1200" kern="1200" dirty="0" smtClean="0">
              <a:solidFill>
                <a:schemeClr val="tx1"/>
              </a:solidFill>
              <a:latin typeface="+mn-lt"/>
              <a:ea typeface="ＭＳ Ｐゴシック" pitchFamily="-110" charset="-128"/>
              <a:cs typeface="ＭＳ Ｐゴシック" pitchFamily="-110" charset="-128"/>
            </a:endParaRPr>
          </a:p>
          <a:p>
            <a:endParaRPr lang="en-US"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73</a:t>
            </a:fld>
            <a:endParaRPr lang="en-US"/>
          </a:p>
        </p:txBody>
      </p:sp>
    </p:spTree>
    <p:extLst>
      <p:ext uri="{BB962C8B-B14F-4D97-AF65-F5344CB8AC3E}">
        <p14:creationId xmlns:p14="http://schemas.microsoft.com/office/powerpoint/2010/main" val="134048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a typeface="ＭＳ Ｐゴシック" pitchFamily="34" charset="-128"/>
              </a:rPr>
              <a:t>Kind Group brought a preliminary relief proceeding before the Interim Relief judge, District Court of the Hague (July 8, 2015).</a:t>
            </a:r>
          </a:p>
          <a:p>
            <a:r>
              <a:rPr lang="en-US" dirty="0" smtClean="0">
                <a:ea typeface="ＭＳ Ｐゴシック" pitchFamily="34" charset="-128"/>
              </a:rPr>
              <a:t>Protectable</a:t>
            </a:r>
            <a:r>
              <a:rPr lang="en-US" baseline="0" dirty="0" smtClean="0">
                <a:ea typeface="ＭＳ Ｐゴシック" pitchFamily="34" charset="-128"/>
              </a:rPr>
              <a:t> design limited to solid lines only, as dashed lines were disclaimed, and no infringement by JPMC (as their lip balm is more pointy. The casings were quite similar to the naked eye)</a:t>
            </a:r>
            <a:endParaRPr lang="en-US"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74</a:t>
            </a:fld>
            <a:endParaRPr lang="en-US"/>
          </a:p>
        </p:txBody>
      </p:sp>
    </p:spTree>
    <p:extLst>
      <p:ext uri="{BB962C8B-B14F-4D97-AF65-F5344CB8AC3E}">
        <p14:creationId xmlns:p14="http://schemas.microsoft.com/office/powerpoint/2010/main" val="1149123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a typeface="ＭＳ Ｐゴシック" pitchFamily="34" charset="-128"/>
              </a:rPr>
              <a:t>Kind Group brought a preliminary relief proceeding before the Interim Relief judge, District Court of the Hague (July 8, 2015).</a:t>
            </a:r>
          </a:p>
          <a:p>
            <a:r>
              <a:rPr lang="en-US" dirty="0" smtClean="0">
                <a:ea typeface="ＭＳ Ｐゴシック" pitchFamily="34" charset="-128"/>
              </a:rPr>
              <a:t>Protectable</a:t>
            </a:r>
            <a:r>
              <a:rPr lang="en-US" baseline="0" dirty="0" smtClean="0">
                <a:ea typeface="ＭＳ Ｐゴシック" pitchFamily="34" charset="-128"/>
              </a:rPr>
              <a:t> design limited to solid lines only, as dashed lines were disclaimed, and no infringement by JPMC (as their lip balm is more pointy. The casings were quite similar to the naked eye)</a:t>
            </a:r>
            <a:endParaRPr lang="en-US"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75</a:t>
            </a:fld>
            <a:endParaRPr lang="en-US"/>
          </a:p>
        </p:txBody>
      </p:sp>
    </p:spTree>
    <p:extLst>
      <p:ext uri="{BB962C8B-B14F-4D97-AF65-F5344CB8AC3E}">
        <p14:creationId xmlns:p14="http://schemas.microsoft.com/office/powerpoint/2010/main" val="1988460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kern="0" dirty="0" smtClean="0">
                <a:solidFill>
                  <a:srgbClr val="000000">
                    <a:lumMod val="65000"/>
                    <a:lumOff val="35000"/>
                  </a:srgbClr>
                </a:solidFill>
                <a:latin typeface="Arial"/>
                <a:ea typeface="ＭＳ Ｐゴシック" pitchFamily="-112" charset="-128"/>
                <a:cs typeface="ＭＳ Ｐゴシック" pitchFamily="-112" charset="-128"/>
              </a:rPr>
              <a:t>(http://www.wipo.int/designdb/hague/en/)</a:t>
            </a:r>
          </a:p>
          <a:p>
            <a:r>
              <a:rPr lang="en-US" kern="0" dirty="0" smtClean="0">
                <a:solidFill>
                  <a:srgbClr val="000000">
                    <a:lumMod val="65000"/>
                    <a:lumOff val="35000"/>
                  </a:srgbClr>
                </a:solidFill>
                <a:latin typeface="Arial"/>
                <a:ea typeface="ＭＳ Ｐゴシック" pitchFamily="-112" charset="-128"/>
                <a:cs typeface="ＭＳ Ｐゴシック" pitchFamily="-112" charset="-128"/>
              </a:rPr>
              <a:t>(</a:t>
            </a:r>
            <a:r>
              <a:rPr lang="en-US" kern="0" dirty="0" smtClean="0">
                <a:solidFill>
                  <a:srgbClr val="000000">
                    <a:lumMod val="65000"/>
                    <a:lumOff val="35000"/>
                  </a:srgbClr>
                </a:solidFill>
                <a:latin typeface="Arial"/>
                <a:ea typeface="ＭＳ Ｐゴシック" pitchFamily="-112" charset="-128"/>
                <a:cs typeface="ＭＳ Ｐゴシック" pitchFamily="-112" charset="-128"/>
                <a:hlinkClick r:id="rId3"/>
              </a:rPr>
              <a:t>https://oami.europa.eu/ohimportal/en/databases</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a:t>
            </a:r>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76</a:t>
            </a:fld>
            <a:endParaRPr lang="en-US"/>
          </a:p>
        </p:txBody>
      </p:sp>
    </p:spTree>
    <p:extLst>
      <p:ext uri="{BB962C8B-B14F-4D97-AF65-F5344CB8AC3E}">
        <p14:creationId xmlns:p14="http://schemas.microsoft.com/office/powerpoint/2010/main" val="1417297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77</a:t>
            </a:fld>
            <a:endParaRPr lang="en-US"/>
          </a:p>
        </p:txBody>
      </p:sp>
    </p:spTree>
    <p:extLst>
      <p:ext uri="{BB962C8B-B14F-4D97-AF65-F5344CB8AC3E}">
        <p14:creationId xmlns:p14="http://schemas.microsoft.com/office/powerpoint/2010/main" val="395835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65C94C5-CFF5-4E59-B2C9-C3F7CBFE69BB}" type="slidenum">
              <a:rPr lang="en-US" smtClean="0">
                <a:latin typeface="Calibri" pitchFamily="34" charset="0"/>
              </a:rPr>
              <a:pPr eaLnBrk="1" hangingPunct="1"/>
              <a:t>84</a:t>
            </a:fld>
            <a:endParaRPr lang="en-US" smtClean="0">
              <a:latin typeface="Calibri" pitchFamily="34" charset="0"/>
            </a:endParaRPr>
          </a:p>
        </p:txBody>
      </p:sp>
    </p:spTree>
    <p:extLst>
      <p:ext uri="{BB962C8B-B14F-4D97-AF65-F5344CB8AC3E}">
        <p14:creationId xmlns:p14="http://schemas.microsoft.com/office/powerpoint/2010/main" val="1111805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sz="2000" kern="0" dirty="0" smtClean="0">
                <a:solidFill>
                  <a:schemeClr val="tx2">
                    <a:lumMod val="65000"/>
                    <a:lumOff val="35000"/>
                  </a:schemeClr>
                </a:solidFill>
                <a:latin typeface="+mn-lt"/>
                <a:ea typeface="ＭＳ Ｐゴシック" pitchFamily="-112" charset="-128"/>
                <a:cs typeface="ＭＳ Ｐゴシック" pitchFamily="-112" charset="-128"/>
              </a:rPr>
              <a:t>No CPAs allowed – could lose priority date if forced to file a CIP because Contracting Party requirements not met.</a:t>
            </a: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62</a:t>
            </a:fld>
            <a:endParaRPr lang="en-US"/>
          </a:p>
        </p:txBody>
      </p:sp>
    </p:spTree>
    <p:extLst>
      <p:ext uri="{BB962C8B-B14F-4D97-AF65-F5344CB8AC3E}">
        <p14:creationId xmlns:p14="http://schemas.microsoft.com/office/powerpoint/2010/main" val="2616503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pitchFamily="34" charset="-128"/>
              </a:rPr>
              <a:t>Continuation</a:t>
            </a:r>
            <a:r>
              <a:rPr lang="en-US" baseline="0" dirty="0" smtClean="0">
                <a:ea typeface="ＭＳ Ｐゴシック" pitchFamily="34" charset="-128"/>
              </a:rPr>
              <a:t> application filed in U.S. on 9/15/2015 received Notice of Allowance on 1/6/2016 – Less than 4 months!</a:t>
            </a:r>
            <a:endParaRPr lang="en-US"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64</a:t>
            </a:fld>
            <a:endParaRPr lang="en-US"/>
          </a:p>
        </p:txBody>
      </p:sp>
    </p:spTree>
    <p:extLst>
      <p:ext uri="{BB962C8B-B14F-4D97-AF65-F5344CB8AC3E}">
        <p14:creationId xmlns:p14="http://schemas.microsoft.com/office/powerpoint/2010/main" val="3457486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ea typeface="ＭＳ Ｐゴシック" pitchFamily="34" charset="-128"/>
              </a:rPr>
              <a:t>Should not force separate designs into one application for convenience.</a:t>
            </a:r>
            <a:r>
              <a:rPr lang="en-US" baseline="0" dirty="0" smtClean="0">
                <a:ea typeface="ＭＳ Ｐゴシック" pitchFamily="34" charset="-128"/>
              </a:rPr>
              <a:t> Here, BGH court held that parts or elements of a Design Registration are not protected separately, and therefore “carafe with socket” does not extend coverage to “carafe without socket”</a:t>
            </a:r>
            <a:endParaRPr lang="en-US"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65</a:t>
            </a:fld>
            <a:endParaRPr lang="en-US"/>
          </a:p>
        </p:txBody>
      </p:sp>
    </p:spTree>
    <p:extLst>
      <p:ext uri="{BB962C8B-B14F-4D97-AF65-F5344CB8AC3E}">
        <p14:creationId xmlns:p14="http://schemas.microsoft.com/office/powerpoint/2010/main" val="4013162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Related designs may be filed on the same date or on different dates, depending on Contracting Party.</a:t>
            </a:r>
          </a:p>
          <a:p>
            <a:r>
              <a:rPr lang="en-US" dirty="0" smtClean="0"/>
              <a:t>Recall,</a:t>
            </a:r>
            <a:r>
              <a:rPr lang="en-US" baseline="0" dirty="0" smtClean="0"/>
              <a:t> Japan will take multiple designs and separate them. U.S. will issue restriction requirement.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66</a:t>
            </a:fld>
            <a:endParaRPr lang="en-US"/>
          </a:p>
        </p:txBody>
      </p:sp>
    </p:spTree>
    <p:extLst>
      <p:ext uri="{BB962C8B-B14F-4D97-AF65-F5344CB8AC3E}">
        <p14:creationId xmlns:p14="http://schemas.microsoft.com/office/powerpoint/2010/main" val="601723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sz="2000" kern="0" dirty="0" smtClean="0">
                <a:solidFill>
                  <a:schemeClr val="tx2">
                    <a:lumMod val="65000"/>
                    <a:lumOff val="35000"/>
                  </a:schemeClr>
                </a:solidFill>
                <a:latin typeface="+mn-lt"/>
                <a:ea typeface="ＭＳ Ｐゴシック" pitchFamily="-112" charset="-128"/>
                <a:cs typeface="ＭＳ Ｐゴシック" pitchFamily="-112" charset="-128"/>
              </a:rPr>
              <a:t>Looking</a:t>
            </a:r>
            <a:r>
              <a:rPr lang="en-US" sz="2000" kern="0" baseline="0" dirty="0" smtClean="0">
                <a:solidFill>
                  <a:schemeClr val="tx2">
                    <a:lumMod val="65000"/>
                    <a:lumOff val="35000"/>
                  </a:schemeClr>
                </a:solidFill>
                <a:latin typeface="+mn-lt"/>
                <a:ea typeface="ＭＳ Ｐゴシック" pitchFamily="-112" charset="-128"/>
                <a:cs typeface="ＭＳ Ｐゴシック" pitchFamily="-112" charset="-128"/>
              </a:rPr>
              <a:t> at KIPO grounds for refusal (7/1/2014 – 9/30-2015), 163 designs (45 Int’l registrations) refused for insufficient disclosure (81.6% of all refusals issued by KIPO during this period).</a:t>
            </a:r>
          </a:p>
          <a:p>
            <a:pPr marL="0" marR="0" lvl="2" indent="0" algn="l" defTabSz="914400" rtl="0" eaLnBrk="0" fontAlgn="base" latinLnBrk="0" hangingPunct="0">
              <a:lnSpc>
                <a:spcPct val="100000"/>
              </a:lnSpc>
              <a:spcBef>
                <a:spcPct val="30000"/>
              </a:spcBef>
              <a:spcAft>
                <a:spcPct val="0"/>
              </a:spcAft>
              <a:buClrTx/>
              <a:buSzTx/>
              <a:buFontTx/>
              <a:buNone/>
              <a:tabLst/>
              <a:defRPr/>
            </a:pPr>
            <a:r>
              <a:rPr lang="en-US" sz="2000" kern="0" baseline="0" dirty="0" smtClean="0">
                <a:solidFill>
                  <a:schemeClr val="tx2">
                    <a:lumMod val="65000"/>
                    <a:lumOff val="35000"/>
                  </a:schemeClr>
                </a:solidFill>
                <a:latin typeface="+mn-lt"/>
                <a:ea typeface="ＭＳ Ｐゴシック" pitchFamily="-112" charset="-128"/>
                <a:cs typeface="ＭＳ Ｐゴシック" pitchFamily="-112" charset="-128"/>
              </a:rPr>
              <a:t>Common reasons include: lack of necessary views (133 designs); inconsistent views (20); ambiguities among elements (17).</a:t>
            </a:r>
            <a:endParaRPr lang="en-US" sz="2000" kern="0" dirty="0" smtClean="0">
              <a:solidFill>
                <a:schemeClr val="tx2">
                  <a:lumMod val="65000"/>
                  <a:lumOff val="35000"/>
                </a:schemeClr>
              </a:solidFill>
              <a:latin typeface="+mn-lt"/>
              <a:ea typeface="ＭＳ Ｐゴシック" pitchFamily="-112" charset="-128"/>
              <a:cs typeface="ＭＳ Ｐゴシック" pitchFamily="-112" charset="-128"/>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67</a:t>
            </a:fld>
            <a:endParaRPr lang="en-US"/>
          </a:p>
        </p:txBody>
      </p:sp>
    </p:spTree>
    <p:extLst>
      <p:ext uri="{BB962C8B-B14F-4D97-AF65-F5344CB8AC3E}">
        <p14:creationId xmlns:p14="http://schemas.microsoft.com/office/powerpoint/2010/main" val="243270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en-US" sz="2000" kern="0" dirty="0" smtClean="0">
                <a:solidFill>
                  <a:schemeClr val="tx2">
                    <a:lumMod val="65000"/>
                    <a:lumOff val="35000"/>
                  </a:schemeClr>
                </a:solidFill>
                <a:latin typeface="+mn-lt"/>
                <a:ea typeface="ＭＳ Ｐゴシック" pitchFamily="-112" charset="-128"/>
                <a:cs typeface="ＭＳ Ｐゴシック" pitchFamily="-112" charset="-128"/>
              </a:rPr>
              <a:t>No CPAs allowed – could lose priority date if forced to file a CIP because Contracting Party requirements not met.</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68</a:t>
            </a:fld>
            <a:endParaRPr lang="en-US"/>
          </a:p>
        </p:txBody>
      </p:sp>
    </p:spTree>
    <p:extLst>
      <p:ext uri="{BB962C8B-B14F-4D97-AF65-F5344CB8AC3E}">
        <p14:creationId xmlns:p14="http://schemas.microsoft.com/office/powerpoint/2010/main" val="2832249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using contour lines for complex shape, be sure to provide description such as “the thin lines which are shown in the perspective view are provided</a:t>
            </a:r>
            <a:r>
              <a:rPr lang="en-US" baseline="0" dirty="0" smtClean="0"/>
              <a:t> to specify the shape of the article and are for illustrative purposes only” or similar. Recall that in JP, such a description is required, while in KR and US it is recommended.</a:t>
            </a:r>
          </a:p>
          <a:p>
            <a:r>
              <a:rPr lang="en-US" baseline="0" dirty="0" smtClean="0"/>
              <a:t>If shading is used, make similar statement, unless color is part of claimed design.</a:t>
            </a:r>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69</a:t>
            </a:fld>
            <a:endParaRPr lang="en-US"/>
          </a:p>
        </p:txBody>
      </p:sp>
    </p:spTree>
    <p:extLst>
      <p:ext uri="{BB962C8B-B14F-4D97-AF65-F5344CB8AC3E}">
        <p14:creationId xmlns:p14="http://schemas.microsoft.com/office/powerpoint/2010/main" val="330768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using contour lines for complex shape, be sure to provide description such as “the thin lines which are shown in the perspective view are provided</a:t>
            </a:r>
            <a:r>
              <a:rPr lang="en-US" baseline="0" dirty="0" smtClean="0"/>
              <a:t> to specify the shape of the article and are for illustrative purposes only” or similar. Recall that in JP, such a description is required, while in KR and US it is recommended.</a:t>
            </a:r>
          </a:p>
          <a:p>
            <a:r>
              <a:rPr lang="en-US" baseline="0" dirty="0" smtClean="0"/>
              <a:t>If shading is used, make similar statement, unless color is part of claimed design.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70</a:t>
            </a:fld>
            <a:endParaRPr lang="en-US"/>
          </a:p>
        </p:txBody>
      </p:sp>
    </p:spTree>
    <p:extLst>
      <p:ext uri="{BB962C8B-B14F-4D97-AF65-F5344CB8AC3E}">
        <p14:creationId xmlns:p14="http://schemas.microsoft.com/office/powerpoint/2010/main" val="2818327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EC898E2-3BC2-4577-8E57-D24BAB043BB9}" type="datetime1">
              <a:rPr lang="en-US"/>
              <a:pPr>
                <a:defRPr/>
              </a:pPr>
              <a:t>1/20/2016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0B886C-7604-4E86-94E7-B1F146F16D5C}" type="slidenum">
              <a:rPr lang="en-US"/>
              <a:pPr>
                <a:defRPr/>
              </a:pPr>
              <a:t>‹#›</a:t>
            </a:fld>
            <a:endParaRPr lang="en-US"/>
          </a:p>
        </p:txBody>
      </p:sp>
    </p:spTree>
    <p:extLst>
      <p:ext uri="{BB962C8B-B14F-4D97-AF65-F5344CB8AC3E}">
        <p14:creationId xmlns:p14="http://schemas.microsoft.com/office/powerpoint/2010/main" val="2754390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58A3A8-BB2F-4558-AA5A-97F2EEE0742A}" type="datetime1">
              <a:rPr lang="en-US"/>
              <a:pPr>
                <a:defRPr/>
              </a:pPr>
              <a:t>1/20/2016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9CC2E7-A0DD-499B-A9C6-EDD9E1EDA78B}" type="slidenum">
              <a:rPr lang="en-US"/>
              <a:pPr>
                <a:defRPr/>
              </a:pPr>
              <a:t>‹#›</a:t>
            </a:fld>
            <a:endParaRPr lang="en-US"/>
          </a:p>
        </p:txBody>
      </p:sp>
    </p:spTree>
    <p:extLst>
      <p:ext uri="{BB962C8B-B14F-4D97-AF65-F5344CB8AC3E}">
        <p14:creationId xmlns:p14="http://schemas.microsoft.com/office/powerpoint/2010/main" val="3935608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65A4363-081B-4656-B805-12ED8BABCED5}" type="datetime1">
              <a:rPr lang="en-US"/>
              <a:pPr>
                <a:defRPr/>
              </a:pPr>
              <a:t>1/20/2016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B406C9-BAC6-4DCB-AAF1-D5BC5C10D8C0}" type="slidenum">
              <a:rPr lang="en-US"/>
              <a:pPr>
                <a:defRPr/>
              </a:pPr>
              <a:t>‹#›</a:t>
            </a:fld>
            <a:endParaRPr lang="en-US"/>
          </a:p>
        </p:txBody>
      </p:sp>
    </p:spTree>
    <p:extLst>
      <p:ext uri="{BB962C8B-B14F-4D97-AF65-F5344CB8AC3E}">
        <p14:creationId xmlns:p14="http://schemas.microsoft.com/office/powerpoint/2010/main" val="3298352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3B51679D-C85B-44C4-B552-BFA8CACC22E2}" type="datetime1">
              <a:rPr lang="en-US" altLang="en-US"/>
              <a:pPr/>
              <a:t>1/20/2016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A9D47C8-DAFA-4130-A3EE-06DDE34DFF61}" type="slidenum">
              <a:rPr lang="en-US" altLang="en-US"/>
              <a:pPr/>
              <a:t>‹#›</a:t>
            </a:fld>
            <a:endParaRPr lang="en-US" altLang="en-US"/>
          </a:p>
        </p:txBody>
      </p:sp>
    </p:spTree>
    <p:extLst>
      <p:ext uri="{BB962C8B-B14F-4D97-AF65-F5344CB8AC3E}">
        <p14:creationId xmlns:p14="http://schemas.microsoft.com/office/powerpoint/2010/main" val="1932286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6E8514C-1A54-4937-BCD5-DE2D1E5BA045}" type="datetime1">
              <a:rPr lang="en-US" altLang="en-US"/>
              <a:pPr/>
              <a:t>1/20/2016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03D963A-BF23-4721-A484-42A89C54E71C}" type="slidenum">
              <a:rPr lang="en-US" altLang="en-US"/>
              <a:pPr/>
              <a:t>‹#›</a:t>
            </a:fld>
            <a:endParaRPr lang="en-US" altLang="en-US"/>
          </a:p>
        </p:txBody>
      </p:sp>
    </p:spTree>
    <p:extLst>
      <p:ext uri="{BB962C8B-B14F-4D97-AF65-F5344CB8AC3E}">
        <p14:creationId xmlns:p14="http://schemas.microsoft.com/office/powerpoint/2010/main" val="1356508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5FE9CB0-CA50-4859-8C51-761B6CC2E063}" type="datetime1">
              <a:rPr lang="en-US" altLang="en-US"/>
              <a:pPr/>
              <a:t>1/20/2016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64E54FB8-011C-4CF9-A660-3CDCAD93C724}" type="slidenum">
              <a:rPr lang="en-US" altLang="en-US"/>
              <a:pPr/>
              <a:t>‹#›</a:t>
            </a:fld>
            <a:endParaRPr lang="en-US" altLang="en-US"/>
          </a:p>
        </p:txBody>
      </p:sp>
    </p:spTree>
    <p:extLst>
      <p:ext uri="{BB962C8B-B14F-4D97-AF65-F5344CB8AC3E}">
        <p14:creationId xmlns:p14="http://schemas.microsoft.com/office/powerpoint/2010/main" val="1850352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BCE68AA-230A-4629-8B28-85BCB474B3BC}" type="datetime1">
              <a:rPr lang="en-US" altLang="en-US"/>
              <a:pPr/>
              <a:t>1/20/2016</a:t>
            </a:fld>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75F8DDA-34AA-4E8A-B72E-02A0453160A0}" type="slidenum">
              <a:rPr lang="en-US" altLang="en-US"/>
              <a:pPr/>
              <a:t>‹#›</a:t>
            </a:fld>
            <a:endParaRPr lang="en-US" altLang="en-US"/>
          </a:p>
        </p:txBody>
      </p:sp>
    </p:spTree>
    <p:extLst>
      <p:ext uri="{BB962C8B-B14F-4D97-AF65-F5344CB8AC3E}">
        <p14:creationId xmlns:p14="http://schemas.microsoft.com/office/powerpoint/2010/main" val="797720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F9899964-CD9C-4951-A860-EEB6C8C6C6A6}" type="datetime1">
              <a:rPr lang="en-US" altLang="en-US"/>
              <a:pPr/>
              <a:t>1/20/2016</a:t>
            </a:fld>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BB119567-8481-4CC1-BD49-1AF75B8695DB}" type="slidenum">
              <a:rPr lang="en-US" altLang="en-US"/>
              <a:pPr/>
              <a:t>‹#›</a:t>
            </a:fld>
            <a:endParaRPr lang="en-US" altLang="en-US"/>
          </a:p>
        </p:txBody>
      </p:sp>
    </p:spTree>
    <p:extLst>
      <p:ext uri="{BB962C8B-B14F-4D97-AF65-F5344CB8AC3E}">
        <p14:creationId xmlns:p14="http://schemas.microsoft.com/office/powerpoint/2010/main" val="3363849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D9EED9C1-0667-4F05-A1B8-BA6DFFFC6EB5}" type="datetime1">
              <a:rPr lang="en-US" altLang="en-US"/>
              <a:pPr/>
              <a:t>1/20/2016</a:t>
            </a:fld>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DA9F88E-D783-414E-A9A8-3BE0B5E4FA1B}" type="slidenum">
              <a:rPr lang="en-US" altLang="en-US"/>
              <a:pPr/>
              <a:t>‹#›</a:t>
            </a:fld>
            <a:endParaRPr lang="en-US" altLang="en-US"/>
          </a:p>
        </p:txBody>
      </p:sp>
    </p:spTree>
    <p:extLst>
      <p:ext uri="{BB962C8B-B14F-4D97-AF65-F5344CB8AC3E}">
        <p14:creationId xmlns:p14="http://schemas.microsoft.com/office/powerpoint/2010/main" val="7635936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669AEC-6AD6-4897-83AC-B90EDAAEE71F}" type="datetime1">
              <a:rPr lang="en-US" altLang="en-US"/>
              <a:pPr/>
              <a:t>1/20/2016</a:t>
            </a:fld>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6351F298-EED5-44B1-928C-08A7F2B4ACB0}" type="slidenum">
              <a:rPr lang="en-US" altLang="en-US"/>
              <a:pPr/>
              <a:t>‹#›</a:t>
            </a:fld>
            <a:endParaRPr lang="en-US" altLang="en-US"/>
          </a:p>
        </p:txBody>
      </p:sp>
    </p:spTree>
    <p:extLst>
      <p:ext uri="{BB962C8B-B14F-4D97-AF65-F5344CB8AC3E}">
        <p14:creationId xmlns:p14="http://schemas.microsoft.com/office/powerpoint/2010/main" val="3889786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317E3AA-3101-4B63-A539-9700358EA802}" type="datetime1">
              <a:rPr lang="en-US" altLang="en-US"/>
              <a:pPr/>
              <a:t>1/20/2016</a:t>
            </a:fld>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71C1720-D8F2-4E3A-B6B6-A1096E709620}" type="slidenum">
              <a:rPr lang="en-US" altLang="en-US"/>
              <a:pPr/>
              <a:t>‹#›</a:t>
            </a:fld>
            <a:endParaRPr lang="en-US" altLang="en-US"/>
          </a:p>
        </p:txBody>
      </p:sp>
    </p:spTree>
    <p:extLst>
      <p:ext uri="{BB962C8B-B14F-4D97-AF65-F5344CB8AC3E}">
        <p14:creationId xmlns:p14="http://schemas.microsoft.com/office/powerpoint/2010/main" val="2990014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7DB265-688A-4F17-B81E-251571792F56}" type="datetime1">
              <a:rPr lang="en-US"/>
              <a:pPr>
                <a:defRPr/>
              </a:pPr>
              <a:t>1/20/2016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DD7F29-A8C9-4969-825F-A026E5FFDFD9}" type="slidenum">
              <a:rPr lang="en-US"/>
              <a:pPr>
                <a:defRPr/>
              </a:pPr>
              <a:t>‹#›</a:t>
            </a:fld>
            <a:endParaRPr lang="en-US"/>
          </a:p>
        </p:txBody>
      </p:sp>
    </p:spTree>
    <p:extLst>
      <p:ext uri="{BB962C8B-B14F-4D97-AF65-F5344CB8AC3E}">
        <p14:creationId xmlns:p14="http://schemas.microsoft.com/office/powerpoint/2010/main" val="15049395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FD45239-9598-4A17-82AD-B355773F9543}" type="datetime1">
              <a:rPr lang="en-US" altLang="en-US"/>
              <a:pPr/>
              <a:t>1/20/2016</a:t>
            </a:fld>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36F8B74-13BF-4A4E-9BFD-3F9EF8FC55C2}" type="slidenum">
              <a:rPr lang="en-US" altLang="en-US"/>
              <a:pPr/>
              <a:t>‹#›</a:t>
            </a:fld>
            <a:endParaRPr lang="en-US" altLang="en-US"/>
          </a:p>
        </p:txBody>
      </p:sp>
    </p:spTree>
    <p:extLst>
      <p:ext uri="{BB962C8B-B14F-4D97-AF65-F5344CB8AC3E}">
        <p14:creationId xmlns:p14="http://schemas.microsoft.com/office/powerpoint/2010/main" val="35229320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9B1D5FB-53AE-45A2-93FF-E23F6ED47D23}" type="datetime1">
              <a:rPr lang="en-US" altLang="en-US"/>
              <a:pPr/>
              <a:t>1/20/2016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2FAA6AA-3EA3-4CED-A2EC-16B0E92E9635}" type="slidenum">
              <a:rPr lang="en-US" altLang="en-US"/>
              <a:pPr/>
              <a:t>‹#›</a:t>
            </a:fld>
            <a:endParaRPr lang="en-US" altLang="en-US"/>
          </a:p>
        </p:txBody>
      </p:sp>
    </p:spTree>
    <p:extLst>
      <p:ext uri="{BB962C8B-B14F-4D97-AF65-F5344CB8AC3E}">
        <p14:creationId xmlns:p14="http://schemas.microsoft.com/office/powerpoint/2010/main" val="18379864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073E899-3E7B-425C-AB6F-D76FF453E9F8}" type="datetime1">
              <a:rPr lang="en-US" altLang="en-US"/>
              <a:pPr/>
              <a:t>1/20/2016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9FDA7DB-8A39-42FC-BE01-1901D60D0F86}" type="slidenum">
              <a:rPr lang="en-US" altLang="en-US"/>
              <a:pPr/>
              <a:t>‹#›</a:t>
            </a:fld>
            <a:endParaRPr lang="en-US" altLang="en-US"/>
          </a:p>
        </p:txBody>
      </p:sp>
    </p:spTree>
    <p:extLst>
      <p:ext uri="{BB962C8B-B14F-4D97-AF65-F5344CB8AC3E}">
        <p14:creationId xmlns:p14="http://schemas.microsoft.com/office/powerpoint/2010/main" val="1705277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EA62D2C-8598-441D-A577-7D0B1F698065}" type="datetime1">
              <a:rPr lang="en-US"/>
              <a:pPr>
                <a:defRPr/>
              </a:pPr>
              <a:t>1/20/2016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C9C378-3107-445A-AA3A-CB9E2EA4A16E}" type="slidenum">
              <a:rPr lang="en-US"/>
              <a:pPr>
                <a:defRPr/>
              </a:pPr>
              <a:t>‹#›</a:t>
            </a:fld>
            <a:endParaRPr lang="en-US"/>
          </a:p>
        </p:txBody>
      </p:sp>
    </p:spTree>
    <p:extLst>
      <p:ext uri="{BB962C8B-B14F-4D97-AF65-F5344CB8AC3E}">
        <p14:creationId xmlns:p14="http://schemas.microsoft.com/office/powerpoint/2010/main" val="2790906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69A2BEF-0815-4A20-B090-64F646F9CF8D}" type="datetime1">
              <a:rPr lang="en-US"/>
              <a:pPr>
                <a:defRPr/>
              </a:pPr>
              <a:t>1/20/2016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F8926F-175A-4459-AA6D-FF4F108CEFDC}" type="slidenum">
              <a:rPr lang="en-US"/>
              <a:pPr>
                <a:defRPr/>
              </a:pPr>
              <a:t>‹#›</a:t>
            </a:fld>
            <a:endParaRPr lang="en-US"/>
          </a:p>
        </p:txBody>
      </p:sp>
    </p:spTree>
    <p:extLst>
      <p:ext uri="{BB962C8B-B14F-4D97-AF65-F5344CB8AC3E}">
        <p14:creationId xmlns:p14="http://schemas.microsoft.com/office/powerpoint/2010/main" val="2564420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EE2E8F9-F7A0-4522-B6FC-F93A709B6A1C}" type="datetime1">
              <a:rPr lang="en-US"/>
              <a:pPr>
                <a:defRPr/>
              </a:pPr>
              <a:t>1/20/2016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60A2494-8FBD-40CD-A162-426C0733F5F1}" type="slidenum">
              <a:rPr lang="en-US"/>
              <a:pPr>
                <a:defRPr/>
              </a:pPr>
              <a:t>‹#›</a:t>
            </a:fld>
            <a:endParaRPr lang="en-US"/>
          </a:p>
        </p:txBody>
      </p:sp>
    </p:spTree>
    <p:extLst>
      <p:ext uri="{BB962C8B-B14F-4D97-AF65-F5344CB8AC3E}">
        <p14:creationId xmlns:p14="http://schemas.microsoft.com/office/powerpoint/2010/main" val="3260813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6A5EC75-C800-4E76-B43B-F7853DF77A5D}" type="datetime1">
              <a:rPr lang="en-US"/>
              <a:pPr>
                <a:defRPr/>
              </a:pPr>
              <a:t>1/20/2016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1CA9730-2E0C-493B-952A-5F0CB212E121}" type="slidenum">
              <a:rPr lang="en-US"/>
              <a:pPr>
                <a:defRPr/>
              </a:pPr>
              <a:t>‹#›</a:t>
            </a:fld>
            <a:endParaRPr lang="en-US"/>
          </a:p>
        </p:txBody>
      </p:sp>
    </p:spTree>
    <p:extLst>
      <p:ext uri="{BB962C8B-B14F-4D97-AF65-F5344CB8AC3E}">
        <p14:creationId xmlns:p14="http://schemas.microsoft.com/office/powerpoint/2010/main" val="1531132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F6CD1B6-8A6C-428E-A793-E03F2D5A29E1}" type="datetime1">
              <a:rPr lang="en-US"/>
              <a:pPr>
                <a:defRPr/>
              </a:pPr>
              <a:t>1/20/2016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E122EC-4DFA-4F64-9B1C-B7AE7ED7312A}" type="slidenum">
              <a:rPr lang="en-US"/>
              <a:pPr>
                <a:defRPr/>
              </a:pPr>
              <a:t>‹#›</a:t>
            </a:fld>
            <a:endParaRPr lang="en-US"/>
          </a:p>
        </p:txBody>
      </p:sp>
    </p:spTree>
    <p:extLst>
      <p:ext uri="{BB962C8B-B14F-4D97-AF65-F5344CB8AC3E}">
        <p14:creationId xmlns:p14="http://schemas.microsoft.com/office/powerpoint/2010/main" val="120497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FC3712-A7F1-406F-AEBD-749F585F9147}" type="datetime1">
              <a:rPr lang="en-US"/>
              <a:pPr>
                <a:defRPr/>
              </a:pPr>
              <a:t>1/20/2016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5BA83-FE04-4AD4-9B40-1EB8B27B15C8}" type="slidenum">
              <a:rPr lang="en-US"/>
              <a:pPr>
                <a:defRPr/>
              </a:pPr>
              <a:t>‹#›</a:t>
            </a:fld>
            <a:endParaRPr lang="en-US"/>
          </a:p>
        </p:txBody>
      </p:sp>
    </p:spTree>
    <p:extLst>
      <p:ext uri="{BB962C8B-B14F-4D97-AF65-F5344CB8AC3E}">
        <p14:creationId xmlns:p14="http://schemas.microsoft.com/office/powerpoint/2010/main" val="2201688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73545D-190A-4F3E-A0F8-7E5EF1752299}" type="datetime1">
              <a:rPr lang="en-US"/>
              <a:pPr>
                <a:defRPr/>
              </a:pPr>
              <a:t>1/20/2016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74018B-FBB3-4487-8B4A-1432F457C14D}" type="slidenum">
              <a:rPr lang="en-US"/>
              <a:pPr>
                <a:defRPr/>
              </a:pPr>
              <a:t>‹#›</a:t>
            </a:fld>
            <a:endParaRPr lang="en-US"/>
          </a:p>
        </p:txBody>
      </p:sp>
    </p:spTree>
    <p:extLst>
      <p:ext uri="{BB962C8B-B14F-4D97-AF65-F5344CB8AC3E}">
        <p14:creationId xmlns:p14="http://schemas.microsoft.com/office/powerpoint/2010/main" val="3752103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13227604-9F3B-47B2-99BE-CDB70F71D745}" type="datetime1">
              <a:rPr lang="en-US"/>
              <a:pPr>
                <a:defRPr/>
              </a:pPr>
              <a:t>1/20/2016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cs typeface="Arial" charset="0"/>
              </a:defRPr>
            </a:lvl1pPr>
          </a:lstStyle>
          <a:p>
            <a:pPr>
              <a:defRPr/>
            </a:pPr>
            <a:fld id="{AD88E65D-DF01-4A98-ADC1-DAA9E3C3FA6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Date Placeholder 3"/>
          <p:cNvSpPr>
            <a:spLocks noGrp="1"/>
          </p:cNvSpPr>
          <p:nvPr>
            <p:ph type="dt" sz="half" idx="2"/>
          </p:nvPr>
        </p:nvSpPr>
        <p:spPr bwMode="auto">
          <a:xfrm>
            <a:off x="457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eaLnBrk="0" hangingPunct="0">
              <a:defRPr sz="1200">
                <a:solidFill>
                  <a:srgbClr val="898989"/>
                </a:solidFill>
              </a:defRPr>
            </a:lvl1pPr>
          </a:lstStyle>
          <a:p>
            <a:pPr>
              <a:buSzPct val="100000"/>
            </a:pPr>
            <a:fld id="{8FB0F9B3-EFD5-4E21-86EA-6B425F23F55B}" type="datetime1">
              <a:rPr lang="en-US" altLang="en-US" smtClean="0"/>
              <a:pPr>
                <a:buSzPct val="100000"/>
              </a:pPr>
              <a:t>1/20/2016</a:t>
            </a:fld>
            <a:endParaRPr lang="en-US" altLang="en-US" smtClean="0"/>
          </a:p>
        </p:txBody>
      </p:sp>
      <p:sp>
        <p:nvSpPr>
          <p:cNvPr id="1029" name="Footer Placeholder 4"/>
          <p:cNvSpPr>
            <a:spLocks noGrp="1"/>
          </p:cNvSpPr>
          <p:nvPr>
            <p:ph type="ftr" sz="quarter" idx="3"/>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eaLnBrk="0" hangingPunct="0">
              <a:defRPr sz="1200">
                <a:solidFill>
                  <a:srgbClr val="898989"/>
                </a:solidFill>
              </a:defRPr>
            </a:lvl1pPr>
          </a:lstStyle>
          <a:p>
            <a:pPr>
              <a:buSzPct val="100000"/>
            </a:pPr>
            <a:endParaRPr lang="en-US" altLang="en-US" smtClean="0"/>
          </a:p>
        </p:txBody>
      </p:sp>
      <p:sp>
        <p:nvSpPr>
          <p:cNvPr id="1030" name="Slide Number Placeholder 5"/>
          <p:cNvSpPr>
            <a:spLocks noGrp="1"/>
          </p:cNvSpPr>
          <p:nvPr>
            <p:ph type="sldNum" sz="quarter" idx="4"/>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0" hangingPunct="0">
              <a:defRPr sz="1200">
                <a:solidFill>
                  <a:srgbClr val="898989"/>
                </a:solidFill>
              </a:defRPr>
            </a:lvl1pPr>
          </a:lstStyle>
          <a:p>
            <a:pPr>
              <a:buSzPct val="100000"/>
            </a:pPr>
            <a:fld id="{A10B9011-4E3A-413F-AED1-517CAACFE314}" type="slidenum">
              <a:rPr lang="en-US" altLang="en-US" smtClean="0"/>
              <a:pPr>
                <a:buSzPct val="100000"/>
              </a:pPr>
              <a:t>‹#›</a:t>
            </a:fld>
            <a:endParaRPr lang="en-US" altLang="en-US" smtClean="0"/>
          </a:p>
        </p:txBody>
      </p:sp>
    </p:spTree>
    <p:extLst>
      <p:ext uri="{BB962C8B-B14F-4D97-AF65-F5344CB8AC3E}">
        <p14:creationId xmlns:p14="http://schemas.microsoft.com/office/powerpoint/2010/main" val="15438917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buSzPct val="100000"/>
        <a:defRPr sz="4400" kern="1200">
          <a:solidFill>
            <a:schemeClr val="tx1"/>
          </a:solidFill>
          <a:latin typeface="+mj-lt"/>
          <a:ea typeface="+mj-ea"/>
          <a:cs typeface="+mj-cs"/>
        </a:defRPr>
      </a:lvl1pPr>
      <a:lvl2pPr algn="ctr" rtl="0" eaLnBrk="0" fontAlgn="base" hangingPunct="0">
        <a:spcBef>
          <a:spcPct val="0"/>
        </a:spcBef>
        <a:spcAft>
          <a:spcPct val="0"/>
        </a:spcAft>
        <a:buSzPct val="100000"/>
        <a:defRPr sz="4400">
          <a:solidFill>
            <a:schemeClr val="tx1"/>
          </a:solidFill>
          <a:latin typeface="Calibri" panose="020F0502020204030204" pitchFamily="34" charset="0"/>
        </a:defRPr>
      </a:lvl2pPr>
      <a:lvl3pPr algn="ctr" rtl="0" eaLnBrk="0" fontAlgn="base" hangingPunct="0">
        <a:spcBef>
          <a:spcPct val="0"/>
        </a:spcBef>
        <a:spcAft>
          <a:spcPct val="0"/>
        </a:spcAft>
        <a:buSzPct val="100000"/>
        <a:defRPr sz="4400">
          <a:solidFill>
            <a:schemeClr val="tx1"/>
          </a:solidFill>
          <a:latin typeface="Calibri" panose="020F0502020204030204" pitchFamily="34" charset="0"/>
        </a:defRPr>
      </a:lvl3pPr>
      <a:lvl4pPr algn="ctr" rtl="0" eaLnBrk="0" fontAlgn="base" hangingPunct="0">
        <a:spcBef>
          <a:spcPct val="0"/>
        </a:spcBef>
        <a:spcAft>
          <a:spcPct val="0"/>
        </a:spcAft>
        <a:buSzPct val="100000"/>
        <a:defRPr sz="4400">
          <a:solidFill>
            <a:schemeClr val="tx1"/>
          </a:solidFill>
          <a:latin typeface="Calibri" panose="020F0502020204030204" pitchFamily="34" charset="0"/>
        </a:defRPr>
      </a:lvl4pPr>
      <a:lvl5pPr algn="ctr" rtl="0" eaLnBrk="0" fontAlgn="base" hangingPunct="0">
        <a:spcBef>
          <a:spcPct val="0"/>
        </a:spcBef>
        <a:spcAft>
          <a:spcPct val="0"/>
        </a:spcAft>
        <a:buSzPct val="100000"/>
        <a:defRPr sz="4400">
          <a:solidFill>
            <a:schemeClr val="tx1"/>
          </a:solidFill>
          <a:latin typeface="Calibri" panose="020F0502020204030204" pitchFamily="34" charset="0"/>
        </a:defRPr>
      </a:lvl5pPr>
      <a:lvl6pPr marL="457200" algn="ctr" rtl="0" eaLnBrk="0" fontAlgn="base" hangingPunct="0">
        <a:spcBef>
          <a:spcPct val="0"/>
        </a:spcBef>
        <a:spcAft>
          <a:spcPct val="0"/>
        </a:spcAft>
        <a:buSzPct val="100000"/>
        <a:defRPr sz="4400">
          <a:solidFill>
            <a:schemeClr val="tx1"/>
          </a:solidFill>
          <a:latin typeface="Calibri" panose="020F0502020204030204" pitchFamily="34" charset="0"/>
        </a:defRPr>
      </a:lvl6pPr>
      <a:lvl7pPr marL="914400" algn="ctr" rtl="0" eaLnBrk="0" fontAlgn="base" hangingPunct="0">
        <a:spcBef>
          <a:spcPct val="0"/>
        </a:spcBef>
        <a:spcAft>
          <a:spcPct val="0"/>
        </a:spcAft>
        <a:buSzPct val="100000"/>
        <a:defRPr sz="4400">
          <a:solidFill>
            <a:schemeClr val="tx1"/>
          </a:solidFill>
          <a:latin typeface="Calibri" panose="020F0502020204030204" pitchFamily="34" charset="0"/>
        </a:defRPr>
      </a:lvl7pPr>
      <a:lvl8pPr marL="1371600" algn="ctr" rtl="0" eaLnBrk="0" fontAlgn="base" hangingPunct="0">
        <a:spcBef>
          <a:spcPct val="0"/>
        </a:spcBef>
        <a:spcAft>
          <a:spcPct val="0"/>
        </a:spcAft>
        <a:buSzPct val="100000"/>
        <a:defRPr sz="4400">
          <a:solidFill>
            <a:schemeClr val="tx1"/>
          </a:solidFill>
          <a:latin typeface="Calibri" panose="020F0502020204030204" pitchFamily="34" charset="0"/>
        </a:defRPr>
      </a:lvl8pPr>
      <a:lvl9pPr marL="1828800" algn="ctr" rtl="0" eaLnBrk="0" fontAlgn="base" hangingPunct="0">
        <a:spcBef>
          <a:spcPct val="0"/>
        </a:spcBef>
        <a:spcAft>
          <a:spcPct val="0"/>
        </a:spcAft>
        <a:buSzPct val="100000"/>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hyperlink" Target="mailto:info@theknowledegroup.org" TargetMode="External"/><Relationship Id="rId7" Type="http://schemas.openxmlformats.org/officeDocument/2006/relationships/image" Target="../media/image5.gif"/><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png"/><Relationship Id="rId4" Type="http://schemas.openxmlformats.org/officeDocument/2006/relationships/hyperlink" Target="mailto:info@theknowledgegroup.or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6.gif"/><Relationship Id="rId2" Type="http://schemas.openxmlformats.org/officeDocument/2006/relationships/image" Target="../media/image8.gif"/><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5.gif"/><Relationship Id="rId4" Type="http://schemas.openxmlformats.org/officeDocument/2006/relationships/image" Target="../media/image9.gif"/></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4.gif"/><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witter.com/know_group" TargetMode="External"/><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hyperlink" Target="mailto:info@theknowledgegroup.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info@theknowledgegroup.org"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gkc.memberclicks.net/index.php?option=com_mc&amp;view=mc&amp;mcid=form_157964"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hyperlink" Target="https://gkc.memberclicks.net/index.php?option=com_mc&amp;view=mc&amp;mcid=form_157964" TargetMode="External"/><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hyperlink" Target="mailto:info@theknowledgegroup.org"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hyperlink" Target="http://www.grr.com/" TargetMode="External"/><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gif"/></Relationships>
</file>

<file path=ppt/slides/_rels/slide6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6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6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6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6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10.gif"/><Relationship Id="rId4" Type="http://schemas.openxmlformats.org/officeDocument/2006/relationships/image" Target="../media/image26.png"/></Relationships>
</file>

<file path=ppt/slides/_rels/slide6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0.gif"/></Relationships>
</file>

<file path=ppt/slides/_rels/slide6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6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10.gif"/><Relationship Id="rId4" Type="http://schemas.openxmlformats.org/officeDocument/2006/relationships/image" Target="../media/image29.png"/></Relationships>
</file>

<file path=ppt/slides/_rels/slide6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10.gif"/><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7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32.png"/><Relationship Id="rId7" Type="http://schemas.openxmlformats.org/officeDocument/2006/relationships/image" Target="../media/image10.gi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7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0.gif"/></Relationships>
</file>

<file path=ppt/slides/_rels/slide7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0.gif"/></Relationships>
</file>

<file path=ppt/slides/_rels/slide7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0.gif"/></Relationships>
</file>

<file path=ppt/slides/_rels/slide7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0.gif"/></Relationships>
</file>

<file path=ppt/slides/_rels/slide7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7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7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heknowledgegroup.org/event-homepage/?event_id=143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image" Target="../media/image8.gif"/></Relationships>
</file>

<file path=ppt/slides/_rels/slide80.xml.rels><?xml version="1.0" encoding="UTF-8" standalone="yes"?>
<Relationships xmlns="http://schemas.openxmlformats.org/package/2006/relationships"><Relationship Id="rId3" Type="http://schemas.openxmlformats.org/officeDocument/2006/relationships/image" Target="../media/image40.gif"/><Relationship Id="rId7" Type="http://schemas.openxmlformats.org/officeDocument/2006/relationships/hyperlink" Target="mailto:iwalsworth@sheridanross.com" TargetMode="External"/><Relationship Id="rId2" Type="http://schemas.openxmlformats.org/officeDocument/2006/relationships/image" Target="../media/image39.gif"/><Relationship Id="rId1" Type="http://schemas.openxmlformats.org/officeDocument/2006/relationships/slideLayout" Target="../slideLayouts/slideLayout2.xml"/><Relationship Id="rId6" Type="http://schemas.openxmlformats.org/officeDocument/2006/relationships/hyperlink" Target="mailto:thronsonm@dicksteinshapiro.com" TargetMode="External"/><Relationship Id="rId5" Type="http://schemas.openxmlformats.org/officeDocument/2006/relationships/hyperlink" Target="mailto:jkaden@grr.com" TargetMode="External"/><Relationship Id="rId4" Type="http://schemas.openxmlformats.org/officeDocument/2006/relationships/image" Target="../media/image41.gif"/></Relationships>
</file>

<file path=ppt/slides/_rels/slide81.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6.gif"/><Relationship Id="rId2" Type="http://schemas.openxmlformats.org/officeDocument/2006/relationships/image" Target="../media/image8.gif"/><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5.gif"/><Relationship Id="rId4" Type="http://schemas.openxmlformats.org/officeDocument/2006/relationships/image" Target="../media/image9.gif"/></Relationships>
</file>

<file path=ppt/slides/_rels/slide82.xml.rels><?xml version="1.0" encoding="UTF-8" standalone="yes"?>
<Relationships xmlns="http://schemas.openxmlformats.org/package/2006/relationships"><Relationship Id="rId2" Type="http://schemas.openxmlformats.org/officeDocument/2006/relationships/hyperlink" Target="https://gkc.memberclicks.net/index.php?option=com_mc&amp;view=mc&amp;mcid=form_157964"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mailto:info@theknowledgegroup.org" TargetMode="External"/><Relationship Id="rId2" Type="http://schemas.openxmlformats.org/officeDocument/2006/relationships/hyperlink" Target="https://gkc.memberclicks.net/index.php?option=com_mc&amp;view=mc&amp;mcid=form_157964"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theknowledgegroup.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theknowledgegroup.org/all-events-list/"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TextBox 3"/>
          <p:cNvSpPr txBox="1">
            <a:spLocks noChangeArrowheads="1"/>
          </p:cNvSpPr>
          <p:nvPr/>
        </p:nvSpPr>
        <p:spPr bwMode="auto">
          <a:xfrm>
            <a:off x="4114800" y="2909887"/>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dirty="0">
                <a:solidFill>
                  <a:srgbClr val="00B0F0"/>
                </a:solidFill>
              </a:rPr>
              <a:t>           Speaker Firms and Organization:</a:t>
            </a:r>
          </a:p>
        </p:txBody>
      </p:sp>
      <p:sp>
        <p:nvSpPr>
          <p:cNvPr id="15" name="TextBox 12"/>
          <p:cNvSpPr txBox="1">
            <a:spLocks noChangeArrowheads="1"/>
          </p:cNvSpPr>
          <p:nvPr/>
        </p:nvSpPr>
        <p:spPr bwMode="auto">
          <a:xfrm>
            <a:off x="6265114" y="3520786"/>
            <a:ext cx="287888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Dickstein Shapiro LLP</a:t>
            </a:r>
            <a:r>
              <a:rPr lang="en-US" sz="1100" dirty="0"/>
              <a:t/>
            </a:r>
            <a:br>
              <a:rPr lang="en-US" sz="1100" dirty="0"/>
            </a:br>
            <a:r>
              <a:rPr lang="en-US" sz="1100" dirty="0"/>
              <a:t>Mark J. </a:t>
            </a:r>
            <a:r>
              <a:rPr lang="en-US" sz="1100" dirty="0" err="1"/>
              <a:t>Thronson</a:t>
            </a:r>
            <a:r>
              <a:rPr lang="en-US" sz="1100" dirty="0"/>
              <a:t/>
            </a:r>
            <a:br>
              <a:rPr lang="en-US" sz="1100" dirty="0"/>
            </a:br>
            <a:r>
              <a:rPr lang="en-US" sz="1100" i="1" dirty="0"/>
              <a:t>Partner</a:t>
            </a:r>
            <a:endParaRPr lang="en-PH" sz="1100" i="1" dirty="0"/>
          </a:p>
        </p:txBody>
      </p:sp>
      <p:cxnSp>
        <p:nvCxnSpPr>
          <p:cNvPr id="16" name="Straight Connector 15"/>
          <p:cNvCxnSpPr/>
          <p:nvPr/>
        </p:nvCxnSpPr>
        <p:spPr>
          <a:xfrm rot="5400000">
            <a:off x="461168" y="4860131"/>
            <a:ext cx="3505200" cy="1587"/>
          </a:xfrm>
          <a:prstGeom prst="line">
            <a:avLst/>
          </a:prstGeom>
          <a:ln>
            <a:solidFill>
              <a:schemeClr val="tx1"/>
            </a:solidFill>
          </a:ln>
          <a:effectLst>
            <a:outerShdw blurRad="50800" dist="38100" algn="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7" name="TextBox 11"/>
          <p:cNvSpPr txBox="1">
            <a:spLocks noChangeArrowheads="1"/>
          </p:cNvSpPr>
          <p:nvPr/>
        </p:nvSpPr>
        <p:spPr bwMode="auto">
          <a:xfrm>
            <a:off x="2362200" y="5040868"/>
            <a:ext cx="6464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900" i="1" dirty="0" smtClean="0"/>
              <a:t>Thank you for logging into today’s event. Please note we are in standby mode. All Microphones will be muted until the event starts. We will be back with speaker instructions @ 09:55am. Any Questions? Please email: </a:t>
            </a:r>
            <a:r>
              <a:rPr lang="en-US" sz="900" i="1" dirty="0" smtClean="0">
                <a:hlinkClick r:id="rId3"/>
              </a:rPr>
              <a:t>info@theknowledegroup.org</a:t>
            </a:r>
            <a:r>
              <a:rPr lang="en-US" sz="900" i="1" dirty="0" smtClean="0"/>
              <a:t>   </a:t>
            </a:r>
            <a:r>
              <a:rPr lang="en-US" sz="900" dirty="0" smtClean="0"/>
              <a:t> </a:t>
            </a:r>
            <a:endParaRPr lang="en-US" sz="900" dirty="0"/>
          </a:p>
        </p:txBody>
      </p:sp>
      <p:sp>
        <p:nvSpPr>
          <p:cNvPr id="18" name="TextBox 11"/>
          <p:cNvSpPr txBox="1">
            <a:spLocks noChangeArrowheads="1"/>
          </p:cNvSpPr>
          <p:nvPr/>
        </p:nvSpPr>
        <p:spPr bwMode="auto">
          <a:xfrm>
            <a:off x="2362200" y="5486400"/>
            <a:ext cx="70104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800" b="1" i="1" dirty="0"/>
              <a:t>Group Registration Policy</a:t>
            </a:r>
          </a:p>
          <a:p>
            <a:pPr eaLnBrk="1" hangingPunct="1"/>
            <a:endParaRPr lang="en-PH" sz="800" i="1" dirty="0"/>
          </a:p>
          <a:p>
            <a:pPr eaLnBrk="1" hangingPunct="1"/>
            <a:r>
              <a:rPr lang="en-PH" sz="800" i="1" dirty="0"/>
              <a:t>Please note ALL participants must be registered or they will not be able to access the event. </a:t>
            </a:r>
          </a:p>
          <a:p>
            <a:pPr eaLnBrk="1" hangingPunct="1"/>
            <a:r>
              <a:rPr lang="en-PH" sz="800" i="1" dirty="0"/>
              <a:t>If you have more than one person from your company attending, you must fill out the group registration form.</a:t>
            </a:r>
          </a:p>
          <a:p>
            <a:pPr eaLnBrk="1" hangingPunct="1"/>
            <a:r>
              <a:rPr lang="en-PH" sz="800" i="1" dirty="0"/>
              <a:t> </a:t>
            </a:r>
          </a:p>
          <a:p>
            <a:pPr eaLnBrk="1" hangingPunct="1"/>
            <a:r>
              <a:rPr lang="en-PH" sz="800" i="1" dirty="0"/>
              <a:t>We reserve the right to disconnect any unauthorized users from this event and to deny violators admission to future events.</a:t>
            </a:r>
          </a:p>
          <a:p>
            <a:pPr eaLnBrk="1" hangingPunct="1"/>
            <a:endParaRPr lang="en-PH" sz="800" i="1" dirty="0"/>
          </a:p>
          <a:p>
            <a:pPr eaLnBrk="1" hangingPunct="1"/>
            <a:r>
              <a:rPr lang="en-PH" sz="800" i="1" dirty="0"/>
              <a:t>To obtain a group registration please send a note to </a:t>
            </a:r>
            <a:r>
              <a:rPr lang="en-PH" sz="800" i="1" dirty="0" smtClean="0">
                <a:hlinkClick r:id="rId4"/>
              </a:rPr>
              <a:t>info@theknowledgegroup.org</a:t>
            </a:r>
            <a:r>
              <a:rPr lang="en-PH" sz="800" i="1" dirty="0" smtClean="0"/>
              <a:t> or </a:t>
            </a:r>
            <a:r>
              <a:rPr lang="en-PH" sz="800" i="1" dirty="0"/>
              <a:t>call 646.202.9344</a:t>
            </a:r>
            <a:r>
              <a:rPr lang="en-PH" sz="900" i="1" dirty="0"/>
              <a:t>.</a:t>
            </a:r>
          </a:p>
        </p:txBody>
      </p:sp>
      <p:sp>
        <p:nvSpPr>
          <p:cNvPr id="19" name="TextBox 3"/>
          <p:cNvSpPr txBox="1">
            <a:spLocks noChangeArrowheads="1"/>
          </p:cNvSpPr>
          <p:nvPr/>
        </p:nvSpPr>
        <p:spPr bwMode="auto">
          <a:xfrm>
            <a:off x="126762" y="3048000"/>
            <a:ext cx="1981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1200" b="1">
                <a:solidFill>
                  <a:srgbClr val="00B0F0"/>
                </a:solidFill>
              </a:rPr>
              <a:t>Presented By:</a:t>
            </a:r>
          </a:p>
        </p:txBody>
      </p:sp>
      <p:sp>
        <p:nvSpPr>
          <p:cNvPr id="20" name="TextBox 18"/>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21" name="Slide Number Placeholder 9"/>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A77812A-DAA7-419D-B0D1-32D94D711900}" type="slidenum">
              <a:rPr lang="en-US" smtClean="0">
                <a:latin typeface="Calibri" pitchFamily="34" charset="0"/>
              </a:rPr>
              <a:pPr eaLnBrk="1" hangingPunct="1"/>
              <a:t>1</a:t>
            </a:fld>
            <a:endParaRPr lang="en-US" smtClean="0">
              <a:latin typeface="Calibri" pitchFamily="34" charset="0"/>
            </a:endParaRPr>
          </a:p>
        </p:txBody>
      </p:sp>
      <p:sp>
        <p:nvSpPr>
          <p:cNvPr id="22" name="TextBox 3"/>
          <p:cNvSpPr txBox="1">
            <a:spLocks noChangeArrowheads="1"/>
          </p:cNvSpPr>
          <p:nvPr/>
        </p:nvSpPr>
        <p:spPr bwMode="auto">
          <a:xfrm>
            <a:off x="126762" y="3886200"/>
            <a:ext cx="1981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1200" b="1" dirty="0">
                <a:solidFill>
                  <a:srgbClr val="00B0F0"/>
                </a:solidFill>
              </a:rPr>
              <a:t>Partner Firms:</a:t>
            </a:r>
          </a:p>
        </p:txBody>
      </p:sp>
      <p:pic>
        <p:nvPicPr>
          <p:cNvPr id="23" name="Picture 14" descr="The Knowledge Group"/>
          <p:cNvPicPr>
            <a:picLocks noChangeAspect="1" noChangeArrowheads="1"/>
          </p:cNvPicPr>
          <p:nvPr/>
        </p:nvPicPr>
        <p:blipFill>
          <a:blip r:embed="rId5"/>
          <a:srcRect/>
          <a:stretch>
            <a:fillRect/>
          </a:stretch>
        </p:blipFill>
        <p:spPr bwMode="auto">
          <a:xfrm>
            <a:off x="263287" y="3387725"/>
            <a:ext cx="1708150" cy="274638"/>
          </a:xfrm>
          <a:prstGeom prst="rect">
            <a:avLst/>
          </a:prstGeom>
          <a:solidFill>
            <a:schemeClr val="bg1"/>
          </a:solidFill>
          <a:effectLst>
            <a:outerShdw blurRad="50800" dist="38100" dir="2700000" algn="tl" rotWithShape="0">
              <a:prstClr val="black">
                <a:alpha val="40000"/>
              </a:prstClr>
            </a:outerShdw>
          </a:effectLst>
          <a:extLst/>
        </p:spPr>
      </p:pic>
      <p:sp>
        <p:nvSpPr>
          <p:cNvPr id="24" name="TextBox 23"/>
          <p:cNvSpPr txBox="1">
            <a:spLocks noChangeArrowheads="1"/>
          </p:cNvSpPr>
          <p:nvPr/>
        </p:nvSpPr>
        <p:spPr bwMode="auto">
          <a:xfrm>
            <a:off x="4154907" y="4189709"/>
            <a:ext cx="287888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Sheridan Ross P.C.</a:t>
            </a:r>
            <a:r>
              <a:rPr lang="en-US" sz="1100" dirty="0"/>
              <a:t/>
            </a:r>
            <a:br>
              <a:rPr lang="en-US" sz="1100" dirty="0"/>
            </a:br>
            <a:r>
              <a:rPr lang="en-US" sz="1100" dirty="0"/>
              <a:t>Ian R. </a:t>
            </a:r>
            <a:r>
              <a:rPr lang="en-US" sz="1100" dirty="0" err="1"/>
              <a:t>Walsworth</a:t>
            </a:r>
            <a:r>
              <a:rPr lang="en-US" sz="1100" dirty="0"/>
              <a:t/>
            </a:r>
            <a:br>
              <a:rPr lang="en-US" sz="1100" dirty="0"/>
            </a:br>
            <a:r>
              <a:rPr lang="en-US" sz="1100" i="1" dirty="0"/>
              <a:t>Shareholder</a:t>
            </a:r>
            <a:endParaRPr lang="en-PH" sz="1100" i="1" dirty="0"/>
          </a:p>
        </p:txBody>
      </p:sp>
      <p:sp>
        <p:nvSpPr>
          <p:cNvPr id="25" name="TextBox 24"/>
          <p:cNvSpPr txBox="1">
            <a:spLocks noChangeArrowheads="1"/>
          </p:cNvSpPr>
          <p:nvPr/>
        </p:nvSpPr>
        <p:spPr bwMode="auto">
          <a:xfrm>
            <a:off x="2226514" y="3530222"/>
            <a:ext cx="287888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Gottlieb, </a:t>
            </a:r>
            <a:r>
              <a:rPr lang="en-US" sz="1100" b="1" dirty="0" err="1"/>
              <a:t>Rackman</a:t>
            </a:r>
            <a:r>
              <a:rPr lang="en-US" sz="1100" b="1" dirty="0"/>
              <a:t> &amp; </a:t>
            </a:r>
            <a:r>
              <a:rPr lang="en-US" sz="1100" b="1" dirty="0" err="1"/>
              <a:t>Reisman</a:t>
            </a:r>
            <a:r>
              <a:rPr lang="en-US" sz="1100" b="1" dirty="0"/>
              <a:t>, P.C.</a:t>
            </a:r>
            <a:r>
              <a:rPr lang="en-US" sz="1100" dirty="0"/>
              <a:t/>
            </a:r>
            <a:br>
              <a:rPr lang="en-US" sz="1100" dirty="0"/>
            </a:br>
            <a:r>
              <a:rPr lang="en-US" sz="1100" dirty="0"/>
              <a:t>Jeffrey M. Kaden</a:t>
            </a:r>
            <a:br>
              <a:rPr lang="en-US" sz="1100" dirty="0"/>
            </a:br>
            <a:r>
              <a:rPr lang="en-US" sz="1100" i="1" dirty="0"/>
              <a:t>Managing Partner</a:t>
            </a:r>
            <a:endParaRPr lang="en-PH" sz="1100" i="1" dirty="0"/>
          </a:p>
        </p:txBody>
      </p:sp>
      <p:pic>
        <p:nvPicPr>
          <p:cNvPr id="26"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36626" y="4191001"/>
            <a:ext cx="1612746" cy="911201"/>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7" name="Picture 4"/>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292901" y="5322844"/>
            <a:ext cx="1765284" cy="105916"/>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8" name="Picture 4"/>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484364" y="5828470"/>
            <a:ext cx="1317271" cy="678395"/>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304800" y="3048000"/>
            <a:ext cx="85344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dirty="0"/>
              <a:t>In this two-hour LIVE Webcast, a panel of distinguished professionals and thought leaders will help you understand the important aspects of this significant topic. The panel will provide an in-depth discussion of the recent Developments in U.S. and E.U. Design Patent Protection. Speakers will also offer best practices in developing and implementing an effective patent protection policy and ensure compliance with applicable laws.</a:t>
            </a:r>
          </a:p>
          <a:p>
            <a:endParaRPr lang="en-US" sz="1400" dirty="0"/>
          </a:p>
          <a:p>
            <a:r>
              <a:rPr lang="en-US" sz="1400" dirty="0"/>
              <a:t>Some of the major topics that will be covered in this course are:</a:t>
            </a:r>
          </a:p>
          <a:p>
            <a:endParaRPr lang="en-US" sz="1400" dirty="0"/>
          </a:p>
          <a:p>
            <a:pPr marL="1028700" lvl="1">
              <a:buFont typeface="Arial" panose="020B0604020202020204" pitchFamily="34" charset="0"/>
              <a:buChar char="•"/>
            </a:pPr>
            <a:r>
              <a:rPr lang="en-US" sz="1400" dirty="0"/>
              <a:t>Recent Updates in US and EU Design Patent Protection</a:t>
            </a:r>
          </a:p>
          <a:p>
            <a:pPr marL="1028700" lvl="1">
              <a:buFont typeface="Arial" panose="020B0604020202020204" pitchFamily="34" charset="0"/>
              <a:buChar char="•"/>
            </a:pPr>
            <a:r>
              <a:rPr lang="en-US" sz="1400" dirty="0"/>
              <a:t>The Hague System – An Overview</a:t>
            </a:r>
          </a:p>
          <a:p>
            <a:pPr marL="1028700" lvl="1">
              <a:buFont typeface="Arial" panose="020B0604020202020204" pitchFamily="34" charset="0"/>
              <a:buChar char="•"/>
            </a:pPr>
            <a:r>
              <a:rPr lang="en-US" sz="1400" dirty="0"/>
              <a:t>Key Benefits and Risks</a:t>
            </a:r>
          </a:p>
          <a:p>
            <a:pPr marL="1028700" lvl="1">
              <a:buFont typeface="Arial" panose="020B0604020202020204" pitchFamily="34" charset="0"/>
              <a:buChar char="•"/>
            </a:pPr>
            <a:r>
              <a:rPr lang="en-US" sz="1400" dirty="0"/>
              <a:t>Options and Strategies for International Design Protection</a:t>
            </a:r>
          </a:p>
          <a:p>
            <a:pPr marL="1028700" lvl="1">
              <a:buFont typeface="Arial" panose="020B0604020202020204" pitchFamily="34" charset="0"/>
              <a:buChar char="•"/>
            </a:pPr>
            <a:r>
              <a:rPr lang="en-US" sz="1400" dirty="0"/>
              <a:t>Possible Legal Challenges</a:t>
            </a:r>
          </a:p>
          <a:p>
            <a:pPr marL="1028700" lvl="1">
              <a:buFont typeface="Arial" panose="020B0604020202020204" pitchFamily="34" charset="0"/>
              <a:buChar char="•"/>
            </a:pPr>
            <a:r>
              <a:rPr lang="en-US" sz="1400" dirty="0"/>
              <a:t>Best Compliance and Enforcement Practices</a:t>
            </a:r>
          </a:p>
        </p:txBody>
      </p:sp>
      <p:sp>
        <p:nvSpPr>
          <p:cNvPr id="9219"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922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70087D-CB5E-405F-880C-A83004514AB3}" type="slidenum">
              <a:rPr lang="en-US" smtClean="0">
                <a:latin typeface="Calibri" pitchFamily="34" charset="0"/>
              </a:rPr>
              <a:pPr eaLnBrk="1" hangingPunct="1"/>
              <a:t>10</a:t>
            </a:fld>
            <a:endParaRPr lang="en-US" smtClean="0">
              <a:latin typeface="Calibri" pitchFamily="34" charset="0"/>
            </a:endParaRPr>
          </a:p>
        </p:txBody>
      </p:sp>
    </p:spTree>
    <p:extLst>
      <p:ext uri="{BB962C8B-B14F-4D97-AF65-F5344CB8AC3E}">
        <p14:creationId xmlns:p14="http://schemas.microsoft.com/office/powerpoint/2010/main" val="486494076"/>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6"/>
          <p:cNvSpPr txBox="1">
            <a:spLocks noChangeArrowheads="1"/>
          </p:cNvSpPr>
          <p:nvPr/>
        </p:nvSpPr>
        <p:spPr bwMode="auto">
          <a:xfrm>
            <a:off x="0" y="1371600"/>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Featured Speakers:</a:t>
            </a:r>
            <a:endParaRPr lang="en-US" b="1" u="sng">
              <a:solidFill>
                <a:srgbClr val="00B0F0"/>
              </a:solidFill>
            </a:endParaRPr>
          </a:p>
        </p:txBody>
      </p:sp>
      <p:sp>
        <p:nvSpPr>
          <p:cNvPr id="10243" name="TextBox 39"/>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0244"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E335E71-6E98-478E-9A9B-28798AE7DB79}" type="slidenum">
              <a:rPr lang="en-US" smtClean="0">
                <a:latin typeface="Calibri" pitchFamily="34" charset="0"/>
              </a:rPr>
              <a:pPr eaLnBrk="1" hangingPunct="1"/>
              <a:t>11</a:t>
            </a:fld>
            <a:endParaRPr lang="en-US" smtClean="0">
              <a:latin typeface="Calibri" pitchFamily="34" charset="0"/>
            </a:endParaRPr>
          </a:p>
        </p:txBody>
      </p:sp>
      <p:grpSp>
        <p:nvGrpSpPr>
          <p:cNvPr id="2" name="Group 1"/>
          <p:cNvGrpSpPr/>
          <p:nvPr/>
        </p:nvGrpSpPr>
        <p:grpSpPr>
          <a:xfrm>
            <a:off x="762000" y="2286000"/>
            <a:ext cx="3733800" cy="914400"/>
            <a:chOff x="762000" y="2286000"/>
            <a:chExt cx="3733800" cy="914400"/>
          </a:xfrm>
        </p:grpSpPr>
        <p:grpSp>
          <p:nvGrpSpPr>
            <p:cNvPr id="10245" name="Group 1"/>
            <p:cNvGrpSpPr>
              <a:grpSpLocks/>
            </p:cNvGrpSpPr>
            <p:nvPr/>
          </p:nvGrpSpPr>
          <p:grpSpPr bwMode="auto">
            <a:xfrm>
              <a:off x="762000" y="2286000"/>
              <a:ext cx="3733800" cy="914400"/>
              <a:chOff x="762000" y="2286000"/>
              <a:chExt cx="3733800" cy="914400"/>
            </a:xfrm>
          </p:grpSpPr>
          <p:grpSp>
            <p:nvGrpSpPr>
              <p:cNvPr id="10252" name="Group 5"/>
              <p:cNvGrpSpPr>
                <a:grpSpLocks/>
              </p:cNvGrpSpPr>
              <p:nvPr/>
            </p:nvGrpSpPr>
            <p:grpSpPr bwMode="auto">
              <a:xfrm>
                <a:off x="762000" y="2286000"/>
                <a:ext cx="3733800" cy="914400"/>
                <a:chOff x="762000" y="2286000"/>
                <a:chExt cx="3733800" cy="914400"/>
              </a:xfrm>
            </p:grpSpPr>
            <p:sp>
              <p:nvSpPr>
                <p:cNvPr id="1025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025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0253"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4648200" y="2286000"/>
            <a:ext cx="3733800" cy="914400"/>
            <a:chOff x="4648200" y="2286000"/>
            <a:chExt cx="3733800" cy="914400"/>
          </a:xfrm>
        </p:grpSpPr>
        <p:grpSp>
          <p:nvGrpSpPr>
            <p:cNvPr id="10246" name="Group 6"/>
            <p:cNvGrpSpPr>
              <a:grpSpLocks/>
            </p:cNvGrpSpPr>
            <p:nvPr/>
          </p:nvGrpSpPr>
          <p:grpSpPr bwMode="auto">
            <a:xfrm>
              <a:off x="4648200" y="2286000"/>
              <a:ext cx="3733800" cy="914400"/>
              <a:chOff x="4648200" y="2286001"/>
              <a:chExt cx="3733800" cy="914400"/>
            </a:xfrm>
          </p:grpSpPr>
          <p:grpSp>
            <p:nvGrpSpPr>
              <p:cNvPr id="10247" name="Group 34"/>
              <p:cNvGrpSpPr>
                <a:grpSpLocks/>
              </p:cNvGrpSpPr>
              <p:nvPr/>
            </p:nvGrpSpPr>
            <p:grpSpPr bwMode="auto">
              <a:xfrm>
                <a:off x="4648200" y="2286001"/>
                <a:ext cx="3733800" cy="914400"/>
                <a:chOff x="4648200" y="3429000"/>
                <a:chExt cx="3733800" cy="914264"/>
              </a:xfrm>
            </p:grpSpPr>
            <p:sp>
              <p:nvSpPr>
                <p:cNvPr id="10250"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0251"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0248"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Mark J. </a:t>
                </a:r>
                <a:r>
                  <a:rPr lang="en-US" sz="1000" b="1" dirty="0" err="1"/>
                  <a:t>Thronson</a:t>
                </a:r>
                <a:r>
                  <a:rPr lang="en-US" sz="1000" dirty="0"/>
                  <a:t/>
                </a:r>
                <a:br>
                  <a:rPr lang="en-US" sz="1000" dirty="0"/>
                </a:br>
                <a:r>
                  <a:rPr lang="en-US" sz="1000" i="1" dirty="0"/>
                  <a:t>Partner</a:t>
                </a:r>
                <a:r>
                  <a:rPr lang="en-US" sz="1000" dirty="0"/>
                  <a:t/>
                </a:r>
                <a:br>
                  <a:rPr lang="en-US" sz="1000" dirty="0"/>
                </a:br>
                <a:r>
                  <a:rPr lang="en-US" sz="1000" b="1" dirty="0"/>
                  <a:t>Dickstein Shapiro LLP</a:t>
                </a:r>
                <a:endParaRPr lang="en-PH" sz="1000" dirty="0"/>
              </a:p>
            </p:txBody>
          </p:sp>
          <p:pic>
            <p:nvPicPr>
              <p:cNvPr id="20"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6"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846887" y="2392046"/>
              <a:ext cx="1458913" cy="87534"/>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2705100" y="3297196"/>
            <a:ext cx="3733800" cy="914400"/>
            <a:chOff x="2705100" y="3297196"/>
            <a:chExt cx="3733800" cy="914400"/>
          </a:xfrm>
        </p:grpSpPr>
        <p:grpSp>
          <p:nvGrpSpPr>
            <p:cNvPr id="17" name="Group 1"/>
            <p:cNvGrpSpPr>
              <a:grpSpLocks/>
            </p:cNvGrpSpPr>
            <p:nvPr/>
          </p:nvGrpSpPr>
          <p:grpSpPr bwMode="auto">
            <a:xfrm>
              <a:off x="2705100" y="3297196"/>
              <a:ext cx="3733800" cy="914400"/>
              <a:chOff x="762000" y="2286000"/>
              <a:chExt cx="3733800" cy="914400"/>
            </a:xfrm>
          </p:grpSpPr>
          <p:grpSp>
            <p:nvGrpSpPr>
              <p:cNvPr id="18" name="Group 5"/>
              <p:cNvGrpSpPr>
                <a:grpSpLocks/>
              </p:cNvGrpSpPr>
              <p:nvPr/>
            </p:nvGrpSpPr>
            <p:grpSpPr bwMode="auto">
              <a:xfrm>
                <a:off x="762000" y="2286000"/>
                <a:ext cx="3733800" cy="914400"/>
                <a:chOff x="762000" y="2286000"/>
                <a:chExt cx="3733800" cy="914400"/>
              </a:xfrm>
            </p:grpSpPr>
            <p:sp>
              <p:nvSpPr>
                <p:cNvPr id="2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21"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2"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7" name="Picture 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5638800" y="3352800"/>
              <a:ext cx="743565" cy="382936"/>
            </a:xfrm>
            <a:prstGeom prst="rect">
              <a:avLst/>
            </a:prstGeom>
            <a:noFill/>
            <a:effectLst/>
            <a:extLst>
              <a:ext uri="{909E8E84-426E-40DD-AFC4-6F175D3DCCD1}">
                <a14:hiddenFill xmlns:a14="http://schemas.microsoft.com/office/drawing/2010/main">
                  <a:solidFill>
                    <a:srgbClr val="FFFFFF"/>
                  </a:solidFill>
                </a14:hiddenFill>
              </a:ext>
            </a:extLst>
          </p:spPr>
        </p:pic>
      </p:gr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1267" name="Rectangle 15"/>
          <p:cNvSpPr>
            <a:spLocks noChangeArrowheads="1"/>
          </p:cNvSpPr>
          <p:nvPr/>
        </p:nvSpPr>
        <p:spPr bwMode="auto">
          <a:xfrm>
            <a:off x="304800" y="2590800"/>
            <a:ext cx="85344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sz="1200" dirty="0"/>
              <a:t>Jeffrey Kaden focuses his practice on patent prosecution and due diligence, as well as in all areas of intellectual property litigation. For over 30 years, Mr. Kaden has advised a wide range of high-tech and soft goods clients on patent, trademark, and copyright procurement in the United States and abroad. He is licensed before the U.S. Patent and Trademark Office and has appeared on behalf of his clients in numerous federal court proceedings. His areas of technical expertise include chemical and biomedical products as well as medical technology, including organic chemistry, biomaterials, and biomechanics. While an undergraduate at Johns Hopkins majoring in biomedical engineering, Mr. Kaden was a research fellow at Hopkins' renowned University Hospital and Medical Center. A regular contributor to trade and industry publications, Mr. Kaden is currently the firm’s managing partner.</a:t>
            </a:r>
            <a:endParaRPr lang="en-PH" sz="1200" dirty="0"/>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12</a:t>
            </a:fld>
            <a:endParaRPr lang="en-US" smtClean="0">
              <a:latin typeface="Calibri" pitchFamily="34" charset="0"/>
            </a:endParaRPr>
          </a:p>
        </p:txBody>
      </p:sp>
      <p:grpSp>
        <p:nvGrpSpPr>
          <p:cNvPr id="20" name="Group 19"/>
          <p:cNvGrpSpPr/>
          <p:nvPr/>
        </p:nvGrpSpPr>
        <p:grpSpPr>
          <a:xfrm>
            <a:off x="2652713" y="1219200"/>
            <a:ext cx="3733800" cy="914400"/>
            <a:chOff x="762000" y="2286000"/>
            <a:chExt cx="3733800" cy="914400"/>
          </a:xfrm>
        </p:grpSpPr>
        <p:grpSp>
          <p:nvGrpSpPr>
            <p:cNvPr id="21" name="Group 1"/>
            <p:cNvGrpSpPr>
              <a:grpSpLocks/>
            </p:cNvGrpSpPr>
            <p:nvPr/>
          </p:nvGrpSpPr>
          <p:grpSpPr bwMode="auto">
            <a:xfrm>
              <a:off x="762000" y="2286000"/>
              <a:ext cx="3733800" cy="914400"/>
              <a:chOff x="762000" y="2286000"/>
              <a:chExt cx="3733800" cy="914400"/>
            </a:xfrm>
          </p:grpSpPr>
          <p:grpSp>
            <p:nvGrpSpPr>
              <p:cNvPr id="23" name="Group 5"/>
              <p:cNvGrpSpPr>
                <a:grpSpLocks/>
              </p:cNvGrpSpPr>
              <p:nvPr/>
            </p:nvGrpSpPr>
            <p:grpSpPr bwMode="auto">
              <a:xfrm>
                <a:off x="762000" y="2286000"/>
                <a:ext cx="3733800" cy="914400"/>
                <a:chOff x="762000" y="2286000"/>
                <a:chExt cx="3733800" cy="914400"/>
              </a:xfrm>
            </p:grpSpPr>
            <p:sp>
              <p:nvSpPr>
                <p:cNvPr id="2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24"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25"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3043535"/>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400" b="1" u="sng" dirty="0">
                <a:solidFill>
                  <a:srgbClr val="00B0F0"/>
                </a:solidFill>
              </a:rPr>
              <a:t>U.S. Design Patent Law: A Brief Overview</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13</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35971984"/>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Agenda</a:t>
            </a:r>
            <a:endParaRPr lang="en-US" b="1" u="sng" dirty="0">
              <a:solidFill>
                <a:srgbClr val="00B0F0"/>
              </a:solidFill>
            </a:endParaRPr>
          </a:p>
        </p:txBody>
      </p:sp>
      <p:sp>
        <p:nvSpPr>
          <p:cNvPr id="11267" name="Rectangle 15"/>
          <p:cNvSpPr>
            <a:spLocks noChangeArrowheads="1"/>
          </p:cNvSpPr>
          <p:nvPr/>
        </p:nvSpPr>
        <p:spPr bwMode="auto">
          <a:xfrm>
            <a:off x="304800" y="2590800"/>
            <a:ext cx="8534400" cy="366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What is a Design Patent?</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Appropriate Subject Matter and Requirements</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Elements of a Design Patent Application</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Comparison to Utility Patents</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Design Patents and Trade Dress</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What is the Test for Design Patent Infringement?</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Determining the Scope of the Design Patent</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Literal Infringement v. Doctrine of Equivalents</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How do you Determine the Validity of Design Patents?</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Test for Anticipation</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Test for Obviousness</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What are the Remedies for Design Patent Infringement?</a:t>
            </a:r>
          </a:p>
          <a:p>
            <a:pPr marL="1085850" lvl="1" indent="-342900"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Injunctions, Lost Profits, Infringer’s Profits, or Reasonable Royalty</a:t>
            </a:r>
          </a:p>
          <a:p>
            <a:pPr marL="1085850" lvl="1" indent="-342900" fontAlgn="auto">
              <a:spcBef>
                <a:spcPct val="20000"/>
              </a:spcBef>
              <a:spcAft>
                <a:spcPts val="0"/>
              </a:spcAft>
              <a:buClr>
                <a:srgbClr val="3D64ED"/>
              </a:buClr>
              <a:buSzPct val="80000"/>
              <a:buFont typeface="Arial" panose="020B0604020202020204" pitchFamily="34" charset="0"/>
              <a:buChar char="•"/>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14</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03587063"/>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is a Design Patent?</a:t>
            </a:r>
          </a:p>
        </p:txBody>
      </p:sp>
      <p:sp>
        <p:nvSpPr>
          <p:cNvPr id="11267" name="Rectangle 15"/>
          <p:cNvSpPr>
            <a:spLocks noChangeArrowheads="1"/>
          </p:cNvSpPr>
          <p:nvPr/>
        </p:nvSpPr>
        <p:spPr bwMode="auto">
          <a:xfrm>
            <a:off x="304800" y="2590800"/>
            <a:ext cx="8534400" cy="2376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A design patent may be awarded for the visual ornamental characteristics embodied in, or applied to, an article of manufacture.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subject matter of a design patent application may relate to the configuration or shape of an article, the surface ornamentation applied to an article, or the combination of the two.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patent law provides for the granting of design patents to any person who has invented any </a:t>
            </a:r>
            <a:r>
              <a:rPr lang="en-US" sz="1400" b="1" u="sng" dirty="0">
                <a:solidFill>
                  <a:srgbClr val="000000"/>
                </a:solidFill>
              </a:rPr>
              <a:t>new</a:t>
            </a:r>
            <a:r>
              <a:rPr lang="en-US" sz="1400" dirty="0">
                <a:solidFill>
                  <a:srgbClr val="000000"/>
                </a:solidFill>
              </a:rPr>
              <a:t>, </a:t>
            </a:r>
            <a:r>
              <a:rPr lang="en-US" sz="1400" b="1" u="sng" dirty="0">
                <a:solidFill>
                  <a:srgbClr val="000000"/>
                </a:solidFill>
              </a:rPr>
              <a:t>original</a:t>
            </a:r>
            <a:r>
              <a:rPr lang="en-US" sz="1400" dirty="0">
                <a:solidFill>
                  <a:srgbClr val="000000"/>
                </a:solidFill>
              </a:rPr>
              <a:t> and </a:t>
            </a:r>
            <a:r>
              <a:rPr lang="en-US" sz="1400" b="1" u="sng" dirty="0">
                <a:solidFill>
                  <a:srgbClr val="000000"/>
                </a:solidFill>
              </a:rPr>
              <a:t>ornamental</a:t>
            </a:r>
            <a:r>
              <a:rPr lang="en-US" sz="1400" dirty="0">
                <a:solidFill>
                  <a:srgbClr val="000000"/>
                </a:solidFill>
              </a:rPr>
              <a:t> design for an article of manufacture. 35 U.S.C. 171(a). A design patent protects only the appearance of the article and not its structural or utilitarian features.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A design patent application may only have a single claim. Designs that are independent and distinct must be filed in separate applications since they cannot be supported by a single claim. However, modified forms, or embodiments of a single design concept may be filed in one application.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15</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39335244"/>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is a Design Patent?</a:t>
            </a:r>
          </a:p>
        </p:txBody>
      </p:sp>
      <p:sp>
        <p:nvSpPr>
          <p:cNvPr id="11267" name="Rectangle 15"/>
          <p:cNvSpPr>
            <a:spLocks noChangeArrowheads="1"/>
          </p:cNvSpPr>
          <p:nvPr/>
        </p:nvSpPr>
        <p:spPr bwMode="auto">
          <a:xfrm>
            <a:off x="304800" y="2590800"/>
            <a:ext cx="8534400" cy="285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ct val="20000"/>
              </a:spcBef>
              <a:spcAft>
                <a:spcPts val="0"/>
              </a:spcAft>
            </a:pPr>
            <a:r>
              <a:rPr lang="en-US" sz="1400" b="1" dirty="0">
                <a:solidFill>
                  <a:srgbClr val="000000"/>
                </a:solidFill>
              </a:rPr>
              <a:t>Elements of a Design Patent Application</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Design application transmittal form</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Fee transmittal form</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Application data sheet </a:t>
            </a:r>
          </a:p>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Specification</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Preamble, stating the name of the applicant, title of the design, and a brief description of the nature and intended use of the article in which the design is embodied</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Cross-reference to related applications (unless included in the application data sheet)</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Description of the figure or figures of the drawing</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A single claim</a:t>
            </a:r>
          </a:p>
          <a:p>
            <a:pPr marL="342900" lvl="0" indent="-342900" fontAlgn="auto">
              <a:spcBef>
                <a:spcPct val="20000"/>
              </a:spcBef>
              <a:spcAft>
                <a:spcPts val="0"/>
              </a:spcAft>
              <a:buFont typeface="Arial" panose="020B0604020202020204" pitchFamily="34" charset="0"/>
              <a:buChar char="•"/>
            </a:pPr>
            <a:r>
              <a:rPr lang="en-US" sz="1400" b="1" u="sng" dirty="0">
                <a:solidFill>
                  <a:srgbClr val="000000"/>
                </a:solidFill>
              </a:rPr>
              <a:t>Drawings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16</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09289750"/>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Design Patent – Cover Page</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17</a:t>
            </a:fld>
            <a:endParaRPr lang="en-US" smtClean="0">
              <a:latin typeface="Calibri" pitchFamily="34" charset="0"/>
            </a:endParaRPr>
          </a:p>
        </p:txBody>
      </p:sp>
      <p:pic>
        <p:nvPicPr>
          <p:cNvPr id="2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279"/>
          <a:stretch/>
        </p:blipFill>
        <p:spPr bwMode="auto">
          <a:xfrm>
            <a:off x="3090863" y="2662710"/>
            <a:ext cx="2907648" cy="381858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9" name="Group 28"/>
          <p:cNvGrpSpPr/>
          <p:nvPr/>
        </p:nvGrpSpPr>
        <p:grpSpPr>
          <a:xfrm>
            <a:off x="2652713" y="1219200"/>
            <a:ext cx="3733800" cy="914400"/>
            <a:chOff x="762000" y="2286000"/>
            <a:chExt cx="3733800" cy="914400"/>
          </a:xfrm>
        </p:grpSpPr>
        <p:grpSp>
          <p:nvGrpSpPr>
            <p:cNvPr id="30" name="Group 1"/>
            <p:cNvGrpSpPr>
              <a:grpSpLocks/>
            </p:cNvGrpSpPr>
            <p:nvPr/>
          </p:nvGrpSpPr>
          <p:grpSpPr bwMode="auto">
            <a:xfrm>
              <a:off x="762000" y="2286000"/>
              <a:ext cx="3733800" cy="914400"/>
              <a:chOff x="762000" y="2286000"/>
              <a:chExt cx="3733800" cy="914400"/>
            </a:xfrm>
          </p:grpSpPr>
          <p:grpSp>
            <p:nvGrpSpPr>
              <p:cNvPr id="32" name="Group 5"/>
              <p:cNvGrpSpPr>
                <a:grpSpLocks/>
              </p:cNvGrpSpPr>
              <p:nvPr/>
            </p:nvGrpSpPr>
            <p:grpSpPr bwMode="auto">
              <a:xfrm>
                <a:off x="762000" y="2286000"/>
                <a:ext cx="3733800" cy="914400"/>
                <a:chOff x="762000" y="2286000"/>
                <a:chExt cx="3733800" cy="914400"/>
              </a:xfrm>
            </p:grpSpPr>
            <p:sp>
              <p:nvSpPr>
                <p:cNvPr id="3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3"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33635020"/>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Design Patents - Examples</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18</a:t>
            </a:fld>
            <a:endParaRPr lang="en-US" smtClean="0">
              <a:latin typeface="Calibri" pitchFamily="34" charset="0"/>
            </a:endParaRPr>
          </a:p>
        </p:txBody>
      </p:sp>
      <p:pic>
        <p:nvPicPr>
          <p:cNvPr id="2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158"/>
          <a:stretch/>
        </p:blipFill>
        <p:spPr bwMode="auto">
          <a:xfrm rot="5400000">
            <a:off x="2208550" y="2503882"/>
            <a:ext cx="868892" cy="176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a:off x="2230811" y="4012589"/>
            <a:ext cx="960519" cy="307777"/>
          </a:xfrm>
          <a:prstGeom prst="rect">
            <a:avLst/>
          </a:prstGeom>
          <a:noFill/>
        </p:spPr>
        <p:txBody>
          <a:bodyPr wrap="none" rtlCol="0">
            <a:spAutoFit/>
          </a:bodyPr>
          <a:lstStyle/>
          <a:p>
            <a:pPr fontAlgn="auto">
              <a:spcBef>
                <a:spcPts val="0"/>
              </a:spcBef>
              <a:spcAft>
                <a:spcPts val="0"/>
              </a:spcAft>
            </a:pPr>
            <a:r>
              <a:rPr lang="en-US" sz="1400" dirty="0" smtClean="0">
                <a:solidFill>
                  <a:srgbClr val="000000"/>
                </a:solidFill>
              </a:rPr>
              <a:t>D500,000</a:t>
            </a:r>
            <a:endParaRPr lang="en-US" sz="1400" dirty="0">
              <a:solidFill>
                <a:srgbClr val="000000"/>
              </a:solidFill>
            </a:endParaRPr>
          </a:p>
        </p:txBody>
      </p:sp>
      <p:pic>
        <p:nvPicPr>
          <p:cNvPr id="3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7229" y="4601425"/>
            <a:ext cx="831535" cy="1180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2227228" y="5822182"/>
            <a:ext cx="1049371" cy="307777"/>
          </a:xfrm>
          <a:prstGeom prst="rect">
            <a:avLst/>
          </a:prstGeom>
          <a:noFill/>
        </p:spPr>
        <p:txBody>
          <a:bodyPr wrap="square" rtlCol="0">
            <a:spAutoFit/>
          </a:bodyPr>
          <a:lstStyle/>
          <a:p>
            <a:pPr fontAlgn="auto">
              <a:spcBef>
                <a:spcPts val="0"/>
              </a:spcBef>
              <a:spcAft>
                <a:spcPts val="0"/>
              </a:spcAft>
            </a:pPr>
            <a:r>
              <a:rPr lang="en-US" sz="1400" dirty="0" smtClean="0">
                <a:solidFill>
                  <a:srgbClr val="000000"/>
                </a:solidFill>
              </a:rPr>
              <a:t>D578,768</a:t>
            </a:r>
            <a:endParaRPr lang="en-US" sz="1400" dirty="0">
              <a:solidFill>
                <a:srgbClr val="000000"/>
              </a:solidFill>
            </a:endParaRPr>
          </a:p>
        </p:txBody>
      </p:sp>
      <p:pic>
        <p:nvPicPr>
          <p:cNvPr id="3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858" b="19262"/>
          <a:stretch/>
        </p:blipFill>
        <p:spPr bwMode="auto">
          <a:xfrm>
            <a:off x="3938969" y="3631368"/>
            <a:ext cx="941062" cy="1345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3974336" y="5191686"/>
            <a:ext cx="1082882" cy="307777"/>
          </a:xfrm>
          <a:prstGeom prst="rect">
            <a:avLst/>
          </a:prstGeom>
          <a:noFill/>
        </p:spPr>
        <p:txBody>
          <a:bodyPr wrap="square" rtlCol="0">
            <a:spAutoFit/>
          </a:bodyPr>
          <a:lstStyle/>
          <a:p>
            <a:pPr fontAlgn="auto">
              <a:spcBef>
                <a:spcPts val="0"/>
              </a:spcBef>
              <a:spcAft>
                <a:spcPts val="0"/>
              </a:spcAft>
            </a:pPr>
            <a:r>
              <a:rPr lang="en-US" sz="1400" dirty="0" smtClean="0">
                <a:solidFill>
                  <a:srgbClr val="000000"/>
                </a:solidFill>
              </a:rPr>
              <a:t>D473,081</a:t>
            </a:r>
            <a:endParaRPr lang="en-US" sz="1400" dirty="0">
              <a:solidFill>
                <a:srgbClr val="000000"/>
              </a:solidFill>
            </a:endParaRPr>
          </a:p>
        </p:txBody>
      </p:sp>
      <p:pic>
        <p:nvPicPr>
          <p:cNvPr id="34"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7218" y="2532488"/>
            <a:ext cx="2327038" cy="3245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a:off x="5808552" y="5822180"/>
            <a:ext cx="956287" cy="307777"/>
          </a:xfrm>
          <a:prstGeom prst="rect">
            <a:avLst/>
          </a:prstGeom>
          <a:noFill/>
        </p:spPr>
        <p:txBody>
          <a:bodyPr wrap="square" rtlCol="0">
            <a:spAutoFit/>
          </a:bodyPr>
          <a:lstStyle/>
          <a:p>
            <a:pPr fontAlgn="auto">
              <a:spcBef>
                <a:spcPts val="0"/>
              </a:spcBef>
              <a:spcAft>
                <a:spcPts val="0"/>
              </a:spcAft>
            </a:pPr>
            <a:r>
              <a:rPr lang="en-US" sz="1400" dirty="0" smtClean="0">
                <a:solidFill>
                  <a:srgbClr val="000000"/>
                </a:solidFill>
              </a:rPr>
              <a:t>D558,758</a:t>
            </a:r>
            <a:endParaRPr lang="en-US" sz="1400" dirty="0">
              <a:solidFill>
                <a:srgbClr val="000000"/>
              </a:solidFill>
            </a:endParaRPr>
          </a:p>
        </p:txBody>
      </p:sp>
      <p:grpSp>
        <p:nvGrpSpPr>
          <p:cNvPr id="37" name="Group 36"/>
          <p:cNvGrpSpPr/>
          <p:nvPr/>
        </p:nvGrpSpPr>
        <p:grpSpPr>
          <a:xfrm>
            <a:off x="2652713" y="1219200"/>
            <a:ext cx="3733800" cy="914400"/>
            <a:chOff x="762000" y="2286000"/>
            <a:chExt cx="3733800" cy="914400"/>
          </a:xfrm>
        </p:grpSpPr>
        <p:grpSp>
          <p:nvGrpSpPr>
            <p:cNvPr id="38" name="Group 1"/>
            <p:cNvGrpSpPr>
              <a:grpSpLocks/>
            </p:cNvGrpSpPr>
            <p:nvPr/>
          </p:nvGrpSpPr>
          <p:grpSpPr bwMode="auto">
            <a:xfrm>
              <a:off x="762000" y="2286000"/>
              <a:ext cx="3733800" cy="914400"/>
              <a:chOff x="762000" y="2286000"/>
              <a:chExt cx="3733800" cy="914400"/>
            </a:xfrm>
          </p:grpSpPr>
          <p:grpSp>
            <p:nvGrpSpPr>
              <p:cNvPr id="40" name="Group 5"/>
              <p:cNvGrpSpPr>
                <a:grpSpLocks/>
              </p:cNvGrpSpPr>
              <p:nvPr/>
            </p:nvGrpSpPr>
            <p:grpSpPr bwMode="auto">
              <a:xfrm>
                <a:off x="762000" y="2286000"/>
                <a:ext cx="3733800" cy="914400"/>
                <a:chOff x="762000" y="2286000"/>
                <a:chExt cx="3733800" cy="914400"/>
              </a:xfrm>
            </p:grpSpPr>
            <p:sp>
              <p:nvSpPr>
                <p:cNvPr id="4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4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41"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42"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9"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99674663"/>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is a Design Patent?</a:t>
            </a:r>
          </a:p>
        </p:txBody>
      </p:sp>
      <p:sp>
        <p:nvSpPr>
          <p:cNvPr id="11267" name="Rectangle 15"/>
          <p:cNvSpPr>
            <a:spLocks noChangeArrowheads="1"/>
          </p:cNvSpPr>
          <p:nvPr/>
        </p:nvSpPr>
        <p:spPr bwMode="auto">
          <a:xfrm>
            <a:off x="304800" y="2590800"/>
            <a:ext cx="85344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ct val="20000"/>
              </a:spcBef>
              <a:spcAft>
                <a:spcPts val="0"/>
              </a:spcAft>
            </a:pPr>
            <a:r>
              <a:rPr lang="en-US" sz="1400" b="1" dirty="0">
                <a:solidFill>
                  <a:srgbClr val="000000"/>
                </a:solidFill>
              </a:rPr>
              <a:t>The Importance of the Drawings</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drawing disclosure is the most important element of the application. Every design patent application must include either a drawing or, in some cases, a black and white photograph of the claimed design.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drawings represent the entire disclosure of the claim, so they must be clear and accurate, and leave nothing to the imagination.</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To meet the enablement requirements of 35 U.S.C. 112, the drawings or photographs must include a sufficient number of views to constitute a complete disclosure of the appearance of the design claimed.</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drawing should be provided with appropriate surface shading which shows clearly the character and contour of all surfaces of any three-dimensional aspects of the design. Surface shading is also necessary to distinguish between any open and solid areas of the design. If the shape of the design is not evident from the disclosure as filed, the addition of surface shading to the drawings in order to show the design’s shape may be viewed as new matter.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Elements of the drawing done with broken lines form no part of the claimed design. This is very important, as it is done in order to show structure that is not part of the claimed design, but is considered necessary to show the environment in which the design is used.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19</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70168701"/>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307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0BDA2A-2091-445A-86AC-8ACEC5DBBA32}" type="slidenum">
              <a:rPr lang="en-US" smtClean="0">
                <a:solidFill>
                  <a:prstClr val="black"/>
                </a:solidFill>
                <a:latin typeface="Calibri" pitchFamily="34" charset="0"/>
              </a:rPr>
              <a:pPr eaLnBrk="1" hangingPunct="1"/>
              <a:t>2</a:t>
            </a:fld>
            <a:endParaRPr lang="en-US" smtClean="0">
              <a:solidFill>
                <a:prstClr val="black"/>
              </a:solidFill>
              <a:latin typeface="Calibri" pitchFamily="34" charset="0"/>
            </a:endParaRPr>
          </a:p>
        </p:txBody>
      </p:sp>
      <p:sp>
        <p:nvSpPr>
          <p:cNvPr id="3076" name="TextBox 3"/>
          <p:cNvSpPr txBox="1">
            <a:spLocks noChangeArrowheads="1"/>
          </p:cNvSpPr>
          <p:nvPr/>
        </p:nvSpPr>
        <p:spPr bwMode="auto">
          <a:xfrm>
            <a:off x="304800" y="2658558"/>
            <a:ext cx="85344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smtClean="0">
                <a:solidFill>
                  <a:srgbClr val="000000"/>
                </a:solidFill>
                <a:latin typeface="Arial" charset="0"/>
              </a:rPr>
              <a:t>Please note the FAQ.HELP TAB located to the right of the main presentation. On this page you will find answers to the top questions asked by attendees during webcast such as how to fix audio issues, where to download the slides and what to do if you miss a secret word. To access this tab, click the FAQ.HELP Tab to the right of the main presentation when you’re done click the tab of the main presentation to get back.</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smtClean="0">
                <a:solidFill>
                  <a:srgbClr val="000000"/>
                </a:solidFill>
                <a:latin typeface="Arial" charset="0"/>
              </a:rPr>
              <a:t>Follow us on Twitter, that’s </a:t>
            </a:r>
            <a:r>
              <a:rPr lang="en-US" altLang="en-US" sz="1000" b="1" u="sng" dirty="0" smtClean="0">
                <a:solidFill>
                  <a:srgbClr val="0000CC"/>
                </a:solidFill>
                <a:latin typeface="Arial" charset="0"/>
                <a:hlinkClick r:id="rId3"/>
              </a:rPr>
              <a:t>@</a:t>
            </a:r>
            <a:r>
              <a:rPr lang="en-US" altLang="en-US" sz="1000" b="1" u="sng" dirty="0" err="1" smtClean="0">
                <a:solidFill>
                  <a:srgbClr val="0000CC"/>
                </a:solidFill>
                <a:latin typeface="Arial" charset="0"/>
                <a:hlinkClick r:id="rId3"/>
              </a:rPr>
              <a:t>Know_Group</a:t>
            </a:r>
            <a:r>
              <a:rPr lang="en-US" altLang="en-US" sz="1000" b="1" u="sng" dirty="0" smtClean="0">
                <a:solidFill>
                  <a:srgbClr val="0000CC"/>
                </a:solidFill>
                <a:latin typeface="Arial" charset="0"/>
                <a:hlinkClick r:id="rId3"/>
              </a:rPr>
              <a:t> </a:t>
            </a:r>
            <a:r>
              <a:rPr lang="en-US" altLang="en-US" sz="1000" dirty="0" smtClean="0">
                <a:solidFill>
                  <a:srgbClr val="000000"/>
                </a:solidFill>
                <a:latin typeface="Arial" charset="0"/>
              </a:rPr>
              <a:t>to receive updates for this event as well as other news and pertinent info. </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smtClean="0">
                <a:solidFill>
                  <a:srgbClr val="000000"/>
                </a:solidFill>
                <a:latin typeface="Arial" charset="0"/>
              </a:rPr>
              <a:t>If you experience any technical difficulties during today’s WebEx session, please contact our Technical Support @ 866-779-3239. We will post the dial information in the chat window to the right shortly and it’s available in the </a:t>
            </a:r>
            <a:r>
              <a:rPr lang="en-US" altLang="en-US" sz="1000" dirty="0" err="1" smtClean="0">
                <a:solidFill>
                  <a:srgbClr val="000000"/>
                </a:solidFill>
                <a:latin typeface="Arial" charset="0"/>
              </a:rPr>
              <a:t>FAQ.Help</a:t>
            </a:r>
            <a:r>
              <a:rPr lang="en-US" altLang="en-US" sz="1000" dirty="0" smtClean="0">
                <a:solidFill>
                  <a:srgbClr val="000000"/>
                </a:solidFill>
                <a:latin typeface="Arial" charset="0"/>
              </a:rPr>
              <a:t> Tab on the right.  </a:t>
            </a:r>
          </a:p>
          <a:p>
            <a:pPr algn="just" eaLnBrk="1" fontAlgn="base" hangingPunct="1">
              <a:lnSpc>
                <a:spcPct val="130000"/>
              </a:lnSpc>
              <a:spcBef>
                <a:spcPct val="0"/>
              </a:spcBef>
              <a:spcAft>
                <a:spcPct val="0"/>
              </a:spcAft>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smtClean="0">
                <a:solidFill>
                  <a:srgbClr val="000000"/>
                </a:solidFill>
                <a:latin typeface="Arial" charset="0"/>
              </a:rPr>
              <a:t>You may ask a question at anytime throughout the presentation today via the chat window on the lower right hand side of your screen.  Questions will be aggregated and addressed during the Q&amp;A segment.</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smtClean="0">
                <a:solidFill>
                  <a:srgbClr val="000000"/>
                </a:solidFill>
                <a:latin typeface="Arial" charset="0"/>
              </a:rPr>
              <a:t>Please note, this call is being recorded for playback purposes. </a:t>
            </a:r>
          </a:p>
          <a:p>
            <a:pPr algn="just" eaLnBrk="1" fontAlgn="base" hangingPunct="1">
              <a:lnSpc>
                <a:spcPct val="130000"/>
              </a:lnSpc>
              <a:spcBef>
                <a:spcPct val="0"/>
              </a:spcBef>
              <a:spcAft>
                <a:spcPct val="0"/>
              </a:spcAft>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smtClean="0">
                <a:solidFill>
                  <a:srgbClr val="000000"/>
                </a:solidFill>
                <a:latin typeface="Arial" charset="0"/>
              </a:rPr>
              <a:t>If anyone was unable to log in to the online webcast and needs to download a copy of the PowerPoint presentation for today’s event, please send an email to: </a:t>
            </a:r>
            <a:r>
              <a:rPr lang="en-US" altLang="en-US" sz="1000" dirty="0" smtClean="0">
                <a:solidFill>
                  <a:srgbClr val="000000"/>
                </a:solidFill>
                <a:latin typeface="Arial" charset="0"/>
                <a:hlinkClick r:id="rId4"/>
              </a:rPr>
              <a:t>info@theknowledgegroup.org</a:t>
            </a:r>
            <a:r>
              <a:rPr lang="en-US" altLang="en-US" sz="1000" dirty="0" smtClean="0">
                <a:solidFill>
                  <a:srgbClr val="000000"/>
                </a:solidFill>
                <a:latin typeface="Arial" charset="0"/>
              </a:rPr>
              <a:t>. If you’re already logged in to the online Webcast, we will post a link to download the files shortly and it’s available in the </a:t>
            </a:r>
            <a:r>
              <a:rPr lang="en-US" altLang="en-US" sz="1000" dirty="0" err="1" smtClean="0">
                <a:solidFill>
                  <a:srgbClr val="000000"/>
                </a:solidFill>
                <a:latin typeface="Arial" charset="0"/>
              </a:rPr>
              <a:t>FAQ.Help</a:t>
            </a:r>
            <a:r>
              <a:rPr lang="en-US" altLang="en-US" sz="1000" dirty="0" smtClean="0">
                <a:solidFill>
                  <a:srgbClr val="000000"/>
                </a:solidFill>
                <a:latin typeface="Arial" charset="0"/>
              </a:rPr>
              <a:t> Tab </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smtClean="0">
              <a:solidFill>
                <a:srgbClr val="000000"/>
              </a:solidFill>
              <a:latin typeface="Arial" charset="0"/>
            </a:endParaRPr>
          </a:p>
          <a:p>
            <a:pPr algn="just" eaLnBrk="1" fontAlgn="base" hangingPunct="1">
              <a:lnSpc>
                <a:spcPct val="130000"/>
              </a:lnSpc>
              <a:spcBef>
                <a:spcPct val="0"/>
              </a:spcBef>
              <a:spcAft>
                <a:spcPct val="0"/>
              </a:spcAft>
            </a:pPr>
            <a:endParaRPr lang="en-PH" altLang="en-US" sz="1000" dirty="0">
              <a:solidFill>
                <a:srgbClr val="000000"/>
              </a:solidFill>
              <a:latin typeface="Arial" charset="0"/>
            </a:endParaRPr>
          </a:p>
        </p:txBody>
      </p:sp>
    </p:spTree>
    <p:extLst>
      <p:ext uri="{BB962C8B-B14F-4D97-AF65-F5344CB8AC3E}">
        <p14:creationId xmlns:p14="http://schemas.microsoft.com/office/powerpoint/2010/main" val="1213382053"/>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is a Design Patent?</a:t>
            </a:r>
          </a:p>
        </p:txBody>
      </p:sp>
      <p:sp>
        <p:nvSpPr>
          <p:cNvPr id="11267" name="Rectangle 15"/>
          <p:cNvSpPr>
            <a:spLocks noChangeArrowheads="1"/>
          </p:cNvSpPr>
          <p:nvPr/>
        </p:nvSpPr>
        <p:spPr bwMode="auto">
          <a:xfrm>
            <a:off x="304800" y="2590800"/>
            <a:ext cx="853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0"/>
              </a:spcBef>
              <a:spcAft>
                <a:spcPts val="0"/>
              </a:spcAft>
            </a:pPr>
            <a:r>
              <a:rPr lang="en-US" sz="1400" dirty="0" smtClean="0">
                <a:solidFill>
                  <a:srgbClr val="000000"/>
                </a:solidFill>
              </a:rPr>
              <a:t>Comparison to Utility Patents</a:t>
            </a: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20</a:t>
            </a:fld>
            <a:endParaRPr lang="en-US" smtClean="0">
              <a:latin typeface="Calibri" pitchFamily="34" charset="0"/>
            </a:endParaRPr>
          </a:p>
        </p:txBody>
      </p:sp>
      <p:graphicFrame>
        <p:nvGraphicFramePr>
          <p:cNvPr id="21" name="Content Placeholder 5"/>
          <p:cNvGraphicFramePr>
            <a:graphicFrameLocks/>
          </p:cNvGraphicFramePr>
          <p:nvPr>
            <p:extLst>
              <p:ext uri="{D42A27DB-BD31-4B8C-83A1-F6EECF244321}">
                <p14:modId xmlns:p14="http://schemas.microsoft.com/office/powerpoint/2010/main" val="3754938526"/>
              </p:ext>
            </p:extLst>
          </p:nvPr>
        </p:nvGraphicFramePr>
        <p:xfrm>
          <a:off x="685800" y="2889516"/>
          <a:ext cx="7772400" cy="3225800"/>
        </p:xfrm>
        <a:graphic>
          <a:graphicData uri="http://schemas.openxmlformats.org/drawingml/2006/table">
            <a:tbl>
              <a:tblPr firstRow="1" bandRow="1"/>
              <a:tblGrid>
                <a:gridCol w="2590800"/>
                <a:gridCol w="2590800"/>
                <a:gridCol w="2590800"/>
              </a:tblGrid>
              <a:tr h="370840">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6F6F74"/>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US" sz="1400" dirty="0" smtClean="0">
                          <a:latin typeface="Arial" panose="020B0604020202020204" pitchFamily="34" charset="0"/>
                          <a:cs typeface="Arial" panose="020B0604020202020204" pitchFamily="34" charset="0"/>
                        </a:rPr>
                        <a:t>Design Patents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6F6F74"/>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US" sz="1400" dirty="0" smtClean="0">
                          <a:latin typeface="Arial" panose="020B0604020202020204" pitchFamily="34" charset="0"/>
                          <a:cs typeface="Arial" panose="020B0604020202020204" pitchFamily="34" charset="0"/>
                        </a:rPr>
                        <a:t>Utility Patents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6F6F74"/>
                    </a:solidFill>
                  </a:tcPr>
                </a:tc>
              </a:tr>
              <a:tr h="37084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What is</a:t>
                      </a:r>
                      <a:r>
                        <a:rPr lang="en-US" sz="1400" baseline="0" dirty="0" smtClean="0">
                          <a:latin typeface="Arial" panose="020B0604020202020204" pitchFamily="34" charset="0"/>
                          <a:cs typeface="Arial" panose="020B0604020202020204" pitchFamily="34" charset="0"/>
                        </a:rPr>
                        <a:t> Protected?</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Ornamental Aspects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Functional</a:t>
                      </a:r>
                      <a:r>
                        <a:rPr lang="en-US" sz="1400" baseline="0" dirty="0" smtClean="0">
                          <a:latin typeface="Arial" panose="020B0604020202020204" pitchFamily="34" charset="0"/>
                          <a:cs typeface="Arial" panose="020B0604020202020204" pitchFamily="34" charset="0"/>
                        </a:rPr>
                        <a:t> Aspects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r>
              <a:tr h="62992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What is the</a:t>
                      </a:r>
                      <a:r>
                        <a:rPr lang="en-US" sz="1400" baseline="0" dirty="0" smtClean="0">
                          <a:latin typeface="Arial" panose="020B0604020202020204" pitchFamily="34" charset="0"/>
                          <a:cs typeface="Arial" panose="020B0604020202020204" pitchFamily="34" charset="0"/>
                        </a:rPr>
                        <a:t> Term?</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15 Years</a:t>
                      </a:r>
                      <a:r>
                        <a:rPr lang="en-US" sz="1400" baseline="0" dirty="0" smtClean="0">
                          <a:latin typeface="Arial" panose="020B0604020202020204" pitchFamily="34" charset="0"/>
                          <a:cs typeface="Arial" panose="020B0604020202020204" pitchFamily="34" charset="0"/>
                        </a:rPr>
                        <a:t> from Issuance</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20 Years from Earliest Filing Date</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r>
              <a:tr h="37084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Number of Claims?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1</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Unlimited</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r>
              <a:tr h="37084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Provisional Applications?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No</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Yes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r>
              <a:tr h="37084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Published?</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No</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Yes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r>
              <a:tr h="37084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Maintenance Fees?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No</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Yes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20000"/>
                      </a:srgbClr>
                    </a:solidFill>
                  </a:tcPr>
                </a:tc>
              </a:tr>
              <a:tr h="37084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Importance</a:t>
                      </a:r>
                      <a:r>
                        <a:rPr lang="en-US" sz="1400" baseline="0" dirty="0" smtClean="0">
                          <a:latin typeface="Arial" panose="020B0604020202020204" pitchFamily="34" charset="0"/>
                          <a:cs typeface="Arial" panose="020B0604020202020204" pitchFamily="34" charset="0"/>
                        </a:rPr>
                        <a:t> of Drawings?</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Very Important!</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400" dirty="0" smtClean="0">
                          <a:latin typeface="Arial" panose="020B0604020202020204" pitchFamily="34" charset="0"/>
                          <a:cs typeface="Arial" panose="020B0604020202020204" pitchFamily="34" charset="0"/>
                        </a:rPr>
                        <a:t>Important</a:t>
                      </a:r>
                      <a:endParaRPr lang="en-US" sz="1400" dirty="0">
                        <a:latin typeface="Arial" panose="020B0604020202020204" pitchFamily="34" charset="0"/>
                        <a:cs typeface="Arial" panose="020B0604020202020204" pitchFamily="34" charset="0"/>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F6F74">
                        <a:tint val="40000"/>
                      </a:srgbClr>
                    </a:solidFill>
                  </a:tcPr>
                </a:tc>
              </a:tr>
            </a:tbl>
          </a:graphicData>
        </a:graphic>
      </p:graphicFrame>
      <p:grpSp>
        <p:nvGrpSpPr>
          <p:cNvPr id="29" name="Group 28"/>
          <p:cNvGrpSpPr/>
          <p:nvPr/>
        </p:nvGrpSpPr>
        <p:grpSpPr>
          <a:xfrm>
            <a:off x="2652713" y="1219200"/>
            <a:ext cx="3733800" cy="914400"/>
            <a:chOff x="762000" y="2286000"/>
            <a:chExt cx="3733800" cy="914400"/>
          </a:xfrm>
        </p:grpSpPr>
        <p:grpSp>
          <p:nvGrpSpPr>
            <p:cNvPr id="30" name="Group 1"/>
            <p:cNvGrpSpPr>
              <a:grpSpLocks/>
            </p:cNvGrpSpPr>
            <p:nvPr/>
          </p:nvGrpSpPr>
          <p:grpSpPr bwMode="auto">
            <a:xfrm>
              <a:off x="762000" y="2286000"/>
              <a:ext cx="3733800" cy="914400"/>
              <a:chOff x="762000" y="2286000"/>
              <a:chExt cx="3733800" cy="914400"/>
            </a:xfrm>
          </p:grpSpPr>
          <p:grpSp>
            <p:nvGrpSpPr>
              <p:cNvPr id="32" name="Group 5"/>
              <p:cNvGrpSpPr>
                <a:grpSpLocks/>
              </p:cNvGrpSpPr>
              <p:nvPr/>
            </p:nvGrpSpPr>
            <p:grpSpPr bwMode="auto">
              <a:xfrm>
                <a:off x="762000" y="2286000"/>
                <a:ext cx="3733800" cy="914400"/>
                <a:chOff x="762000" y="2286000"/>
                <a:chExt cx="3733800" cy="914400"/>
              </a:xfrm>
            </p:grpSpPr>
            <p:sp>
              <p:nvSpPr>
                <p:cNvPr id="3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3"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92071823"/>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Design Patents and Trade Dress -  A Tool for Perpetual IP Protection</a:t>
            </a:r>
          </a:p>
        </p:txBody>
      </p:sp>
      <p:sp>
        <p:nvSpPr>
          <p:cNvPr id="11267" name="Rectangle 15"/>
          <p:cNvSpPr>
            <a:spLocks noChangeArrowheads="1"/>
          </p:cNvSpPr>
          <p:nvPr/>
        </p:nvSpPr>
        <p:spPr bwMode="auto">
          <a:xfrm>
            <a:off x="304800" y="2590800"/>
            <a:ext cx="8534400" cy="272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Design patents and trade dress often cover overlapping or identical subject matter.</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Both protect the appearance of an article of manufacture, as opposed to its utilitarian function.</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Design patents must be original, non-obvious and ornamental.</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Trade Dress must have secondary meaning.</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As mentioned earlier, design patents have a term of 15 years from issuance.  During this time period, the patent owner will theoretically have exclusive use of the design in question.</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During this period of exclusivity, consumers may come to associate the design in question with the patent owner, resulting in secondary meaning, thus making the design eligible for trademark/trade dress protection, and possible even a U.S. Trademark Registration, and thus perpetual protection!</a:t>
            </a:r>
          </a:p>
          <a:p>
            <a:pPr lvl="0" fontAlgn="auto">
              <a:spcBef>
                <a:spcPct val="20000"/>
              </a:spcBef>
              <a:spcAft>
                <a:spcPts val="0"/>
              </a:spcAft>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21</a:t>
            </a:fld>
            <a:endParaRPr lang="en-US" smtClean="0">
              <a:latin typeface="Calibri" pitchFamily="34" charset="0"/>
            </a:endParaRPr>
          </a:p>
        </p:txBody>
      </p:sp>
      <p:grpSp>
        <p:nvGrpSpPr>
          <p:cNvPr id="36" name="Group 35"/>
          <p:cNvGrpSpPr/>
          <p:nvPr/>
        </p:nvGrpSpPr>
        <p:grpSpPr>
          <a:xfrm>
            <a:off x="2652713" y="1219200"/>
            <a:ext cx="3733800" cy="914400"/>
            <a:chOff x="762000" y="2286000"/>
            <a:chExt cx="3733800" cy="914400"/>
          </a:xfrm>
        </p:grpSpPr>
        <p:grpSp>
          <p:nvGrpSpPr>
            <p:cNvPr id="37" name="Group 1"/>
            <p:cNvGrpSpPr>
              <a:grpSpLocks/>
            </p:cNvGrpSpPr>
            <p:nvPr/>
          </p:nvGrpSpPr>
          <p:grpSpPr bwMode="auto">
            <a:xfrm>
              <a:off x="762000" y="2286000"/>
              <a:ext cx="3733800" cy="914400"/>
              <a:chOff x="762000" y="2286000"/>
              <a:chExt cx="3733800" cy="914400"/>
            </a:xfrm>
          </p:grpSpPr>
          <p:grpSp>
            <p:nvGrpSpPr>
              <p:cNvPr id="39" name="Group 5"/>
              <p:cNvGrpSpPr>
                <a:grpSpLocks/>
              </p:cNvGrpSpPr>
              <p:nvPr/>
            </p:nvGrpSpPr>
            <p:grpSpPr bwMode="auto">
              <a:xfrm>
                <a:off x="762000" y="2286000"/>
                <a:ext cx="3733800" cy="914400"/>
                <a:chOff x="762000" y="2286000"/>
                <a:chExt cx="3733800" cy="914400"/>
              </a:xfrm>
            </p:grpSpPr>
            <p:sp>
              <p:nvSpPr>
                <p:cNvPr id="42"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4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40"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41"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85206957"/>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Test for Design Patent Infringement</a:t>
            </a:r>
            <a:endParaRPr lang="en-US" b="1" u="sng" dirty="0">
              <a:solidFill>
                <a:srgbClr val="00B0F0"/>
              </a:solidFill>
            </a:endParaRPr>
          </a:p>
        </p:txBody>
      </p:sp>
      <p:sp>
        <p:nvSpPr>
          <p:cNvPr id="11267" name="Rectangle 15"/>
          <p:cNvSpPr>
            <a:spLocks noChangeArrowheads="1"/>
          </p:cNvSpPr>
          <p:nvPr/>
        </p:nvSpPr>
        <p:spPr bwMode="auto">
          <a:xfrm>
            <a:off x="304800" y="2590800"/>
            <a:ext cx="8610600"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fontAlgn="auto">
              <a:spcBef>
                <a:spcPct val="20000"/>
              </a:spcBef>
              <a:spcAft>
                <a:spcPts val="0"/>
              </a:spcAft>
            </a:pPr>
            <a:r>
              <a:rPr lang="en-US" sz="1400" dirty="0" smtClean="0">
                <a:solidFill>
                  <a:srgbClr val="000000"/>
                </a:solidFill>
              </a:rPr>
              <a:t>Step 1   - Construe </a:t>
            </a:r>
            <a:r>
              <a:rPr lang="en-US" sz="1400" dirty="0">
                <a:solidFill>
                  <a:srgbClr val="000000"/>
                </a:solidFill>
              </a:rPr>
              <a:t>the Patented Design</a:t>
            </a:r>
          </a:p>
          <a:p>
            <a:pPr lvl="0" fontAlgn="auto">
              <a:spcBef>
                <a:spcPct val="20000"/>
              </a:spcBef>
              <a:spcAft>
                <a:spcPts val="0"/>
              </a:spcAft>
            </a:pPr>
            <a:r>
              <a:rPr lang="en-US" sz="1400" dirty="0">
                <a:solidFill>
                  <a:srgbClr val="000000"/>
                </a:solidFill>
              </a:rPr>
              <a:t>            </a:t>
            </a:r>
            <a:r>
              <a:rPr lang="en-US" sz="1400" dirty="0" smtClean="0">
                <a:solidFill>
                  <a:srgbClr val="000000"/>
                </a:solidFill>
              </a:rPr>
              <a:t> - </a:t>
            </a:r>
            <a:r>
              <a:rPr lang="en-US" sz="1400" dirty="0">
                <a:solidFill>
                  <a:srgbClr val="000000"/>
                </a:solidFill>
              </a:rPr>
              <a:t>The figures generally dictate the construction</a:t>
            </a:r>
          </a:p>
          <a:p>
            <a:pPr fontAlgn="auto">
              <a:spcBef>
                <a:spcPct val="20000"/>
              </a:spcBef>
              <a:spcAft>
                <a:spcPts val="0"/>
              </a:spcAft>
            </a:pPr>
            <a:r>
              <a:rPr lang="en-US" sz="1400" dirty="0">
                <a:solidFill>
                  <a:srgbClr val="000000"/>
                </a:solidFill>
              </a:rPr>
              <a:t>             - If the design contains both functional and non-functional elements, the scope of the </a:t>
            </a:r>
            <a:r>
              <a:rPr lang="en-US" sz="1400" dirty="0" smtClean="0">
                <a:solidFill>
                  <a:srgbClr val="000000"/>
                </a:solidFill>
              </a:rPr>
              <a:t>claimed design is </a:t>
            </a:r>
            <a:r>
              <a:rPr lang="en-US" sz="1400" dirty="0">
                <a:solidFill>
                  <a:srgbClr val="000000"/>
                </a:solidFill>
              </a:rPr>
              <a:t>limited to the non-functional elements </a:t>
            </a:r>
            <a:r>
              <a:rPr lang="en-US" sz="1400" i="1" dirty="0" err="1">
                <a:solidFill>
                  <a:srgbClr val="000000"/>
                </a:solidFill>
              </a:rPr>
              <a:t>Oddzon</a:t>
            </a:r>
            <a:r>
              <a:rPr lang="en-US" sz="1400" i="1" dirty="0">
                <a:solidFill>
                  <a:srgbClr val="000000"/>
                </a:solidFill>
              </a:rPr>
              <a:t> Products, Inc.</a:t>
            </a:r>
            <a:r>
              <a:rPr lang="en-US" sz="1400" b="1" i="1" dirty="0">
                <a:solidFill>
                  <a:srgbClr val="000000"/>
                </a:solidFill>
              </a:rPr>
              <a:t> </a:t>
            </a:r>
            <a:r>
              <a:rPr lang="en-US" sz="1400" i="1" dirty="0">
                <a:solidFill>
                  <a:srgbClr val="000000"/>
                </a:solidFill>
              </a:rPr>
              <a:t>v</a:t>
            </a:r>
            <a:r>
              <a:rPr lang="en-US" sz="1400" b="1" i="1" dirty="0">
                <a:solidFill>
                  <a:srgbClr val="000000"/>
                </a:solidFill>
              </a:rPr>
              <a:t>. </a:t>
            </a:r>
            <a:r>
              <a:rPr lang="en-US" sz="1400" i="1" dirty="0">
                <a:solidFill>
                  <a:srgbClr val="000000"/>
                </a:solidFill>
              </a:rPr>
              <a:t>Just Toys, Inc.,</a:t>
            </a:r>
            <a:r>
              <a:rPr lang="en-US" sz="1400" dirty="0">
                <a:solidFill>
                  <a:srgbClr val="000000"/>
                </a:solidFill>
              </a:rPr>
              <a:t>122 F.3d 1396, 1405 (Fed. Cir. 1997).</a:t>
            </a:r>
          </a:p>
          <a:p>
            <a:pPr lvl="0" fontAlgn="auto">
              <a:spcBef>
                <a:spcPct val="20000"/>
              </a:spcBef>
              <a:spcAft>
                <a:spcPts val="0"/>
              </a:spcAft>
            </a:pPr>
            <a:endParaRPr lang="en-US" sz="1400" dirty="0">
              <a:solidFill>
                <a:srgbClr val="000000"/>
              </a:solidFill>
            </a:endParaRPr>
          </a:p>
          <a:p>
            <a:pPr lvl="0" fontAlgn="auto">
              <a:spcBef>
                <a:spcPct val="20000"/>
              </a:spcBef>
              <a:spcAft>
                <a:spcPts val="0"/>
              </a:spcAft>
            </a:pPr>
            <a:r>
              <a:rPr lang="en-US" sz="1400" dirty="0">
                <a:solidFill>
                  <a:srgbClr val="000000"/>
                </a:solidFill>
              </a:rPr>
              <a:t>Step 2   - Apply the ordinary observer test.</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22</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91284261"/>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Test for Design Patent </a:t>
            </a:r>
            <a:r>
              <a:rPr lang="en-PH" b="1" u="sng" dirty="0" smtClean="0">
                <a:solidFill>
                  <a:srgbClr val="00B0F0"/>
                </a:solidFill>
              </a:rPr>
              <a:t>Infringement</a:t>
            </a:r>
            <a:endParaRPr lang="en-US" b="1" u="sng" dirty="0">
              <a:solidFill>
                <a:srgbClr val="00B0F0"/>
              </a:solidFill>
            </a:endParaRPr>
          </a:p>
        </p:txBody>
      </p:sp>
      <p:sp>
        <p:nvSpPr>
          <p:cNvPr id="11267" name="Rectangle 15"/>
          <p:cNvSpPr>
            <a:spLocks noChangeArrowheads="1"/>
          </p:cNvSpPr>
          <p:nvPr/>
        </p:nvSpPr>
        <p:spPr bwMode="auto">
          <a:xfrm>
            <a:off x="304800" y="2590800"/>
            <a:ext cx="8534400" cy="30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just" fontAlgn="auto">
              <a:spcBef>
                <a:spcPct val="20000"/>
              </a:spcBef>
              <a:spcAft>
                <a:spcPts val="0"/>
              </a:spcAft>
            </a:pPr>
            <a:r>
              <a:rPr lang="en-US" sz="1400" dirty="0">
                <a:solidFill>
                  <a:srgbClr val="000000"/>
                </a:solidFill>
              </a:rPr>
              <a:t>The Federal Circuit’s </a:t>
            </a:r>
            <a:r>
              <a:rPr lang="en-US" sz="1400" i="1" dirty="0" err="1">
                <a:solidFill>
                  <a:srgbClr val="000000"/>
                </a:solidFill>
              </a:rPr>
              <a:t>en</a:t>
            </a:r>
            <a:r>
              <a:rPr lang="en-US" sz="1400" i="1" dirty="0">
                <a:solidFill>
                  <a:srgbClr val="000000"/>
                </a:solidFill>
              </a:rPr>
              <a:t> banc</a:t>
            </a:r>
            <a:r>
              <a:rPr lang="en-US" sz="1400" dirty="0">
                <a:solidFill>
                  <a:srgbClr val="000000"/>
                </a:solidFill>
              </a:rPr>
              <a:t> decision in </a:t>
            </a:r>
            <a:r>
              <a:rPr lang="en-US" sz="1400" i="1" dirty="0">
                <a:solidFill>
                  <a:srgbClr val="000000"/>
                </a:solidFill>
              </a:rPr>
              <a:t>Egyptian Goddess, Inc. v. </a:t>
            </a:r>
            <a:r>
              <a:rPr lang="en-US" sz="1400" i="1" dirty="0" err="1">
                <a:solidFill>
                  <a:srgbClr val="000000"/>
                </a:solidFill>
              </a:rPr>
              <a:t>Swisa</a:t>
            </a:r>
            <a:r>
              <a:rPr lang="en-US" sz="1400" i="1" dirty="0">
                <a:solidFill>
                  <a:srgbClr val="000000"/>
                </a:solidFill>
              </a:rPr>
              <a:t>, Inc.</a:t>
            </a:r>
            <a:r>
              <a:rPr lang="en-US" sz="1400" dirty="0">
                <a:solidFill>
                  <a:srgbClr val="000000"/>
                </a:solidFill>
              </a:rPr>
              <a:t>, 543 F.3d 665 (Fed. Cir. 2008), established a new standard for determining infringement of design patents by:</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Eliminating the “point of novelty test”; and</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Eliminating the requirement that district courts must provide a detailed claim construction of design patent; and</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Establishing the “ordinary observer test” as the sole test for determining design patent infringement.  As such, the test for infringement of a design patent is whether, in the eye of an ordinary observer, giving such attention as a purchaser usually gives, the patented and accused designs are substantially the same, and the resemblance is such as to deceive the observer, inducing him or her to purchase on supposing it to be the other.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Under this approach, the factfinder is required to perform, through the eyes of an ordinary observer, a comparison of the features of the patented design with the accused design, and this comparison is done with consideration of the prior art.</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23</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66892572"/>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Test for Design Patent Infringement</a:t>
            </a:r>
            <a:endParaRPr lang="en-US" b="1" u="sng" dirty="0">
              <a:solidFill>
                <a:srgbClr val="00B0F0"/>
              </a:solidFill>
            </a:endParaRPr>
          </a:p>
        </p:txBody>
      </p:sp>
      <p:sp>
        <p:nvSpPr>
          <p:cNvPr id="11267" name="Rectangle 15"/>
          <p:cNvSpPr>
            <a:spLocks noChangeArrowheads="1"/>
          </p:cNvSpPr>
          <p:nvPr/>
        </p:nvSpPr>
        <p:spPr bwMode="auto">
          <a:xfrm>
            <a:off x="304800" y="2590800"/>
            <a:ext cx="4724400" cy="323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fontAlgn="auto">
              <a:spcBef>
                <a:spcPct val="20000"/>
              </a:spcBef>
              <a:spcAft>
                <a:spcPts val="0"/>
              </a:spcAft>
            </a:pPr>
            <a:r>
              <a:rPr lang="en-US" sz="1400" b="1" dirty="0">
                <a:solidFill>
                  <a:srgbClr val="000000"/>
                </a:solidFill>
              </a:rPr>
              <a:t>The “Ordinary Observer” Test</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original “ordinary observer test” was established in 1871 by the Supreme Court in </a:t>
            </a:r>
            <a:r>
              <a:rPr lang="en-US" sz="1400" i="1" dirty="0">
                <a:solidFill>
                  <a:srgbClr val="000000"/>
                </a:solidFill>
              </a:rPr>
              <a:t>Gorham Co. v. White</a:t>
            </a:r>
            <a:r>
              <a:rPr lang="en-US" sz="1400" dirty="0">
                <a:solidFill>
                  <a:srgbClr val="000000"/>
                </a:solidFill>
              </a:rPr>
              <a:t>, 81 U.S. 511 (1871). </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The Supreme Court ruled that the determination of substantial similarity should not be made by the “eye of an expert” in the relevant trade. Rather, the determination should be made by “observers of ordinary acuteness” giving the “degree of observation” that a purchaser usually gives. </a:t>
            </a:r>
            <a:r>
              <a:rPr lang="en-US" sz="1400" i="1" dirty="0">
                <a:solidFill>
                  <a:srgbClr val="000000"/>
                </a:solidFill>
              </a:rPr>
              <a:t>Id.</a:t>
            </a:r>
            <a:r>
              <a:rPr lang="en-US" sz="1400" dirty="0">
                <a:solidFill>
                  <a:srgbClr val="000000"/>
                </a:solidFill>
              </a:rPr>
              <a:t> at 528.</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In this case, both of the accused designs were found to be “substantially different” from the patented design, and thus not infringing.</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24</a:t>
            </a:fld>
            <a:endParaRPr lang="en-US" smtClean="0">
              <a:latin typeface="Calibri" pitchFamily="34" charset="0"/>
            </a:endParaRPr>
          </a:p>
        </p:txBody>
      </p:sp>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4217" y="2546450"/>
            <a:ext cx="2971800" cy="396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5" name="Group 44"/>
          <p:cNvGrpSpPr/>
          <p:nvPr/>
        </p:nvGrpSpPr>
        <p:grpSpPr>
          <a:xfrm>
            <a:off x="2652713" y="1219200"/>
            <a:ext cx="3733800" cy="914400"/>
            <a:chOff x="762000" y="2286000"/>
            <a:chExt cx="3733800" cy="914400"/>
          </a:xfrm>
        </p:grpSpPr>
        <p:grpSp>
          <p:nvGrpSpPr>
            <p:cNvPr id="46" name="Group 1"/>
            <p:cNvGrpSpPr>
              <a:grpSpLocks/>
            </p:cNvGrpSpPr>
            <p:nvPr/>
          </p:nvGrpSpPr>
          <p:grpSpPr bwMode="auto">
            <a:xfrm>
              <a:off x="762000" y="2286000"/>
              <a:ext cx="3733800" cy="914400"/>
              <a:chOff x="762000" y="2286000"/>
              <a:chExt cx="3733800" cy="914400"/>
            </a:xfrm>
          </p:grpSpPr>
          <p:grpSp>
            <p:nvGrpSpPr>
              <p:cNvPr id="48" name="Group 5"/>
              <p:cNvGrpSpPr>
                <a:grpSpLocks/>
              </p:cNvGrpSpPr>
              <p:nvPr/>
            </p:nvGrpSpPr>
            <p:grpSpPr bwMode="auto">
              <a:xfrm>
                <a:off x="762000" y="2286000"/>
                <a:ext cx="3733800" cy="914400"/>
                <a:chOff x="762000" y="2286000"/>
                <a:chExt cx="3733800" cy="914400"/>
              </a:xfrm>
            </p:grpSpPr>
            <p:sp>
              <p:nvSpPr>
                <p:cNvPr id="51"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5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4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5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4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15658986"/>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Test for Design Patent Infringement</a:t>
            </a:r>
            <a:endParaRPr lang="en-US" b="1" u="sng" dirty="0">
              <a:solidFill>
                <a:srgbClr val="00B0F0"/>
              </a:solidFill>
            </a:endParaRPr>
          </a:p>
        </p:txBody>
      </p:sp>
      <p:sp>
        <p:nvSpPr>
          <p:cNvPr id="11267" name="Rectangle 15"/>
          <p:cNvSpPr>
            <a:spLocks noChangeArrowheads="1"/>
          </p:cNvSpPr>
          <p:nvPr/>
        </p:nvSpPr>
        <p:spPr bwMode="auto">
          <a:xfrm>
            <a:off x="304800" y="2590800"/>
            <a:ext cx="8534400" cy="367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600"/>
              </a:spcBef>
              <a:spcAft>
                <a:spcPts val="600"/>
              </a:spcAft>
            </a:pPr>
            <a:r>
              <a:rPr lang="en-US" sz="1400" b="1" dirty="0">
                <a:solidFill>
                  <a:srgbClr val="000000"/>
                </a:solidFill>
              </a:rPr>
              <a:t>The “Ordinary Observer” Test - Today</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Federal Circuit’s ruling in </a:t>
            </a:r>
            <a:r>
              <a:rPr lang="en-US" sz="1400" i="1" dirty="0">
                <a:solidFill>
                  <a:srgbClr val="000000"/>
                </a:solidFill>
              </a:rPr>
              <a:t>Egyptian Goddess </a:t>
            </a:r>
            <a:r>
              <a:rPr lang="en-US" sz="1400" dirty="0">
                <a:solidFill>
                  <a:srgbClr val="000000"/>
                </a:solidFill>
              </a:rPr>
              <a:t>slightly modified the “ordinary observer” test.</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First, the Court noted that if the claimed and accused designs are “sufficiently distinct” and “plainly dissimilar,” the patentee has not met its burden of proving infringement. </a:t>
            </a:r>
            <a:r>
              <a:rPr lang="en-US" sz="1400" i="1" dirty="0">
                <a:solidFill>
                  <a:srgbClr val="000000"/>
                </a:solidFill>
              </a:rPr>
              <a:t>Egyptian Goddess, 543 F.3d </a:t>
            </a:r>
            <a:r>
              <a:rPr lang="en-US" sz="1400" dirty="0">
                <a:solidFill>
                  <a:srgbClr val="000000"/>
                </a:solidFill>
              </a:rPr>
              <a:t>at 678</a:t>
            </a:r>
            <a:r>
              <a:rPr lang="en-US" sz="1400" i="1" dirty="0">
                <a:solidFill>
                  <a:srgbClr val="000000"/>
                </a:solidFill>
              </a:rPr>
              <a:t>.</a:t>
            </a:r>
            <a:r>
              <a:rPr lang="en-US" sz="1400" dirty="0">
                <a:solidFill>
                  <a:srgbClr val="000000"/>
                </a:solidFill>
              </a:rPr>
              <a:t> </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If the claimed and accused designs are in fact not “sufficiently distinct”, that is, the patented and accused designs are “substantially similar” in appearance, the next step is for the “ordinary observer” to view the differences between the patented design and the accused product </a:t>
            </a:r>
            <a:r>
              <a:rPr lang="en-US" sz="1400" u="sng" dirty="0">
                <a:solidFill>
                  <a:srgbClr val="000000"/>
                </a:solidFill>
              </a:rPr>
              <a:t>in the context of the prior art</a:t>
            </a:r>
            <a:r>
              <a:rPr lang="en-US" sz="1400" dirty="0">
                <a:solidFill>
                  <a:srgbClr val="000000"/>
                </a:solidFill>
              </a:rPr>
              <a:t>. </a:t>
            </a:r>
            <a:r>
              <a:rPr lang="en-US" sz="1400" i="1" dirty="0">
                <a:solidFill>
                  <a:srgbClr val="000000"/>
                </a:solidFill>
              </a:rPr>
              <a:t>Id. </a:t>
            </a:r>
            <a:r>
              <a:rPr lang="en-US" sz="1400" dirty="0">
                <a:solidFill>
                  <a:srgbClr val="000000"/>
                </a:solidFill>
              </a:rPr>
              <a:t>at 678.</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What does this mean? Prior art is to be considered in an infringement analysis depending upon the level of similarity between the patented design and the accused product.</a:t>
            </a:r>
          </a:p>
          <a:p>
            <a:pPr lvl="0" algn="just" fontAlgn="auto">
              <a:spcBef>
                <a:spcPct val="20000"/>
              </a:spcBef>
              <a:spcAft>
                <a:spcPts val="0"/>
              </a:spcAft>
            </a:pPr>
            <a:endParaRPr lang="en-US" sz="1400" dirty="0">
              <a:solidFill>
                <a:srgbClr val="000000"/>
              </a:solidFill>
            </a:endParaRPr>
          </a:p>
          <a:p>
            <a:pPr marL="342900" lvl="0" indent="-342900" algn="just" fontAlgn="auto">
              <a:spcBef>
                <a:spcPct val="20000"/>
              </a:spcBef>
              <a:spcAft>
                <a:spcPts val="0"/>
              </a:spcAft>
              <a:buFont typeface="Arial" panose="020B0604020202020204" pitchFamily="34" charset="0"/>
              <a:buChar char="•"/>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25</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61668481"/>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Test for Design Patent Infringement</a:t>
            </a:r>
            <a:endParaRPr lang="en-US" b="1" u="sng" dirty="0">
              <a:solidFill>
                <a:srgbClr val="00B0F0"/>
              </a:solidFill>
            </a:endParaRPr>
          </a:p>
        </p:txBody>
      </p:sp>
      <p:sp>
        <p:nvSpPr>
          <p:cNvPr id="11267" name="Rectangle 15"/>
          <p:cNvSpPr>
            <a:spLocks noChangeArrowheads="1"/>
          </p:cNvSpPr>
          <p:nvPr/>
        </p:nvSpPr>
        <p:spPr bwMode="auto">
          <a:xfrm>
            <a:off x="304800" y="2590800"/>
            <a:ext cx="4876800"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fontAlgn="auto">
              <a:spcBef>
                <a:spcPct val="20000"/>
              </a:spcBef>
              <a:spcAft>
                <a:spcPts val="0"/>
              </a:spcAft>
            </a:pPr>
            <a:r>
              <a:rPr lang="en-US" sz="1400" b="1" i="1" dirty="0">
                <a:solidFill>
                  <a:srgbClr val="000000"/>
                </a:solidFill>
              </a:rPr>
              <a:t>High Point Design LLC v. Buyer's Direct, Inc., </a:t>
            </a:r>
            <a:r>
              <a:rPr lang="en-US" sz="1400" b="1" dirty="0">
                <a:solidFill>
                  <a:srgbClr val="000000"/>
                </a:solidFill>
              </a:rPr>
              <a:t>621 Fed. Appx. 632, 2015 U.S. App. LEXIS 13621  (Fed. Cir. 2015)</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Court recognized that both designs essentially consisted of a slipper with a fuzzy portion extending upward out of the foot opening. However, the court found that such broad-based similarities were not sufficient to demonstrate infringement. See, e.g., </a:t>
            </a:r>
            <a:r>
              <a:rPr lang="en-US" sz="1400" i="1" dirty="0">
                <a:solidFill>
                  <a:srgbClr val="000000"/>
                </a:solidFill>
              </a:rPr>
              <a:t>Apple, Inc. v. Samsung </a:t>
            </a:r>
            <a:r>
              <a:rPr lang="en-US" sz="1400" i="1" dirty="0" err="1">
                <a:solidFill>
                  <a:srgbClr val="000000"/>
                </a:solidFill>
              </a:rPr>
              <a:t>Elecs</a:t>
            </a:r>
            <a:r>
              <a:rPr lang="en-US" sz="1400" i="1" dirty="0">
                <a:solidFill>
                  <a:srgbClr val="000000"/>
                </a:solidFill>
              </a:rPr>
              <a:t>. Co., </a:t>
            </a:r>
            <a:r>
              <a:rPr lang="en-US" sz="1400" dirty="0">
                <a:solidFill>
                  <a:srgbClr val="000000"/>
                </a:solidFill>
              </a:rPr>
              <a:t>678 F.3d 1314, 1329 (Fed. Cir. 2012).  (finding error where district court looked to “general concept” of a tablet, as opposed to the distinctive “visual appearance” of the claimed design). </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Court in </a:t>
            </a:r>
            <a:r>
              <a:rPr lang="en-US" sz="1400" i="1" dirty="0">
                <a:solidFill>
                  <a:srgbClr val="000000"/>
                </a:solidFill>
              </a:rPr>
              <a:t>High Point </a:t>
            </a:r>
            <a:r>
              <a:rPr lang="en-US" sz="1400" dirty="0">
                <a:solidFill>
                  <a:srgbClr val="000000"/>
                </a:solidFill>
              </a:rPr>
              <a:t>pointed out numerous differences in the side profiles,  rears and soles of these designs, and found that the designs were </a:t>
            </a:r>
            <a:r>
              <a:rPr lang="en-US" sz="1400" b="1" dirty="0">
                <a:solidFill>
                  <a:srgbClr val="000000"/>
                </a:solidFill>
              </a:rPr>
              <a:t>plainly dissimilar</a:t>
            </a:r>
            <a:r>
              <a:rPr lang="en-US" sz="1400" dirty="0">
                <a:solidFill>
                  <a:srgbClr val="000000"/>
                </a:solidFill>
              </a:rPr>
              <a:t>, and therefore the accused design was not infringing.</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26</a:t>
            </a:fld>
            <a:endParaRPr lang="en-US" smtClean="0">
              <a:latin typeface="Calibri" pitchFamily="34" charset="0"/>
            </a:endParaRP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6418" y="3581400"/>
            <a:ext cx="3740952" cy="1759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9" name="Group 28"/>
          <p:cNvGrpSpPr/>
          <p:nvPr/>
        </p:nvGrpSpPr>
        <p:grpSpPr>
          <a:xfrm>
            <a:off x="2652713" y="1219200"/>
            <a:ext cx="3733800" cy="914400"/>
            <a:chOff x="762000" y="2286000"/>
            <a:chExt cx="3733800" cy="914400"/>
          </a:xfrm>
        </p:grpSpPr>
        <p:grpSp>
          <p:nvGrpSpPr>
            <p:cNvPr id="30" name="Group 1"/>
            <p:cNvGrpSpPr>
              <a:grpSpLocks/>
            </p:cNvGrpSpPr>
            <p:nvPr/>
          </p:nvGrpSpPr>
          <p:grpSpPr bwMode="auto">
            <a:xfrm>
              <a:off x="762000" y="2286000"/>
              <a:ext cx="3733800" cy="914400"/>
              <a:chOff x="762000" y="2286000"/>
              <a:chExt cx="3733800" cy="914400"/>
            </a:xfrm>
          </p:grpSpPr>
          <p:grpSp>
            <p:nvGrpSpPr>
              <p:cNvPr id="32" name="Group 5"/>
              <p:cNvGrpSpPr>
                <a:grpSpLocks/>
              </p:cNvGrpSpPr>
              <p:nvPr/>
            </p:nvGrpSpPr>
            <p:grpSpPr bwMode="auto">
              <a:xfrm>
                <a:off x="762000" y="2286000"/>
                <a:ext cx="3733800" cy="914400"/>
                <a:chOff x="762000" y="2286000"/>
                <a:chExt cx="3733800" cy="914400"/>
              </a:xfrm>
            </p:grpSpPr>
            <p:sp>
              <p:nvSpPr>
                <p:cNvPr id="3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3"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73388749"/>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Test for Design Patent Infringement</a:t>
            </a:r>
            <a:endParaRPr lang="en-US" b="1" u="sng" dirty="0">
              <a:solidFill>
                <a:srgbClr val="00B0F0"/>
              </a:solidFill>
            </a:endParaRPr>
          </a:p>
        </p:txBody>
      </p:sp>
      <p:sp>
        <p:nvSpPr>
          <p:cNvPr id="11267" name="Rectangle 15"/>
          <p:cNvSpPr>
            <a:spLocks noChangeArrowheads="1"/>
          </p:cNvSpPr>
          <p:nvPr/>
        </p:nvSpPr>
        <p:spPr bwMode="auto">
          <a:xfrm>
            <a:off x="304800" y="2590800"/>
            <a:ext cx="4572000"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fontAlgn="auto">
              <a:spcBef>
                <a:spcPct val="20000"/>
              </a:spcBef>
              <a:spcAft>
                <a:spcPts val="0"/>
              </a:spcAft>
            </a:pPr>
            <a:r>
              <a:rPr lang="en-US" sz="1400" b="1" i="1" dirty="0">
                <a:solidFill>
                  <a:srgbClr val="000000"/>
                </a:solidFill>
              </a:rPr>
              <a:t>High Point Design LLC v. Buyer's Direct, Inc., </a:t>
            </a:r>
            <a:r>
              <a:rPr lang="en-US" sz="1400" b="1" dirty="0">
                <a:solidFill>
                  <a:srgbClr val="000000"/>
                </a:solidFill>
              </a:rPr>
              <a:t>621 Fed. Appx. 632, 2015 U.S. App. LEXIS 13621 (Fed. Cir. 2015)</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Court also stated that it is generally improper to determine infringement by comparing an accused product with the patentee’s purported commercial embodiment. See, e.g., </a:t>
            </a:r>
            <a:r>
              <a:rPr lang="en-US" sz="1400" i="1" dirty="0">
                <a:solidFill>
                  <a:srgbClr val="000000"/>
                </a:solidFill>
              </a:rPr>
              <a:t>Sun Hill Indus., Inc. v. Easter Unlimited, Inc.</a:t>
            </a:r>
            <a:r>
              <a:rPr lang="en-US" sz="1400" dirty="0">
                <a:solidFill>
                  <a:srgbClr val="000000"/>
                </a:solidFill>
              </a:rPr>
              <a:t>, 48 F.3d 1193, 1196 (Fed. Cir. 1995).</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proper test for infringement is to compare the accused product to the design claimed in the patent.</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27</a:t>
            </a:fld>
            <a:endParaRPr lang="en-US" smtClean="0">
              <a:latin typeface="Calibri" pitchFamily="34" charset="0"/>
            </a:endParaRPr>
          </a:p>
        </p:txBody>
      </p:sp>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3265590"/>
            <a:ext cx="3735387" cy="1756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9" name="Group 28"/>
          <p:cNvGrpSpPr/>
          <p:nvPr/>
        </p:nvGrpSpPr>
        <p:grpSpPr>
          <a:xfrm>
            <a:off x="2652713" y="1219200"/>
            <a:ext cx="3733800" cy="914400"/>
            <a:chOff x="762000" y="2286000"/>
            <a:chExt cx="3733800" cy="914400"/>
          </a:xfrm>
        </p:grpSpPr>
        <p:grpSp>
          <p:nvGrpSpPr>
            <p:cNvPr id="30" name="Group 1"/>
            <p:cNvGrpSpPr>
              <a:grpSpLocks/>
            </p:cNvGrpSpPr>
            <p:nvPr/>
          </p:nvGrpSpPr>
          <p:grpSpPr bwMode="auto">
            <a:xfrm>
              <a:off x="762000" y="2286000"/>
              <a:ext cx="3733800" cy="914400"/>
              <a:chOff x="762000" y="2286000"/>
              <a:chExt cx="3733800" cy="914400"/>
            </a:xfrm>
          </p:grpSpPr>
          <p:grpSp>
            <p:nvGrpSpPr>
              <p:cNvPr id="32" name="Group 5"/>
              <p:cNvGrpSpPr>
                <a:grpSpLocks/>
              </p:cNvGrpSpPr>
              <p:nvPr/>
            </p:nvGrpSpPr>
            <p:grpSpPr bwMode="auto">
              <a:xfrm>
                <a:off x="762000" y="2286000"/>
                <a:ext cx="3733800" cy="914400"/>
                <a:chOff x="762000" y="2286000"/>
                <a:chExt cx="3733800" cy="914400"/>
              </a:xfrm>
            </p:grpSpPr>
            <p:sp>
              <p:nvSpPr>
                <p:cNvPr id="3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3"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7618119"/>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Test for Design Patent Infringement:</a:t>
            </a:r>
            <a:br>
              <a:rPr lang="en-US" b="1" u="sng" dirty="0">
                <a:solidFill>
                  <a:srgbClr val="00B0F0"/>
                </a:solidFill>
              </a:rPr>
            </a:br>
            <a:r>
              <a:rPr lang="en-US" b="1" u="sng" dirty="0">
                <a:solidFill>
                  <a:srgbClr val="00B0F0"/>
                </a:solidFill>
              </a:rPr>
              <a:t>The Doctrine of Equivalents</a:t>
            </a:r>
          </a:p>
        </p:txBody>
      </p:sp>
      <p:sp>
        <p:nvSpPr>
          <p:cNvPr id="11267" name="Rectangle 15"/>
          <p:cNvSpPr>
            <a:spLocks noChangeArrowheads="1"/>
          </p:cNvSpPr>
          <p:nvPr/>
        </p:nvSpPr>
        <p:spPr bwMode="auto">
          <a:xfrm>
            <a:off x="304800" y="2766298"/>
            <a:ext cx="8534400"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In some ways, the test for infringement of design patents can be looked at similarly to the legal doctrine of equivalents.</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Under the doctrine of equivalents, in the context of a utility patent, one does not necessarily have to show that all elements of the claim of a patent are exactly present in the accused product, but rather that the accused product performs substantially the same function in substantially the same way to yield substantially the same result.</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Similarly, a design patent holder can prove infringement by showing that the overall appearance to an ordinary observer of the accused product is substantially the same as the appearance of the patented design.  Identity is not required. But again, the prior art can be a factor.</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28</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38923273"/>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How to Determine the Validity of Design Patents - Anticipation</a:t>
            </a:r>
          </a:p>
        </p:txBody>
      </p:sp>
      <p:sp>
        <p:nvSpPr>
          <p:cNvPr id="11267" name="Rectangle 15"/>
          <p:cNvSpPr>
            <a:spLocks noChangeArrowheads="1"/>
          </p:cNvSpPr>
          <p:nvPr/>
        </p:nvSpPr>
        <p:spPr bwMode="auto">
          <a:xfrm>
            <a:off x="304800" y="2590800"/>
            <a:ext cx="8534400" cy="369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“Ordinary Observer” test of </a:t>
            </a:r>
            <a:r>
              <a:rPr lang="en-US" sz="1400" i="1" dirty="0">
                <a:solidFill>
                  <a:srgbClr val="000000"/>
                </a:solidFill>
              </a:rPr>
              <a:t>Egyptian Goddess</a:t>
            </a:r>
            <a:r>
              <a:rPr lang="en-US" sz="1400" dirty="0">
                <a:solidFill>
                  <a:srgbClr val="000000"/>
                </a:solidFill>
              </a:rPr>
              <a:t> is not limited  to an infringement analysis.</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In </a:t>
            </a:r>
            <a:r>
              <a:rPr lang="en-US" sz="1400" i="1" dirty="0">
                <a:solidFill>
                  <a:srgbClr val="000000"/>
                </a:solidFill>
              </a:rPr>
              <a:t>International Seaway Trading Corp v. Walgreens Corp, </a:t>
            </a:r>
            <a:r>
              <a:rPr lang="en-US" sz="1400" dirty="0">
                <a:solidFill>
                  <a:srgbClr val="000000"/>
                </a:solidFill>
              </a:rPr>
              <a:t>589 F. 3d 1233</a:t>
            </a:r>
            <a:r>
              <a:rPr lang="en-US" sz="1400" i="1" dirty="0">
                <a:solidFill>
                  <a:srgbClr val="000000"/>
                </a:solidFill>
              </a:rPr>
              <a:t> </a:t>
            </a:r>
            <a:r>
              <a:rPr lang="en-US" sz="1400" dirty="0">
                <a:solidFill>
                  <a:srgbClr val="000000"/>
                </a:solidFill>
              </a:rPr>
              <a:t>(Fed. Cir. 2009), the Court eliminated the point of novelty test for anticipation claims, stating: “In light of Supreme Court precedent and our precedent holding that the same tests must be applied to infringement and anticipation, and our holding in Egyptian Goddess that the ordinary observer test is the sole test for infringement, we now conclude that the ordinary observer test must logically be the sole test for anticipation as well.” </a:t>
            </a:r>
            <a:r>
              <a:rPr lang="en-US" sz="1400" i="1" dirty="0">
                <a:solidFill>
                  <a:srgbClr val="000000"/>
                </a:solidFill>
              </a:rPr>
              <a:t>Id. </a:t>
            </a:r>
            <a:r>
              <a:rPr lang="en-US" sz="1400" dirty="0">
                <a:solidFill>
                  <a:srgbClr val="000000"/>
                </a:solidFill>
              </a:rPr>
              <a:t>at 1240.</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Thus, anticipation requires a showing that a single prior art reference is “identical in all material respects” to the claimed design. </a:t>
            </a:r>
            <a:r>
              <a:rPr lang="en-US" sz="1400" i="1" dirty="0">
                <a:solidFill>
                  <a:srgbClr val="000000"/>
                </a:solidFill>
              </a:rPr>
              <a:t>Door-Master Corp. v. </a:t>
            </a:r>
            <a:r>
              <a:rPr lang="en-US" sz="1400" i="1" dirty="0" err="1">
                <a:solidFill>
                  <a:srgbClr val="000000"/>
                </a:solidFill>
              </a:rPr>
              <a:t>Yorktowne</a:t>
            </a:r>
            <a:r>
              <a:rPr lang="en-US" sz="1400" i="1" dirty="0">
                <a:solidFill>
                  <a:srgbClr val="000000"/>
                </a:solidFill>
              </a:rPr>
              <a:t>, Inc</a:t>
            </a:r>
            <a:r>
              <a:rPr lang="en-US" sz="1400" dirty="0">
                <a:solidFill>
                  <a:srgbClr val="000000"/>
                </a:solidFill>
              </a:rPr>
              <a:t>., 256 F.3d 1308, 1312 (Fed. Cir. 2001). That is, the designs must be substantially the same. Identity is not required</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Two designs are substantially the same if the resemblance is such as to deceive an ordinary observer, inducing him to purchase one product supposing it to be the other. See, again, </a:t>
            </a:r>
            <a:r>
              <a:rPr lang="en-US" sz="1400" i="1" dirty="0">
                <a:solidFill>
                  <a:srgbClr val="000000"/>
                </a:solidFill>
              </a:rPr>
              <a:t>Egyptian Goddess,</a:t>
            </a:r>
            <a:r>
              <a:rPr lang="en-US" sz="1400" dirty="0">
                <a:solidFill>
                  <a:srgbClr val="000000"/>
                </a:solidFill>
              </a:rPr>
              <a:t> 589 F. 3d at 670.</a:t>
            </a:r>
          </a:p>
          <a:p>
            <a:pPr lvl="0" fontAlgn="auto">
              <a:spcBef>
                <a:spcPct val="20000"/>
              </a:spcBef>
              <a:spcAft>
                <a:spcPts val="0"/>
              </a:spcAft>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29</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35532828"/>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409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74C046C-7F7B-45F4-8AA3-C66E3E9F32F1}" type="slidenum">
              <a:rPr lang="en-US" smtClean="0">
                <a:solidFill>
                  <a:prstClr val="black"/>
                </a:solidFill>
                <a:latin typeface="Calibri" pitchFamily="34" charset="0"/>
              </a:rPr>
              <a:pPr eaLnBrk="1" hangingPunct="1"/>
              <a:t>3</a:t>
            </a:fld>
            <a:endParaRPr lang="en-US" smtClean="0">
              <a:solidFill>
                <a:prstClr val="black"/>
              </a:solidFill>
              <a:latin typeface="Calibri" pitchFamily="34" charset="0"/>
            </a:endParaRPr>
          </a:p>
        </p:txBody>
      </p:sp>
      <p:sp>
        <p:nvSpPr>
          <p:cNvPr id="4100" name="TextBox 3"/>
          <p:cNvSpPr txBox="1">
            <a:spLocks noChangeArrowheads="1"/>
          </p:cNvSpPr>
          <p:nvPr/>
        </p:nvSpPr>
        <p:spPr bwMode="auto">
          <a:xfrm>
            <a:off x="304800" y="3059489"/>
            <a:ext cx="8534400" cy="2941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If you are listening on a laptop, you may need to use headphones as some laptops speakers are not sufficiently amplified enough to hear the presentations. If you do not have headphones and cannot hear the webcast send an email to </a:t>
            </a:r>
            <a:r>
              <a:rPr lang="en-US" altLang="en-US" sz="1000" dirty="0" smtClean="0">
                <a:solidFill>
                  <a:srgbClr val="000000"/>
                </a:solidFill>
                <a:latin typeface="Arial" charset="0"/>
                <a:hlinkClick r:id="rId3"/>
              </a:rPr>
              <a:t>info@theknowledgegroup.org</a:t>
            </a:r>
            <a:r>
              <a:rPr lang="en-US" altLang="en-US" sz="1000" dirty="0" smtClean="0">
                <a:solidFill>
                  <a:srgbClr val="000000"/>
                </a:solidFill>
                <a:latin typeface="Arial" charset="0"/>
              </a:rPr>
              <a:t> and </a:t>
            </a:r>
            <a:r>
              <a:rPr lang="en-US" altLang="en-US" sz="1000" dirty="0">
                <a:solidFill>
                  <a:srgbClr val="000000"/>
                </a:solidFill>
                <a:latin typeface="Arial" charset="0"/>
              </a:rPr>
              <a:t>we will send you the dial in phone number</a:t>
            </a:r>
            <a:r>
              <a:rPr lang="en-US" altLang="en-US" sz="1000" dirty="0" smtClean="0">
                <a:solidFill>
                  <a:srgbClr val="000000"/>
                </a:solidFill>
                <a:latin typeface="Arial" charset="0"/>
              </a:rPr>
              <a:t>.</a:t>
            </a:r>
          </a:p>
          <a:p>
            <a:pPr marL="177800" indent="-177800" algn="just" eaLnBrk="1" fontAlgn="base" hangingPunct="1">
              <a:lnSpc>
                <a:spcPct val="150000"/>
              </a:lnSpc>
              <a:spcBef>
                <a:spcPct val="0"/>
              </a:spcBef>
              <a:spcAft>
                <a:spcPct val="0"/>
              </a:spcAft>
              <a:buFont typeface="Wingdings" pitchFamily="2" charset="2"/>
              <a:buChar char="Ø"/>
            </a:pPr>
            <a:endParaRPr lang="en-US" altLang="en-US" sz="1000" dirty="0">
              <a:solidFill>
                <a:srgbClr val="000000"/>
              </a:solidFill>
              <a:latin typeface="Arial" charset="0"/>
            </a:endParaRPr>
          </a:p>
          <a:p>
            <a:pPr marL="177800" indent="-177800" algn="just" eaLnBrk="1" fontAlgn="base" hangingPunct="1">
              <a:lnSpc>
                <a:spcPct val="150000"/>
              </a:lnSpc>
              <a:spcBef>
                <a:spcPct val="0"/>
              </a:spcBef>
              <a:spcAft>
                <a:spcPct val="0"/>
              </a:spcAft>
              <a:buFont typeface="Wingdings" pitchFamily="2" charset="2"/>
              <a:buChar char="Ø"/>
            </a:pPr>
            <a:r>
              <a:rPr lang="en-US" altLang="en-US" sz="1000" dirty="0" smtClean="0">
                <a:solidFill>
                  <a:srgbClr val="000000"/>
                </a:solidFill>
                <a:latin typeface="Arial" charset="0"/>
              </a:rPr>
              <a:t>About </a:t>
            </a:r>
            <a:r>
              <a:rPr lang="en-US" altLang="en-US" sz="1000" dirty="0">
                <a:solidFill>
                  <a:srgbClr val="000000"/>
                </a:solidFill>
                <a:latin typeface="Arial" charset="0"/>
              </a:rPr>
              <a:t>an hour or so after the event, you'll be sent a survey via email asking you for your feedback on your experience with this event today - it's designed to take less than two minutes to complete, and it helps us to understand how to wisely invest your time in future events. Your feedback is greatly appreciated. If you are applying for continuing education credit, completions of the surveys are mandatory as per your state boards and bars. 6 secret words (3 for each credit hour) will be given throughout the presentation. We will ask you to fill these words into the survey as proof of your attendance. Please stay tuned for the secret word</a:t>
            </a:r>
            <a:r>
              <a:rPr lang="en-US" altLang="en-US" sz="1000" dirty="0" smtClean="0">
                <a:solidFill>
                  <a:srgbClr val="000000"/>
                </a:solidFill>
                <a:latin typeface="Arial" charset="0"/>
              </a:rPr>
              <a:t>. </a:t>
            </a:r>
            <a:r>
              <a:rPr lang="en-PH" sz="1000" dirty="0"/>
              <a:t>If you miss a secret word please refer to the </a:t>
            </a:r>
            <a:r>
              <a:rPr lang="en-PH" sz="1000" dirty="0" err="1"/>
              <a:t>FAQ.Help</a:t>
            </a:r>
            <a:r>
              <a:rPr lang="en-PH" sz="1000" dirty="0"/>
              <a:t> tab to the right. </a:t>
            </a:r>
            <a:endParaRPr lang="en-US" altLang="en-US" sz="1000" dirty="0">
              <a:solidFill>
                <a:srgbClr val="000000"/>
              </a:solidFill>
              <a:latin typeface="Arial" charset="0"/>
            </a:endParaRPr>
          </a:p>
          <a:p>
            <a:pPr algn="just" eaLnBrk="1" fontAlgn="base" hangingPunct="1">
              <a:lnSpc>
                <a:spcPct val="150000"/>
              </a:lnSpc>
              <a:spcBef>
                <a:spcPct val="0"/>
              </a:spcBef>
              <a:spcAft>
                <a:spcPct val="0"/>
              </a:spcAft>
              <a:buFont typeface="Wingdings" pitchFamily="2" charset="2"/>
              <a:buChar char="Ø"/>
            </a:pPr>
            <a:endParaRPr lang="en-PH" altLang="en-US" sz="1000" dirty="0">
              <a:solidFill>
                <a:srgbClr val="000000"/>
              </a:solidFill>
              <a:latin typeface="Arial" charset="0"/>
            </a:endParaRPr>
          </a:p>
          <a:p>
            <a:pPr marL="177800" indent="-177800" algn="just" eaLnBrk="1" fontAlgn="base" hangingPunct="1">
              <a:lnSpc>
                <a:spcPct val="150000"/>
              </a:lnSpc>
              <a:spcBef>
                <a:spcPct val="0"/>
              </a:spcBef>
              <a:spcAft>
                <a:spcPct val="0"/>
              </a:spcAft>
              <a:buFont typeface="Wingdings" pitchFamily="2" charset="2"/>
              <a:buChar char="Ø"/>
            </a:pPr>
            <a:r>
              <a:rPr lang="en-US" altLang="en-US" sz="1000" dirty="0">
                <a:solidFill>
                  <a:srgbClr val="000000"/>
                </a:solidFill>
                <a:latin typeface="Arial" charset="0"/>
              </a:rPr>
              <a:t>Speakers, I will be giving out the secret words at randomly selected times. I may have to break into your presentation briefly to read the secret word. Pardon the interruption.</a:t>
            </a:r>
            <a:endParaRPr lang="en-PH" altLang="en-US" sz="1000" dirty="0">
              <a:solidFill>
                <a:srgbClr val="000000"/>
              </a:solidFill>
              <a:latin typeface="Arial" charset="0"/>
            </a:endParaRPr>
          </a:p>
        </p:txBody>
      </p:sp>
    </p:spTree>
    <p:extLst>
      <p:ext uri="{BB962C8B-B14F-4D97-AF65-F5344CB8AC3E}">
        <p14:creationId xmlns:p14="http://schemas.microsoft.com/office/powerpoint/2010/main" val="3686304997"/>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How to Determine the Validity of Design Patents - Obviousness</a:t>
            </a:r>
          </a:p>
        </p:txBody>
      </p:sp>
      <p:sp>
        <p:nvSpPr>
          <p:cNvPr id="11267" name="Rectangle 15"/>
          <p:cNvSpPr>
            <a:spLocks noChangeArrowheads="1"/>
          </p:cNvSpPr>
          <p:nvPr/>
        </p:nvSpPr>
        <p:spPr bwMode="auto">
          <a:xfrm>
            <a:off x="304800" y="2590800"/>
            <a:ext cx="8534400" cy="202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srgbClr val="000000"/>
                </a:solidFill>
              </a:rPr>
              <a:t>When assessing the potential obviousness of a design patent, two distinct steps must be carried out: </a:t>
            </a:r>
          </a:p>
          <a:p>
            <a:pPr lvl="0" fontAlgn="auto">
              <a:spcBef>
                <a:spcPct val="20000"/>
              </a:spcBef>
              <a:spcAft>
                <a:spcPts val="0"/>
              </a:spcAft>
            </a:pPr>
            <a:endParaRPr lang="en-US" sz="1400" dirty="0">
              <a:solidFill>
                <a:srgbClr val="000000"/>
              </a:solidFill>
            </a:endParaRPr>
          </a:p>
          <a:p>
            <a:pPr marL="1085850" lvl="1" indent="-342900" fontAlgn="auto">
              <a:spcBef>
                <a:spcPts val="600"/>
              </a:spcBef>
              <a:spcAft>
                <a:spcPts val="600"/>
              </a:spcAft>
              <a:buClr>
                <a:srgbClr val="3D64ED"/>
              </a:buClr>
              <a:buSzPct val="80000"/>
              <a:buFont typeface="Arial" panose="020B0604020202020204" pitchFamily="34" charset="0"/>
              <a:buChar char="•"/>
            </a:pPr>
            <a:r>
              <a:rPr lang="en-US" sz="1400" dirty="0">
                <a:solidFill>
                  <a:srgbClr val="000000"/>
                </a:solidFill>
              </a:rPr>
              <a:t>first, one must find a single reference, a something in existence, the design characteristics of which are </a:t>
            </a:r>
            <a:r>
              <a:rPr lang="en-US" sz="1400" b="1" u="sng" dirty="0">
                <a:solidFill>
                  <a:srgbClr val="000000"/>
                </a:solidFill>
              </a:rPr>
              <a:t>basically the same</a:t>
            </a:r>
            <a:r>
              <a:rPr lang="en-US" sz="1400" dirty="0">
                <a:solidFill>
                  <a:srgbClr val="000000"/>
                </a:solidFill>
              </a:rPr>
              <a:t> as the claimed design; </a:t>
            </a:r>
          </a:p>
          <a:p>
            <a:pPr marL="1085850" lvl="1" indent="-342900" fontAlgn="auto">
              <a:spcBef>
                <a:spcPts val="600"/>
              </a:spcBef>
              <a:spcAft>
                <a:spcPts val="600"/>
              </a:spcAft>
              <a:buClr>
                <a:srgbClr val="3D64ED"/>
              </a:buClr>
              <a:buSzPct val="80000"/>
              <a:buFont typeface="Arial" panose="020B0604020202020204" pitchFamily="34" charset="0"/>
              <a:buChar char="•"/>
            </a:pPr>
            <a:r>
              <a:rPr lang="en-US" sz="1400" dirty="0">
                <a:solidFill>
                  <a:srgbClr val="000000"/>
                </a:solidFill>
              </a:rPr>
              <a:t>second, once this primary reference is found, other references may be used to modify it to create a design that has the same overall visual appearance as the claimed design. </a:t>
            </a:r>
          </a:p>
          <a:p>
            <a:pPr marL="1485900" lvl="2" indent="-342900" fontAlgn="auto">
              <a:spcBef>
                <a:spcPts val="600"/>
              </a:spcBef>
              <a:spcAft>
                <a:spcPts val="600"/>
              </a:spcAft>
              <a:buClr>
                <a:srgbClr val="3D64ED"/>
              </a:buClr>
              <a:buSzPct val="80000"/>
              <a:buFont typeface="Arial" panose="020B0604020202020204" pitchFamily="34" charset="0"/>
              <a:buChar char="•"/>
            </a:pPr>
            <a:r>
              <a:rPr lang="en-US" sz="1400" i="1" dirty="0" err="1">
                <a:solidFill>
                  <a:srgbClr val="000000"/>
                </a:solidFill>
              </a:rPr>
              <a:t>Durling</a:t>
            </a:r>
            <a:r>
              <a:rPr lang="en-US" sz="1400" i="1" dirty="0">
                <a:solidFill>
                  <a:srgbClr val="000000"/>
                </a:solidFill>
              </a:rPr>
              <a:t> v. Spectrum Furniture Co., </a:t>
            </a:r>
            <a:r>
              <a:rPr lang="en-US" sz="1400" dirty="0">
                <a:solidFill>
                  <a:srgbClr val="000000"/>
                </a:solidFill>
              </a:rPr>
              <a:t>101 F.3d 100, 103 (Fed. Cir. 1996)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30</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40980038"/>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How to Determine the Validity of Design Patents - Obviousness</a:t>
            </a:r>
          </a:p>
        </p:txBody>
      </p:sp>
      <p:sp>
        <p:nvSpPr>
          <p:cNvPr id="11267" name="Rectangle 15"/>
          <p:cNvSpPr>
            <a:spLocks noChangeArrowheads="1"/>
          </p:cNvSpPr>
          <p:nvPr/>
        </p:nvSpPr>
        <p:spPr bwMode="auto">
          <a:xfrm>
            <a:off x="152399" y="2590800"/>
            <a:ext cx="4367213"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lvl="0" indent="-342900" algn="just" fontAlgn="auto">
              <a:spcBef>
                <a:spcPct val="20000"/>
              </a:spcBef>
              <a:spcAft>
                <a:spcPts val="0"/>
              </a:spcAft>
              <a:buFont typeface="Arial" panose="020B0604020202020204" pitchFamily="34" charset="0"/>
              <a:buChar char="•"/>
            </a:pPr>
            <a:r>
              <a:rPr lang="en-US" sz="1200" dirty="0">
                <a:solidFill>
                  <a:srgbClr val="000000"/>
                </a:solidFill>
              </a:rPr>
              <a:t>Under the first </a:t>
            </a:r>
            <a:r>
              <a:rPr lang="en-US" sz="1200" i="1" dirty="0" err="1">
                <a:solidFill>
                  <a:srgbClr val="000000"/>
                </a:solidFill>
              </a:rPr>
              <a:t>Durling</a:t>
            </a:r>
            <a:r>
              <a:rPr lang="en-US" sz="1200" dirty="0">
                <a:solidFill>
                  <a:srgbClr val="000000"/>
                </a:solidFill>
              </a:rPr>
              <a:t> step, finding a single reference that is basically the same as the claimed design, a court must:</a:t>
            </a:r>
          </a:p>
          <a:p>
            <a:pPr marL="911225" lvl="0" indent="-342900" algn="just" fontAlgn="auto">
              <a:spcBef>
                <a:spcPct val="20000"/>
              </a:spcBef>
              <a:spcAft>
                <a:spcPts val="0"/>
              </a:spcAft>
              <a:buFont typeface="Arial" panose="020B0604020202020204" pitchFamily="34" charset="0"/>
              <a:buChar char="•"/>
            </a:pPr>
            <a:r>
              <a:rPr lang="en-US" sz="1200" dirty="0">
                <a:solidFill>
                  <a:srgbClr val="000000"/>
                </a:solidFill>
              </a:rPr>
              <a:t>	discern the correct visual impression created by the patented </a:t>
            </a:r>
            <a:r>
              <a:rPr lang="en-US" sz="1200" dirty="0" smtClean="0">
                <a:solidFill>
                  <a:srgbClr val="000000"/>
                </a:solidFill>
              </a:rPr>
              <a:t>design </a:t>
            </a:r>
            <a:r>
              <a:rPr lang="en-US" sz="1200" dirty="0">
                <a:solidFill>
                  <a:srgbClr val="000000"/>
                </a:solidFill>
              </a:rPr>
              <a:t>as a whole by providing a verbal description of the patented design.  </a:t>
            </a:r>
            <a:r>
              <a:rPr lang="en-US" sz="1200" i="1" dirty="0" err="1">
                <a:solidFill>
                  <a:srgbClr val="000000"/>
                </a:solidFill>
              </a:rPr>
              <a:t>Durling</a:t>
            </a:r>
            <a:r>
              <a:rPr lang="en-US" sz="1200" dirty="0">
                <a:solidFill>
                  <a:srgbClr val="000000"/>
                </a:solidFill>
              </a:rPr>
              <a:t>, 101 F.3d at 103. This can be satisfied by describing  the patent in the context of comparing it to the prior art. See, e.g. </a:t>
            </a:r>
            <a:r>
              <a:rPr lang="en-US" sz="1200" i="1" dirty="0">
                <a:solidFill>
                  <a:srgbClr val="000000"/>
                </a:solidFill>
              </a:rPr>
              <a:t>MRC Innovations, Inc. v. Hunter Mfg., LLP, </a:t>
            </a:r>
            <a:r>
              <a:rPr lang="en-US" sz="1200" dirty="0">
                <a:solidFill>
                  <a:srgbClr val="000000"/>
                </a:solidFill>
              </a:rPr>
              <a:t>747 F.3d 1326 (Fed. Cir. 2014).</a:t>
            </a:r>
          </a:p>
          <a:p>
            <a:pPr marL="568325" lvl="0" algn="just" fontAlgn="auto">
              <a:spcBef>
                <a:spcPct val="20000"/>
              </a:spcBef>
              <a:spcAft>
                <a:spcPts val="0"/>
              </a:spcAft>
            </a:pPr>
            <a:r>
              <a:rPr lang="en-US" sz="1200" dirty="0">
                <a:solidFill>
                  <a:srgbClr val="000000"/>
                </a:solidFill>
              </a:rPr>
              <a:t>and </a:t>
            </a:r>
          </a:p>
          <a:p>
            <a:pPr marL="911225" lvl="1" indent="-342900" algn="just" fontAlgn="auto">
              <a:spcBef>
                <a:spcPct val="20000"/>
              </a:spcBef>
              <a:spcAft>
                <a:spcPts val="0"/>
              </a:spcAft>
              <a:buSzPct val="100000"/>
              <a:buFont typeface="Arial" panose="020B0604020202020204" pitchFamily="34" charset="0"/>
              <a:buChar char="•"/>
            </a:pPr>
            <a:r>
              <a:rPr lang="en-US" sz="1200" dirty="0">
                <a:solidFill>
                  <a:srgbClr val="000000"/>
                </a:solidFill>
              </a:rPr>
              <a:t>determine whether there is a single reference that creates ‘basically the same’ visual impression. </a:t>
            </a:r>
            <a:r>
              <a:rPr lang="en-US" sz="1200" i="1" dirty="0" err="1">
                <a:solidFill>
                  <a:srgbClr val="000000"/>
                </a:solidFill>
              </a:rPr>
              <a:t>Durling</a:t>
            </a:r>
            <a:r>
              <a:rPr lang="en-US" sz="1200" dirty="0">
                <a:solidFill>
                  <a:srgbClr val="000000"/>
                </a:solidFill>
              </a:rPr>
              <a:t>, 101 F.3d at 103.     </a:t>
            </a:r>
          </a:p>
          <a:p>
            <a:pPr marL="1311275" lvl="2" indent="-342900" algn="just" fontAlgn="auto">
              <a:spcBef>
                <a:spcPct val="20000"/>
              </a:spcBef>
              <a:spcAft>
                <a:spcPts val="0"/>
              </a:spcAft>
              <a:buSzPct val="100000"/>
              <a:buFont typeface="Arial" panose="020B0604020202020204" pitchFamily="34" charset="0"/>
              <a:buChar char="•"/>
            </a:pPr>
            <a:r>
              <a:rPr lang="en-US" sz="1200" dirty="0">
                <a:solidFill>
                  <a:srgbClr val="000000"/>
                </a:solidFill>
              </a:rPr>
              <a:t>A court must also provide its reasoning for this determination</a:t>
            </a:r>
            <a:r>
              <a:rPr lang="en-US" sz="1200" dirty="0" smtClean="0">
                <a:solidFill>
                  <a:srgbClr val="000000"/>
                </a:solidFill>
              </a:rPr>
              <a:t>. See </a:t>
            </a:r>
            <a:r>
              <a:rPr lang="en-US" sz="1200" i="1" dirty="0">
                <a:solidFill>
                  <a:srgbClr val="000000"/>
                </a:solidFill>
              </a:rPr>
              <a:t>High Point Design, </a:t>
            </a:r>
            <a:r>
              <a:rPr lang="en-US" sz="1200" dirty="0">
                <a:solidFill>
                  <a:srgbClr val="000000"/>
                </a:solidFill>
              </a:rPr>
              <a:t>730 F. 3d. At 1314.</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31</a:t>
            </a:fld>
            <a:endParaRPr lang="en-US" smtClean="0">
              <a:latin typeface="Calibri"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667000"/>
            <a:ext cx="3757612" cy="2614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824413" y="5562600"/>
            <a:ext cx="3938587" cy="461665"/>
          </a:xfrm>
          <a:prstGeom prst="rect">
            <a:avLst/>
          </a:prstGeom>
          <a:noFill/>
        </p:spPr>
        <p:txBody>
          <a:bodyPr wrap="square" rtlCol="0">
            <a:spAutoFit/>
          </a:bodyPr>
          <a:lstStyle/>
          <a:p>
            <a:r>
              <a:rPr lang="en-US" sz="1200" i="1" dirty="0"/>
              <a:t>Apple, Inc. v. Samsung Elecs. Co</a:t>
            </a:r>
            <a:r>
              <a:rPr lang="en-US" sz="1200" dirty="0"/>
              <a:t>., 678 </a:t>
            </a:r>
            <a:r>
              <a:rPr lang="en-US" sz="1200"/>
              <a:t>F.3d </a:t>
            </a:r>
            <a:r>
              <a:rPr lang="en-US" sz="1200" smtClean="0"/>
              <a:t>1314</a:t>
            </a:r>
            <a:r>
              <a:rPr lang="en-US" sz="1200"/>
              <a:t> </a:t>
            </a:r>
            <a:r>
              <a:rPr lang="en-US" sz="1200" smtClean="0"/>
              <a:t>(Fed</a:t>
            </a:r>
            <a:r>
              <a:rPr lang="en-US" sz="1200" dirty="0"/>
              <a:t>. Cir. 2012). </a:t>
            </a: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8657236"/>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How to Determine the Validity of Design Patents - Obviousness</a:t>
            </a:r>
          </a:p>
        </p:txBody>
      </p:sp>
      <p:sp>
        <p:nvSpPr>
          <p:cNvPr id="11267" name="Rectangle 15"/>
          <p:cNvSpPr>
            <a:spLocks noChangeArrowheads="1"/>
          </p:cNvSpPr>
          <p:nvPr/>
        </p:nvSpPr>
        <p:spPr bwMode="auto">
          <a:xfrm>
            <a:off x="304800" y="2590800"/>
            <a:ext cx="8534400" cy="19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ultimate inquiry in an obviousness analysis is “whether the claimed design would have been obvious to a </a:t>
            </a:r>
            <a:r>
              <a:rPr lang="en-US" sz="1400" b="1" u="sng" dirty="0">
                <a:solidFill>
                  <a:srgbClr val="000000"/>
                </a:solidFill>
              </a:rPr>
              <a:t>designer</a:t>
            </a:r>
            <a:r>
              <a:rPr lang="en-US" sz="1400" dirty="0">
                <a:solidFill>
                  <a:srgbClr val="000000"/>
                </a:solidFill>
              </a:rPr>
              <a:t> of ordinary skill who designs articles of the type involved.” </a:t>
            </a:r>
            <a:r>
              <a:rPr lang="en-US" sz="1400" i="1" dirty="0">
                <a:solidFill>
                  <a:srgbClr val="000000"/>
                </a:solidFill>
              </a:rPr>
              <a:t>Apple, Inc. v. Samsung </a:t>
            </a:r>
            <a:r>
              <a:rPr lang="en-US" sz="1400" i="1" dirty="0" err="1">
                <a:solidFill>
                  <a:srgbClr val="000000"/>
                </a:solidFill>
              </a:rPr>
              <a:t>Elecs</a:t>
            </a:r>
            <a:r>
              <a:rPr lang="en-US" sz="1400" i="1" dirty="0">
                <a:solidFill>
                  <a:srgbClr val="000000"/>
                </a:solidFill>
              </a:rPr>
              <a:t>. Co., </a:t>
            </a:r>
            <a:r>
              <a:rPr lang="en-US" sz="1400" dirty="0">
                <a:solidFill>
                  <a:srgbClr val="000000"/>
                </a:solidFill>
              </a:rPr>
              <a:t>678 F.3d 1314, 1329 (Fed. Cir. 2012). </a:t>
            </a:r>
          </a:p>
          <a:p>
            <a:pPr marL="342900" lvl="2" indent="-342900" algn="just" fontAlgn="auto">
              <a:spcBef>
                <a:spcPts val="600"/>
              </a:spcBef>
              <a:spcAft>
                <a:spcPts val="600"/>
              </a:spcAft>
              <a:buFont typeface="Arial" panose="020B0604020202020204" pitchFamily="34" charset="0"/>
              <a:buChar char="•"/>
            </a:pPr>
            <a:r>
              <a:rPr lang="en-US" sz="1400" dirty="0">
                <a:solidFill>
                  <a:srgbClr val="000000"/>
                </a:solidFill>
              </a:rPr>
              <a:t>As such, the obviousness of a design patent must be assessed from the viewpoint of an ordinary designer, as opposed to an ordinary observer, which is the standard for anticipation.   See </a:t>
            </a:r>
            <a:r>
              <a:rPr lang="en-US" sz="1400" i="1" dirty="0">
                <a:solidFill>
                  <a:srgbClr val="000000"/>
                </a:solidFill>
              </a:rPr>
              <a:t>High Point Design</a:t>
            </a:r>
            <a:r>
              <a:rPr lang="en-US" sz="1400" dirty="0">
                <a:solidFill>
                  <a:srgbClr val="000000"/>
                </a:solidFill>
              </a:rPr>
              <a:t>, 730 F.3d at 1313.</a:t>
            </a:r>
          </a:p>
          <a:p>
            <a:pPr lvl="0" fontAlgn="auto">
              <a:spcBef>
                <a:spcPts val="600"/>
              </a:spcBef>
              <a:spcAft>
                <a:spcPts val="600"/>
              </a:spcAft>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32</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15382803"/>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Injunctive Relief – Preliminary Injunctions</a:t>
            </a:r>
          </a:p>
        </p:txBody>
      </p:sp>
      <p:sp>
        <p:nvSpPr>
          <p:cNvPr id="11267" name="Rectangle 15"/>
          <p:cNvSpPr>
            <a:spLocks noChangeArrowheads="1"/>
          </p:cNvSpPr>
          <p:nvPr/>
        </p:nvSpPr>
        <p:spPr bwMode="auto">
          <a:xfrm>
            <a:off x="304800" y="2786658"/>
            <a:ext cx="8534400"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The patent owner must establish a strong probability of success on the merits at the final hearing, and irreparable injury. </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In </a:t>
            </a:r>
            <a:r>
              <a:rPr lang="en-US" sz="1400" i="1" dirty="0">
                <a:solidFill>
                  <a:srgbClr val="000000"/>
                </a:solidFill>
              </a:rPr>
              <a:t>Illinois Tool Works, Inc. v. Grip-Pak, Inc.</a:t>
            </a:r>
            <a:r>
              <a:rPr lang="en-US" sz="1400" dirty="0">
                <a:solidFill>
                  <a:srgbClr val="000000"/>
                </a:solidFill>
              </a:rPr>
              <a:t>,</a:t>
            </a:r>
            <a:r>
              <a:rPr lang="en-US" sz="1400" i="1" dirty="0">
                <a:solidFill>
                  <a:srgbClr val="000000"/>
                </a:solidFill>
              </a:rPr>
              <a:t> </a:t>
            </a:r>
            <a:r>
              <a:rPr lang="en-US" sz="1400" dirty="0">
                <a:solidFill>
                  <a:srgbClr val="000000"/>
                </a:solidFill>
              </a:rPr>
              <a:t>906 F.2d 679 (1990), the court discussed  four factors used in determining whether to issue a preliminary injunctions: </a:t>
            </a:r>
          </a:p>
          <a:p>
            <a:pPr marL="1085850" lvl="1" indent="-342900" algn="just" fontAlgn="auto">
              <a:spcBef>
                <a:spcPts val="600"/>
              </a:spcBef>
              <a:spcAft>
                <a:spcPts val="0"/>
              </a:spcAft>
              <a:buClr>
                <a:srgbClr val="3D64ED"/>
              </a:buClr>
              <a:buSzPct val="80000"/>
              <a:buFont typeface="Arial" panose="020B0604020202020204" pitchFamily="34" charset="0"/>
              <a:buChar char="•"/>
            </a:pPr>
            <a:r>
              <a:rPr lang="en-US" sz="1400" dirty="0">
                <a:solidFill>
                  <a:srgbClr val="000000"/>
                </a:solidFill>
              </a:rPr>
              <a:t>(1) reasonable likelihood of success on the merits; </a:t>
            </a:r>
          </a:p>
          <a:p>
            <a:pPr marL="1085850" lvl="1" indent="-342900" algn="just" fontAlgn="auto">
              <a:spcBef>
                <a:spcPts val="600"/>
              </a:spcBef>
              <a:spcAft>
                <a:spcPts val="0"/>
              </a:spcAft>
              <a:buClr>
                <a:srgbClr val="3D64ED"/>
              </a:buClr>
              <a:buSzPct val="80000"/>
              <a:buFont typeface="Arial" panose="020B0604020202020204" pitchFamily="34" charset="0"/>
              <a:buChar char="•"/>
            </a:pPr>
            <a:r>
              <a:rPr lang="en-US" sz="1400" dirty="0">
                <a:solidFill>
                  <a:srgbClr val="000000"/>
                </a:solidFill>
              </a:rPr>
              <a:t>(2) irreparable harm; </a:t>
            </a:r>
          </a:p>
          <a:p>
            <a:pPr marL="1085850" lvl="1" indent="-342900" algn="just" fontAlgn="auto">
              <a:spcBef>
                <a:spcPts val="600"/>
              </a:spcBef>
              <a:spcAft>
                <a:spcPts val="0"/>
              </a:spcAft>
              <a:buClr>
                <a:srgbClr val="3D64ED"/>
              </a:buClr>
              <a:buSzPct val="80000"/>
              <a:buFont typeface="Arial" panose="020B0604020202020204" pitchFamily="34" charset="0"/>
              <a:buChar char="•"/>
            </a:pPr>
            <a:r>
              <a:rPr lang="en-US" sz="1400" dirty="0">
                <a:solidFill>
                  <a:srgbClr val="000000"/>
                </a:solidFill>
              </a:rPr>
              <a:t>(3) balance of hardships tipping in its favor; and </a:t>
            </a:r>
          </a:p>
          <a:p>
            <a:pPr marL="1085850" lvl="1" indent="-342900" algn="just" fontAlgn="auto">
              <a:spcBef>
                <a:spcPts val="600"/>
              </a:spcBef>
              <a:spcAft>
                <a:spcPts val="0"/>
              </a:spcAft>
              <a:buClr>
                <a:srgbClr val="3D64ED"/>
              </a:buClr>
              <a:buSzPct val="80000"/>
              <a:buFont typeface="Arial" panose="020B0604020202020204" pitchFamily="34" charset="0"/>
              <a:buChar char="•"/>
            </a:pPr>
            <a:r>
              <a:rPr lang="en-US" sz="1400" dirty="0">
                <a:solidFill>
                  <a:srgbClr val="000000"/>
                </a:solidFill>
              </a:rPr>
              <a:t>(4) the impact of the injunction on the public interest.”</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In demonstrating a “reasonable likelihood of success on the merits,” it is necessary to show that: </a:t>
            </a:r>
          </a:p>
          <a:p>
            <a:pPr marL="1085850" lvl="1" indent="-342900" algn="just" fontAlgn="auto">
              <a:spcBef>
                <a:spcPts val="600"/>
              </a:spcBef>
              <a:spcAft>
                <a:spcPts val="600"/>
              </a:spcAft>
              <a:buClr>
                <a:srgbClr val="3D64ED"/>
              </a:buClr>
              <a:buSzPct val="80000"/>
              <a:buFont typeface="Arial" panose="020B0604020202020204" pitchFamily="34" charset="0"/>
              <a:buChar char="•"/>
            </a:pPr>
            <a:r>
              <a:rPr lang="en-US" sz="1400" dirty="0">
                <a:solidFill>
                  <a:srgbClr val="000000"/>
                </a:solidFill>
              </a:rPr>
              <a:t>the patent is valid [i.e. rebutting potential obviousness and anticipation arguments], </a:t>
            </a:r>
          </a:p>
          <a:p>
            <a:pPr marL="1085850" lvl="1" indent="-342900" algn="just" fontAlgn="auto">
              <a:spcBef>
                <a:spcPts val="600"/>
              </a:spcBef>
              <a:spcAft>
                <a:spcPts val="600"/>
              </a:spcAft>
              <a:buClr>
                <a:srgbClr val="3D64ED"/>
              </a:buClr>
              <a:buSzPct val="80000"/>
              <a:buFont typeface="Arial" panose="020B0604020202020204" pitchFamily="34" charset="0"/>
              <a:buChar char="•"/>
            </a:pPr>
            <a:r>
              <a:rPr lang="en-US" sz="1400" dirty="0">
                <a:solidFill>
                  <a:srgbClr val="000000"/>
                </a:solidFill>
              </a:rPr>
              <a:t>and there is a likelihood of finding infringement.</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33</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83469430"/>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Injunctive Relief – Permanent Injunctions</a:t>
            </a:r>
          </a:p>
        </p:txBody>
      </p:sp>
      <p:sp>
        <p:nvSpPr>
          <p:cNvPr id="11267" name="Rectangle 15"/>
          <p:cNvSpPr>
            <a:spLocks noChangeArrowheads="1"/>
          </p:cNvSpPr>
          <p:nvPr/>
        </p:nvSpPr>
        <p:spPr bwMode="auto">
          <a:xfrm>
            <a:off x="304800" y="2778812"/>
            <a:ext cx="8534400" cy="293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A patent owner prevailing on the merits of a patent infringement claim will usually be granted a permanent injunction against future infringement unless the public interest otherwise dictates.</a:t>
            </a:r>
          </a:p>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As shown in </a:t>
            </a:r>
            <a:r>
              <a:rPr lang="en-US" sz="1400" i="1" dirty="0">
                <a:solidFill>
                  <a:srgbClr val="000000"/>
                </a:solidFill>
              </a:rPr>
              <a:t>eBay Inc. v. </a:t>
            </a:r>
            <a:r>
              <a:rPr lang="en-US" sz="1400" i="1" dirty="0" err="1">
                <a:solidFill>
                  <a:srgbClr val="000000"/>
                </a:solidFill>
              </a:rPr>
              <a:t>MercExchange</a:t>
            </a:r>
            <a:r>
              <a:rPr lang="en-US" sz="1400" i="1" dirty="0">
                <a:solidFill>
                  <a:srgbClr val="000000"/>
                </a:solidFill>
              </a:rPr>
              <a:t>, L.L.C.</a:t>
            </a:r>
            <a:r>
              <a:rPr lang="en-US" sz="1400" dirty="0">
                <a:solidFill>
                  <a:srgbClr val="000000"/>
                </a:solidFill>
              </a:rPr>
              <a:t>, 547 U.S. 388, 391 (U.S. 2006), in determining whether to grant a permanent injunction, a court should apply traditional equitable principles by satisfying a four-factor test: </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(1) that it has suffered an irreparable injury; </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(2) that remedies available at law, such as monetary damages, are inadequate to compensate for that injury; </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(3) that, considering the balance of hardships between the plaintiff and defendant, a remedy in equity is warranted; and </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a:solidFill>
                  <a:srgbClr val="000000"/>
                </a:solidFill>
              </a:rPr>
              <a:t>(4) that the public interest would not be disserved by a permanent injunction. </a:t>
            </a:r>
          </a:p>
          <a:p>
            <a:pPr marL="742950" lvl="1" fontAlgn="auto">
              <a:spcBef>
                <a:spcPct val="20000"/>
              </a:spcBef>
              <a:spcAft>
                <a:spcPts val="0"/>
              </a:spcAft>
              <a:buClr>
                <a:srgbClr val="3D64ED"/>
              </a:buClr>
              <a:buSzPct val="80000"/>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34</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20918628"/>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Reasonable Royalty or Lost Profits</a:t>
            </a:r>
          </a:p>
        </p:txBody>
      </p:sp>
      <p:sp>
        <p:nvSpPr>
          <p:cNvPr id="11267" name="Rectangle 15"/>
          <p:cNvSpPr>
            <a:spLocks noChangeArrowheads="1"/>
          </p:cNvSpPr>
          <p:nvPr/>
        </p:nvSpPr>
        <p:spPr bwMode="auto">
          <a:xfrm>
            <a:off x="304800" y="2818721"/>
            <a:ext cx="8534400" cy="259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ct val="20000"/>
              </a:spcBef>
              <a:spcAft>
                <a:spcPts val="0"/>
              </a:spcAft>
              <a:buFont typeface="Arial" panose="020B0604020202020204" pitchFamily="34" charset="0"/>
              <a:buChar char="•"/>
            </a:pPr>
            <a:r>
              <a:rPr lang="en-US" sz="1400" dirty="0" smtClean="0">
                <a:solidFill>
                  <a:srgbClr val="000000"/>
                </a:solidFill>
              </a:rPr>
              <a:t>Generally in patent cases, if an accused product is found to infringe a patent, the patent holder is entitled to damages. 35 U.S.C. 284 provides that “upon finding for the claimant the court shall award the claimant damages adequate to compensate for the infringement, but in no event less than a reasonable royalty for the use made of the invention by the infringer, together with interest and costs as fixed by the court.”</a:t>
            </a:r>
          </a:p>
          <a:p>
            <a:pPr marL="342900" lvl="0" indent="-342900" algn="just" fontAlgn="auto">
              <a:spcBef>
                <a:spcPct val="20000"/>
              </a:spcBef>
              <a:spcAft>
                <a:spcPts val="0"/>
              </a:spcAft>
              <a:buFont typeface="Arial" panose="020B0604020202020204" pitchFamily="34" charset="0"/>
              <a:buChar char="•"/>
            </a:pPr>
            <a:r>
              <a:rPr lang="en-US" sz="1400" dirty="0" smtClean="0">
                <a:solidFill>
                  <a:srgbClr val="000000"/>
                </a:solidFill>
              </a:rPr>
              <a:t>Based on §284, two types of damages are generally awarded to a patent holder: (1) reasonably royalty, and (2) lost profits. </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smtClean="0">
                <a:solidFill>
                  <a:srgbClr val="000000"/>
                </a:solidFill>
              </a:rPr>
              <a:t>Reasonable royalty relates to a rate at which the patent owner and a licensee would have negotiated and agreed on licensing the patent apart from litigation. </a:t>
            </a:r>
          </a:p>
          <a:p>
            <a:pPr marL="1085850" lvl="1" indent="-342900" algn="just" fontAlgn="auto">
              <a:spcBef>
                <a:spcPct val="20000"/>
              </a:spcBef>
              <a:spcAft>
                <a:spcPts val="0"/>
              </a:spcAft>
              <a:buClr>
                <a:srgbClr val="3D64ED"/>
              </a:buClr>
              <a:buSzPct val="80000"/>
              <a:buFont typeface="Arial" panose="020B0604020202020204" pitchFamily="34" charset="0"/>
              <a:buChar char="•"/>
            </a:pPr>
            <a:r>
              <a:rPr lang="en-US" sz="1400" dirty="0" smtClean="0">
                <a:solidFill>
                  <a:srgbClr val="000000"/>
                </a:solidFill>
              </a:rPr>
              <a:t>Lost profits is the amount of money that the patent owner lost due to the infringement. To be awarded lost profits, the patent owner must show that the infringement caused lost profits. </a:t>
            </a: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35</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32321137"/>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Infringer’s Profits</a:t>
            </a:r>
          </a:p>
        </p:txBody>
      </p:sp>
      <p:sp>
        <p:nvSpPr>
          <p:cNvPr id="11267" name="Rectangle 15"/>
          <p:cNvSpPr>
            <a:spLocks noChangeArrowheads="1"/>
          </p:cNvSpPr>
          <p:nvPr/>
        </p:nvSpPr>
        <p:spPr bwMode="auto">
          <a:xfrm>
            <a:off x="304800" y="2779455"/>
            <a:ext cx="85344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Design patent owners have a significant additional remedy not available to the owner of a utility patent. If infringement is found, the design patent owner can not only seek traditional patent remedies under §284, but can alternatively choose to recover the infringer’s profits under §289. </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35 U.S.C. 289 provides an “additional remedy for infringement of design patent.” Specifically, "whoever during the term of a patent for a design, without license of the owner, (1) applies the patented design, or any colorable imitation thereof, to any article of manufacture for the purpose of sale, or (2) sells or exposes for sale any article of manufacture to which such design or colorable imitation has been applied shall be liable to the owner to the extent of his total profit, but not less than $250, recoverable in any United States district court having jurisdiction of the parties.”</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This means that you have the ability to recover the infringer’s profits.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36</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12003518"/>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Infringer’s Profits</a:t>
            </a:r>
          </a:p>
        </p:txBody>
      </p:sp>
      <p:sp>
        <p:nvSpPr>
          <p:cNvPr id="11267" name="Rectangle 15"/>
          <p:cNvSpPr>
            <a:spLocks noChangeArrowheads="1"/>
          </p:cNvSpPr>
          <p:nvPr/>
        </p:nvSpPr>
        <p:spPr bwMode="auto">
          <a:xfrm>
            <a:off x="304800" y="2779693"/>
            <a:ext cx="8534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Awarding of infringer's profits is acceptable even if the infringement was not willful. In </a:t>
            </a:r>
            <a:r>
              <a:rPr lang="en-US" sz="1400" i="1" dirty="0">
                <a:solidFill>
                  <a:srgbClr val="000000"/>
                </a:solidFill>
              </a:rPr>
              <a:t>Catalina Lighting, Inc. v. Lamps Plus, Inc., </a:t>
            </a:r>
            <a:r>
              <a:rPr lang="en-US" sz="1400" dirty="0">
                <a:solidFill>
                  <a:srgbClr val="000000"/>
                </a:solidFill>
              </a:rPr>
              <a:t>295 F.3d 1277 (Fed. Cir. 2002), the Federal Circuit upheld a lower court's reward of infringer's profits where there was no showing of willfulness. Further, the court noted that §289 does not require that the accused "know" of the infringement.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37</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57205143"/>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Infringer’s Profits - Limitations</a:t>
            </a:r>
          </a:p>
        </p:txBody>
      </p:sp>
      <p:sp>
        <p:nvSpPr>
          <p:cNvPr id="11267" name="Rectangle 15"/>
          <p:cNvSpPr>
            <a:spLocks noChangeArrowheads="1"/>
          </p:cNvSpPr>
          <p:nvPr/>
        </p:nvSpPr>
        <p:spPr bwMode="auto">
          <a:xfrm>
            <a:off x="304800" y="2815203"/>
            <a:ext cx="8534400" cy="358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ct val="20000"/>
              </a:spcBef>
              <a:spcAft>
                <a:spcPts val="0"/>
              </a:spcAft>
              <a:buFont typeface="Arial" panose="020B0604020202020204" pitchFamily="34" charset="0"/>
              <a:buChar char="•"/>
            </a:pPr>
            <a:r>
              <a:rPr lang="en-US" sz="1400" dirty="0">
                <a:solidFill>
                  <a:srgbClr val="000000"/>
                </a:solidFill>
              </a:rPr>
              <a:t>Courts have imposed some limits on §289. </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A patentee may not recover both the infringer’s profits and additional damages (i.e. lost profits or reasonable royalty) under §284. </a:t>
            </a:r>
            <a:r>
              <a:rPr lang="en-US" sz="1400" i="1" dirty="0">
                <a:solidFill>
                  <a:srgbClr val="000000"/>
                </a:solidFill>
              </a:rPr>
              <a:t>Catalina Lighting</a:t>
            </a:r>
            <a:r>
              <a:rPr lang="en-US" sz="1400" dirty="0">
                <a:solidFill>
                  <a:srgbClr val="000000"/>
                </a:solidFill>
              </a:rPr>
              <a:t>, 295 F.3d 1277.  This form of double recovery is not allowed.</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A patentee may recover the total profits made by the infringing activities from the manufacture or sale of the actual article bearing the design, including all profits made up the manufacturing chain.</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While §284 allows for treble damages, §289 does not.  Thus, when the patent holder believes that it has a strong case of willful infringement, the patent holder should consider whether to seek damages under §284 in order to preserve the ability to receive increased damages.</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Additionally, the marking requirement applies to both §284 and §289, and thus a design patentee should consistently mark all products bearing the patented design  in order to comply with the marking statute.</a:t>
            </a:r>
          </a:p>
          <a:p>
            <a:pPr marL="1085850" lvl="1" indent="-342900" algn="just" fontAlgn="auto">
              <a:spcBef>
                <a:spcPts val="600"/>
              </a:spcBef>
              <a:spcAft>
                <a:spcPts val="600"/>
              </a:spcAft>
              <a:buClr>
                <a:srgbClr val="3D64ED"/>
              </a:buClr>
              <a:buSzPct val="80000"/>
              <a:buFont typeface="Arial" panose="020B0604020202020204" pitchFamily="34" charset="0"/>
              <a:buChar char="•"/>
            </a:pPr>
            <a:r>
              <a:rPr lang="en-US" sz="1400" dirty="0">
                <a:solidFill>
                  <a:srgbClr val="000000"/>
                </a:solidFill>
              </a:rPr>
              <a:t>Note that under the AIA, patent owners can use “virtual marking” to mark their products.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38</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73455193"/>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are the Remedies for Design Patent Infringement?</a:t>
            </a:r>
            <a:br>
              <a:rPr lang="en-US" b="1" u="sng" dirty="0">
                <a:solidFill>
                  <a:srgbClr val="00B0F0"/>
                </a:solidFill>
              </a:rPr>
            </a:br>
            <a:r>
              <a:rPr lang="en-US" b="1" u="sng" dirty="0">
                <a:solidFill>
                  <a:srgbClr val="00B0F0"/>
                </a:solidFill>
              </a:rPr>
              <a:t>Infringer’s Profits – Recent Developments</a:t>
            </a:r>
          </a:p>
        </p:txBody>
      </p:sp>
      <p:sp>
        <p:nvSpPr>
          <p:cNvPr id="11267" name="Rectangle 15"/>
          <p:cNvSpPr>
            <a:spLocks noChangeArrowheads="1"/>
          </p:cNvSpPr>
          <p:nvPr/>
        </p:nvSpPr>
        <p:spPr bwMode="auto">
          <a:xfrm>
            <a:off x="304800" y="2815203"/>
            <a:ext cx="8534400" cy="358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As the law currently stands, a court, in determining an infringer’s profits, does not have to exclude the effect that unprotected conceptual or functional features have on said profits. </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In other words, under §289, a design-patent holder is entitled to an infringer’s entire profits from the sales of any product found to contain a patented design, without  regard to the design’s contribution to that product’s value or sales. As a result, a design patentee can recover damages far beyond the value of their design.</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In the recent decision in </a:t>
            </a:r>
            <a:r>
              <a:rPr lang="en-US" sz="1400" i="1" dirty="0">
                <a:solidFill>
                  <a:srgbClr val="000000"/>
                </a:solidFill>
              </a:rPr>
              <a:t>Apple Inc. v. Samsung </a:t>
            </a:r>
            <a:r>
              <a:rPr lang="en-US" sz="1400" i="1" dirty="0" err="1">
                <a:solidFill>
                  <a:srgbClr val="000000"/>
                </a:solidFill>
              </a:rPr>
              <a:t>Elecs</a:t>
            </a:r>
            <a:r>
              <a:rPr lang="en-US" sz="1400" i="1" dirty="0">
                <a:solidFill>
                  <a:srgbClr val="000000"/>
                </a:solidFill>
              </a:rPr>
              <a:t>. Co</a:t>
            </a:r>
            <a:r>
              <a:rPr lang="en-US" sz="1400" dirty="0">
                <a:solidFill>
                  <a:srgbClr val="000000"/>
                </a:solidFill>
              </a:rPr>
              <a:t>., 786 F.3d 983 (Fed. Cir. 2015), the Federal Circuit has ruled that Samsung must pay Apple $400 million for infringing design patents related to various iPhone models.</a:t>
            </a:r>
          </a:p>
          <a:p>
            <a:pPr marL="342900" lvl="0" indent="-342900" algn="just" fontAlgn="auto">
              <a:spcBef>
                <a:spcPts val="600"/>
              </a:spcBef>
              <a:spcAft>
                <a:spcPts val="600"/>
              </a:spcAft>
              <a:buFont typeface="Arial" panose="020B0604020202020204" pitchFamily="34" charset="0"/>
              <a:buChar char="•"/>
            </a:pPr>
            <a:r>
              <a:rPr lang="en-US" sz="1400" dirty="0">
                <a:solidFill>
                  <a:srgbClr val="000000"/>
                </a:solidFill>
              </a:rPr>
              <a:t>Samsung has filed a petition for writ of certiorari  to the Supreme Court challenging this judgment, arguing that an award of infringer’s profits be limited to those profits attributable to the protectable component of the design patent.</a:t>
            </a:r>
          </a:p>
          <a:p>
            <a:pPr marL="342900" lvl="0" indent="-342900" fontAlgn="auto">
              <a:spcBef>
                <a:spcPct val="20000"/>
              </a:spcBef>
              <a:spcAft>
                <a:spcPts val="0"/>
              </a:spcAft>
              <a:buFont typeface="Arial" panose="020B0604020202020204" pitchFamily="34" charset="0"/>
              <a:buChar char="•"/>
            </a:pPr>
            <a:endParaRPr lang="en-US" sz="1400" dirty="0">
              <a:solidFill>
                <a:srgbClr val="00000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39</a:t>
            </a:fld>
            <a:endParaRPr lang="en-US" smtClean="0">
              <a:latin typeface="Calibri" pitchFamily="34" charset="0"/>
            </a:endParaRPr>
          </a:p>
        </p:txBody>
      </p:sp>
      <p:grpSp>
        <p:nvGrpSpPr>
          <p:cNvPr id="28" name="Group 27"/>
          <p:cNvGrpSpPr/>
          <p:nvPr/>
        </p:nvGrpSpPr>
        <p:grpSpPr>
          <a:xfrm>
            <a:off x="2652713" y="1219200"/>
            <a:ext cx="3733800" cy="914400"/>
            <a:chOff x="762000" y="2286000"/>
            <a:chExt cx="3733800" cy="914400"/>
          </a:xfrm>
        </p:grpSpPr>
        <p:grpSp>
          <p:nvGrpSpPr>
            <p:cNvPr id="29" name="Group 1"/>
            <p:cNvGrpSpPr>
              <a:grpSpLocks/>
            </p:cNvGrpSpPr>
            <p:nvPr/>
          </p:nvGrpSpPr>
          <p:grpSpPr bwMode="auto">
            <a:xfrm>
              <a:off x="762000" y="2286000"/>
              <a:ext cx="3733800" cy="914400"/>
              <a:chOff x="762000" y="2286000"/>
              <a:chExt cx="3733800" cy="914400"/>
            </a:xfrm>
          </p:grpSpPr>
          <p:grpSp>
            <p:nvGrpSpPr>
              <p:cNvPr id="31" name="Group 5"/>
              <p:cNvGrpSpPr>
                <a:grpSpLocks/>
              </p:cNvGrpSpPr>
              <p:nvPr/>
            </p:nvGrpSpPr>
            <p:grpSpPr bwMode="auto">
              <a:xfrm>
                <a:off x="762000" y="2286000"/>
                <a:ext cx="3733800" cy="914400"/>
                <a:chOff x="762000" y="2286000"/>
                <a:chExt cx="3733800" cy="914400"/>
              </a:xfrm>
            </p:grpSpPr>
            <p:sp>
              <p:nvSpPr>
                <p:cNvPr id="34"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5"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32"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3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5181509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5123"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689BD7A-9001-40D2-94B0-8EC91ACE6244}" type="slidenum">
              <a:rPr lang="en-US" smtClean="0">
                <a:solidFill>
                  <a:prstClr val="black"/>
                </a:solidFill>
                <a:latin typeface="Calibri" pitchFamily="34" charset="0"/>
              </a:rPr>
              <a:pPr eaLnBrk="1" hangingPunct="1"/>
              <a:t>4</a:t>
            </a:fld>
            <a:endParaRPr lang="en-US" smtClean="0">
              <a:solidFill>
                <a:prstClr val="black"/>
              </a:solidFill>
              <a:latin typeface="Calibri" pitchFamily="34" charset="0"/>
            </a:endParaRPr>
          </a:p>
        </p:txBody>
      </p:sp>
      <p:sp>
        <p:nvSpPr>
          <p:cNvPr id="5" name="Subtitle 2"/>
          <p:cNvSpPr txBox="1">
            <a:spLocks/>
          </p:cNvSpPr>
          <p:nvPr/>
        </p:nvSpPr>
        <p:spPr bwMode="auto">
          <a:xfrm>
            <a:off x="228600" y="29337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lang="en-US" altLang="en-US" sz="1100" b="1" dirty="0">
                <a:solidFill>
                  <a:prstClr val="black"/>
                </a:solidFill>
              </a:rPr>
              <a:t>Welcome to the Knowledge Group Unlimited Subscription Programs.  We have Two Options Available for You:</a:t>
            </a:r>
            <a:endParaRPr lang="en-US" altLang="en-US" sz="1100" dirty="0">
              <a:solidFill>
                <a:prstClr val="black"/>
              </a:solidFill>
            </a:endParaRPr>
          </a:p>
          <a:p>
            <a:pPr eaLnBrk="1" fontAlgn="base" hangingPunct="1">
              <a:spcBef>
                <a:spcPct val="0"/>
              </a:spcBef>
              <a:spcAft>
                <a:spcPct val="0"/>
              </a:spcAft>
              <a:defRPr/>
            </a:pPr>
            <a:r>
              <a:rPr lang="en-US" altLang="en-US" sz="1100" b="1" dirty="0">
                <a:solidFill>
                  <a:prstClr val="black"/>
                </a:solidFill>
              </a:rPr>
              <a:t> </a:t>
            </a:r>
          </a:p>
          <a:p>
            <a:pPr fontAlgn="base">
              <a:spcBef>
                <a:spcPct val="0"/>
              </a:spcBef>
              <a:spcAft>
                <a:spcPct val="0"/>
              </a:spcAft>
              <a:defRPr/>
            </a:pPr>
            <a:r>
              <a:rPr lang="en-PH" sz="1050" b="1" dirty="0">
                <a:solidFill>
                  <a:prstClr val="black"/>
                </a:solidFill>
              </a:rPr>
              <a:t>FREE UNLIMITED:  </a:t>
            </a:r>
            <a:r>
              <a:rPr lang="en-PH" sz="1050" dirty="0">
                <a:solidFill>
                  <a:prstClr val="black"/>
                </a:solidFill>
              </a:rPr>
              <a:t>This program is free of charge with no further costs or obligations. It includes:</a:t>
            </a:r>
          </a:p>
          <a:p>
            <a:pPr fontAlgn="base">
              <a:spcBef>
                <a:spcPct val="0"/>
              </a:spcBef>
              <a:spcAft>
                <a:spcPct val="0"/>
              </a:spcAft>
              <a:defRPr/>
            </a:pPr>
            <a:endParaRPr lang="en-US" sz="1050" dirty="0">
              <a:solidFill>
                <a:prstClr val="black"/>
              </a:solidFill>
            </a:endParaRP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Unlimited access to over 15,000 pages of course material</a:t>
            </a:r>
            <a:r>
              <a:rPr lang="en-US" sz="1050" dirty="0">
                <a:solidFill>
                  <a:prstClr val="black"/>
                </a:solidFill>
              </a:rPr>
              <a:t> from all Knowledge Group Webcasts. </a:t>
            </a: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Subscribers to this program can download any slides</a:t>
            </a:r>
            <a:r>
              <a:rPr lang="en-US" sz="1050" dirty="0">
                <a:solidFill>
                  <a:prstClr val="black"/>
                </a:solidFill>
              </a:rPr>
              <a:t>, white papers, or supplemental material covered during all live webcasts.</a:t>
            </a:r>
            <a:r>
              <a:rPr lang="en-US" sz="1050" baseline="30000" dirty="0">
                <a:solidFill>
                  <a:prstClr val="black"/>
                </a:solidFill>
              </a:rPr>
              <a:t>  </a:t>
            </a:r>
            <a:endParaRPr lang="en-US" sz="1050" dirty="0">
              <a:solidFill>
                <a:prstClr val="black"/>
              </a:solidFill>
            </a:endParaRP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50% discount </a:t>
            </a:r>
            <a:r>
              <a:rPr lang="en-US" sz="1050" dirty="0">
                <a:solidFill>
                  <a:prstClr val="black"/>
                </a:solidFill>
              </a:rPr>
              <a:t>for  purchase of all Live webcasts and downloaded recordings.</a:t>
            </a:r>
          </a:p>
          <a:p>
            <a:pPr marL="914400" lvl="1" indent="-171450" fontAlgn="base">
              <a:spcBef>
                <a:spcPct val="0"/>
              </a:spcBef>
              <a:spcAft>
                <a:spcPct val="0"/>
              </a:spcAft>
              <a:buFont typeface="Wingdings" panose="05000000000000000000" pitchFamily="2" charset="2"/>
              <a:buChar char="ü"/>
              <a:defRPr/>
            </a:pPr>
            <a:endParaRPr lang="en-US" sz="1050" b="1" u="sng" dirty="0">
              <a:solidFill>
                <a:prstClr val="black"/>
              </a:solidFill>
            </a:endParaRPr>
          </a:p>
          <a:p>
            <a:pPr fontAlgn="base">
              <a:spcBef>
                <a:spcPct val="0"/>
              </a:spcBef>
              <a:spcAft>
                <a:spcPct val="0"/>
              </a:spcAft>
              <a:defRPr/>
            </a:pPr>
            <a:r>
              <a:rPr lang="en-PH" sz="1050" b="1" dirty="0">
                <a:solidFill>
                  <a:prstClr val="black"/>
                </a:solidFill>
              </a:rPr>
              <a:t>PAID UNLIMITED: </a:t>
            </a:r>
            <a:r>
              <a:rPr lang="en-PH" sz="1050" dirty="0">
                <a:solidFill>
                  <a:prstClr val="black"/>
                </a:solidFill>
              </a:rPr>
              <a:t> Our most comprehensive and cost-effective plan, for a one-time fee:</a:t>
            </a:r>
          </a:p>
          <a:p>
            <a:pPr fontAlgn="base">
              <a:spcBef>
                <a:spcPct val="0"/>
              </a:spcBef>
              <a:spcAft>
                <a:spcPct val="0"/>
              </a:spcAft>
              <a:defRPr/>
            </a:pPr>
            <a:r>
              <a:rPr lang="en-PH" sz="1050" dirty="0">
                <a:solidFill>
                  <a:prstClr val="black"/>
                </a:solidFill>
              </a:rPr>
              <a:t> </a:t>
            </a:r>
            <a:endParaRPr lang="en-US" sz="1050" dirty="0">
              <a:solidFill>
                <a:prstClr val="black"/>
              </a:solidFill>
            </a:endParaRP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Access to all LIVE Webcasts</a:t>
            </a:r>
            <a:r>
              <a:rPr lang="en-US" sz="1050" dirty="0">
                <a:solidFill>
                  <a:prstClr val="black"/>
                </a:solidFill>
              </a:rPr>
              <a:t>  (Normally $199 to $349 for each event without a subscription). Including:  Bring-a-Friend – Invite a client or associate outside your firm to attend for FREE.  Sign up for as many webcasts as you wish. </a:t>
            </a: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Access to all of Recorded/Archived Events &amp; Course Material</a:t>
            </a:r>
            <a:r>
              <a:rPr lang="en-US" sz="1050" dirty="0">
                <a:solidFill>
                  <a:prstClr val="black"/>
                </a:solidFill>
              </a:rPr>
              <a:t>  includes 1,500+ hours of audio material (Normally $299 for each event without a subscription).</a:t>
            </a: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Free Certificate of Attendance Processing </a:t>
            </a:r>
            <a:r>
              <a:rPr lang="en-US" sz="1050" dirty="0">
                <a:solidFill>
                  <a:prstClr val="black"/>
                </a:solidFill>
              </a:rPr>
              <a:t>(Normally $49 Per Course without a subscription).</a:t>
            </a: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Access to over 15,000 pages of course material</a:t>
            </a:r>
            <a:r>
              <a:rPr lang="en-US" sz="1050" dirty="0">
                <a:solidFill>
                  <a:prstClr val="black"/>
                </a:solidFill>
              </a:rPr>
              <a:t> from Knowledge Group Webcasts.</a:t>
            </a:r>
          </a:p>
          <a:p>
            <a:pPr marL="914400" lvl="1" indent="-171450" fontAlgn="base">
              <a:spcBef>
                <a:spcPct val="0"/>
              </a:spcBef>
              <a:spcAft>
                <a:spcPct val="0"/>
              </a:spcAft>
              <a:buFont typeface="Wingdings" panose="05000000000000000000" pitchFamily="2" charset="2"/>
              <a:buChar char="ü"/>
              <a:defRPr/>
            </a:pPr>
            <a:r>
              <a:rPr lang="en-US" sz="1050" u="sng" dirty="0">
                <a:solidFill>
                  <a:prstClr val="black"/>
                </a:solidFill>
              </a:rPr>
              <a:t>Ability to invite a guest of your choice to attend any live webcast Free of charge</a:t>
            </a:r>
            <a:r>
              <a:rPr lang="en-US" sz="1050" dirty="0">
                <a:solidFill>
                  <a:prstClr val="black"/>
                </a:solidFill>
              </a:rPr>
              <a:t>  (Exclusive benefit only available for PAID UNLIMITED subscribers).</a:t>
            </a:r>
          </a:p>
          <a:p>
            <a:pPr marL="914400" lvl="1" indent="-171450" fontAlgn="base">
              <a:spcBef>
                <a:spcPct val="0"/>
              </a:spcBef>
              <a:spcAft>
                <a:spcPct val="0"/>
              </a:spcAft>
              <a:buFont typeface="Wingdings" panose="05000000000000000000" pitchFamily="2" charset="2"/>
              <a:buChar char="ü"/>
              <a:defRPr/>
            </a:pPr>
            <a:r>
              <a:rPr lang="en-US" sz="1050" b="1" u="sng" dirty="0">
                <a:solidFill>
                  <a:prstClr val="black"/>
                </a:solidFill>
              </a:rPr>
              <a:t>6 Month Subscription is </a:t>
            </a:r>
            <a:r>
              <a:rPr lang="en-US" sz="1050" b="1" u="sng" dirty="0" smtClean="0">
                <a:solidFill>
                  <a:prstClr val="black"/>
                </a:solidFill>
              </a:rPr>
              <a:t>$499 </a:t>
            </a:r>
            <a:r>
              <a:rPr lang="en-US" sz="1050" b="1" u="sng" dirty="0">
                <a:solidFill>
                  <a:prstClr val="black"/>
                </a:solidFill>
              </a:rPr>
              <a:t>with No Additional Fees</a:t>
            </a:r>
            <a:r>
              <a:rPr lang="en-US" sz="1050" b="1" dirty="0">
                <a:solidFill>
                  <a:prstClr val="black"/>
                </a:solidFill>
              </a:rPr>
              <a:t>  </a:t>
            </a:r>
            <a:r>
              <a:rPr lang="en-US" sz="1050" dirty="0">
                <a:solidFill>
                  <a:prstClr val="black"/>
                </a:solidFill>
              </a:rPr>
              <a:t>Other options are available.</a:t>
            </a:r>
          </a:p>
          <a:p>
            <a:pPr marL="914400" lvl="1" indent="-171450" fontAlgn="base">
              <a:spcBef>
                <a:spcPct val="0"/>
              </a:spcBef>
              <a:spcAft>
                <a:spcPct val="0"/>
              </a:spcAft>
              <a:buFont typeface="Wingdings" panose="05000000000000000000" pitchFamily="2" charset="2"/>
              <a:buChar char="ü"/>
              <a:defRPr/>
            </a:pPr>
            <a:r>
              <a:rPr lang="en-US" sz="1050" b="1" u="sng" dirty="0">
                <a:solidFill>
                  <a:prstClr val="black"/>
                </a:solidFill>
              </a:rPr>
              <a:t>Special Offer: Sign up today and add 2 of your colleagues to your plan for free</a:t>
            </a:r>
            <a:r>
              <a:rPr lang="en-US" sz="1050" dirty="0">
                <a:solidFill>
                  <a:prstClr val="black"/>
                </a:solidFill>
              </a:rPr>
              <a:t>  Check the “</a:t>
            </a:r>
            <a:r>
              <a:rPr lang="en-US" sz="1050" b="1" dirty="0">
                <a:solidFill>
                  <a:prstClr val="black"/>
                </a:solidFill>
              </a:rPr>
              <a:t>Triple Play”</a:t>
            </a:r>
            <a:r>
              <a:rPr lang="en-US" sz="1050" dirty="0">
                <a:solidFill>
                  <a:prstClr val="black"/>
                </a:solidFill>
              </a:rPr>
              <a:t> box on the sign-up sheet contained in the link below.</a:t>
            </a:r>
          </a:p>
          <a:p>
            <a:pPr marL="914400" lvl="1" indent="-171450" fontAlgn="base">
              <a:spcBef>
                <a:spcPct val="0"/>
              </a:spcBef>
              <a:spcAft>
                <a:spcPct val="0"/>
              </a:spcAft>
              <a:buFont typeface="Wingdings" panose="05000000000000000000" pitchFamily="2" charset="2"/>
              <a:buChar char="ü"/>
              <a:defRPr/>
            </a:pPr>
            <a:endParaRPr lang="en-US" sz="1050" dirty="0">
              <a:solidFill>
                <a:prstClr val="black"/>
              </a:solidFill>
            </a:endParaRPr>
          </a:p>
          <a:p>
            <a:pPr lvl="2" indent="0" fontAlgn="base">
              <a:spcBef>
                <a:spcPct val="0"/>
              </a:spcBef>
              <a:spcAft>
                <a:spcPct val="0"/>
              </a:spcAft>
              <a:defRPr/>
            </a:pPr>
            <a:r>
              <a:rPr lang="en-US" sz="1050" dirty="0">
                <a:solidFill>
                  <a:prstClr val="black"/>
                </a:solidFill>
                <a:hlinkClick r:id="rId3"/>
              </a:rPr>
              <a:t>https://gkc.memberclicks.net/index.php?option=com_mc&amp;view=mc&amp;mcid=form_157964</a:t>
            </a:r>
            <a:endParaRPr lang="en-US" sz="1050" dirty="0">
              <a:solidFill>
                <a:prstClr val="black"/>
              </a:solidFill>
            </a:endParaRPr>
          </a:p>
          <a:p>
            <a:pPr marL="914400" lvl="1" indent="-171450" fontAlgn="base">
              <a:spcBef>
                <a:spcPct val="0"/>
              </a:spcBef>
              <a:spcAft>
                <a:spcPct val="0"/>
              </a:spcAft>
              <a:buFont typeface="Wingdings" panose="05000000000000000000" pitchFamily="2" charset="2"/>
              <a:buChar char="ü"/>
              <a:defRPr/>
            </a:pPr>
            <a:endParaRPr lang="en-US" sz="1050" dirty="0">
              <a:solidFill>
                <a:prstClr val="black"/>
              </a:solidFill>
            </a:endParaRPr>
          </a:p>
          <a:p>
            <a:pPr lvl="1" indent="0" fontAlgn="base">
              <a:spcBef>
                <a:spcPct val="0"/>
              </a:spcBef>
              <a:spcAft>
                <a:spcPct val="0"/>
              </a:spcAft>
              <a:defRPr/>
            </a:pPr>
            <a:endParaRPr lang="en-US" sz="1050" dirty="0">
              <a:solidFill>
                <a:prstClr val="black"/>
              </a:solidFill>
            </a:endParaRPr>
          </a:p>
          <a:p>
            <a:pPr marL="171450" indent="-171450" fontAlgn="base">
              <a:spcBef>
                <a:spcPct val="0"/>
              </a:spcBef>
              <a:spcAft>
                <a:spcPct val="0"/>
              </a:spcAft>
              <a:buFont typeface="Wingdings" panose="05000000000000000000" pitchFamily="2" charset="2"/>
              <a:buChar char="ü"/>
              <a:defRPr/>
            </a:pPr>
            <a:endParaRPr lang="en-US" sz="1100" dirty="0">
              <a:solidFill>
                <a:prstClr val="black"/>
              </a:solidFill>
            </a:endParaRPr>
          </a:p>
          <a:p>
            <a:pPr eaLnBrk="1" fontAlgn="base" hangingPunct="1">
              <a:spcBef>
                <a:spcPct val="0"/>
              </a:spcBef>
              <a:spcAft>
                <a:spcPct val="0"/>
              </a:spcAft>
              <a:defRPr/>
            </a:pPr>
            <a:endParaRPr lang="en-US" altLang="en-US" sz="1100" dirty="0">
              <a:solidFill>
                <a:prstClr val="black"/>
              </a:solidFill>
            </a:endParaRPr>
          </a:p>
        </p:txBody>
      </p:sp>
    </p:spTree>
    <p:extLst>
      <p:ext uri="{BB962C8B-B14F-4D97-AF65-F5344CB8AC3E}">
        <p14:creationId xmlns:p14="http://schemas.microsoft.com/office/powerpoint/2010/main" val="105362984"/>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Introduction</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40</a:t>
            </a:fld>
            <a:endParaRPr lang="en-US" smtClean="0">
              <a:latin typeface="Calibri" pitchFamily="34" charset="0"/>
            </a:endParaRPr>
          </a:p>
        </p:txBody>
      </p:sp>
      <p:sp>
        <p:nvSpPr>
          <p:cNvPr id="20" name="Rectangle 15"/>
          <p:cNvSpPr>
            <a:spLocks noChangeArrowheads="1"/>
          </p:cNvSpPr>
          <p:nvPr/>
        </p:nvSpPr>
        <p:spPr bwMode="auto">
          <a:xfrm>
            <a:off x="304800" y="2590800"/>
            <a:ext cx="8534400" cy="255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sz="1200" dirty="0"/>
              <a:t>Mark </a:t>
            </a:r>
            <a:r>
              <a:rPr lang="en-US" sz="1200" dirty="0" err="1"/>
              <a:t>Thronson</a:t>
            </a:r>
            <a:r>
              <a:rPr lang="en-US" sz="1200" dirty="0"/>
              <a:t> is a partner in Dickstein Shapiro’s Intellectual Property Practice.  Mark has thirty-three years of successful experience in virtually every aspect of patent law, including patent litigation, patent post-grant proceedings, utility and design patent prosecution, opinions/counseling, patent licensing, and alternative dispute resolution.  Mark has represented many of the world’s largest and most important companies.</a:t>
            </a:r>
          </a:p>
          <a:p>
            <a:pPr eaLnBrk="0" hangingPunct="0">
              <a:lnSpc>
                <a:spcPct val="150000"/>
              </a:lnSpc>
            </a:pPr>
            <a:endParaRPr lang="en-US" sz="1200" dirty="0"/>
          </a:p>
          <a:p>
            <a:pPr eaLnBrk="0" hangingPunct="0">
              <a:lnSpc>
                <a:spcPct val="150000"/>
              </a:lnSpc>
            </a:pPr>
            <a:r>
              <a:rPr lang="en-US" sz="1200" dirty="0"/>
              <a:t>From 1982 to 1988, Mark was an examiner at the U.S. Patent and Trademark Office.  From 1994 to 2009, Mark was an adjunct professor at Johns Hopkins University, where he taught intellectual property law to graduate business students.  In 2013, he received the prestigious Burton Award for distinguished legal writing.  Mark has an undergraduate degree in civil engineering.  He received his law degree, with honors, from George Washington </a:t>
            </a:r>
            <a:endParaRPr lang="en-PH" sz="1200" dirty="0"/>
          </a:p>
        </p:txBody>
      </p:sp>
      <p:grpSp>
        <p:nvGrpSpPr>
          <p:cNvPr id="21" name="Group 19"/>
          <p:cNvGrpSpPr>
            <a:grpSpLocks/>
          </p:cNvGrpSpPr>
          <p:nvPr/>
        </p:nvGrpSpPr>
        <p:grpSpPr bwMode="auto">
          <a:xfrm>
            <a:off x="2652713" y="1219200"/>
            <a:ext cx="3733800" cy="914400"/>
            <a:chOff x="4648200" y="2286000"/>
            <a:chExt cx="3733800" cy="914400"/>
          </a:xfrm>
        </p:grpSpPr>
        <p:grpSp>
          <p:nvGrpSpPr>
            <p:cNvPr id="22" name="Group 20"/>
            <p:cNvGrpSpPr>
              <a:grpSpLocks/>
            </p:cNvGrpSpPr>
            <p:nvPr/>
          </p:nvGrpSpPr>
          <p:grpSpPr bwMode="auto">
            <a:xfrm>
              <a:off x="4648200" y="2286000"/>
              <a:ext cx="3733800" cy="914400"/>
              <a:chOff x="4648200" y="2286001"/>
              <a:chExt cx="3733800" cy="914400"/>
            </a:xfrm>
          </p:grpSpPr>
          <p:grpSp>
            <p:nvGrpSpPr>
              <p:cNvPr id="24" name="Group 21"/>
              <p:cNvGrpSpPr>
                <a:grpSpLocks/>
              </p:cNvGrpSpPr>
              <p:nvPr/>
            </p:nvGrpSpPr>
            <p:grpSpPr bwMode="auto">
              <a:xfrm>
                <a:off x="4648200" y="2286001"/>
                <a:ext cx="3733800" cy="914400"/>
                <a:chOff x="4648200" y="3429000"/>
                <a:chExt cx="3733800" cy="914264"/>
              </a:xfrm>
            </p:grpSpPr>
            <p:sp>
              <p:nvSpPr>
                <p:cNvPr id="27"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8"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5"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6"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3"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660019829"/>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The Hague Agreement – Documents/Resources</a:t>
            </a:r>
          </a:p>
        </p:txBody>
      </p:sp>
      <p:sp>
        <p:nvSpPr>
          <p:cNvPr id="2051"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052"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96AEEA31-9F2B-41A0-95BB-C71D0C7A833C}" type="slidenum">
              <a:rPr lang="en-US" altLang="en-US" sz="1200" smtClean="0">
                <a:solidFill>
                  <a:srgbClr val="000000"/>
                </a:solidFill>
              </a:rPr>
              <a:pPr algn="r">
                <a:spcBef>
                  <a:spcPct val="0"/>
                </a:spcBef>
                <a:buSzPct val="100000"/>
                <a:buFontTx/>
                <a:buNone/>
              </a:pPr>
              <a:t>41</a:t>
            </a:fld>
            <a:endParaRPr lang="en-US" altLang="en-US" sz="1200" smtClean="0">
              <a:solidFill>
                <a:srgbClr val="000000"/>
              </a:solidFill>
            </a:endParaRPr>
          </a:p>
        </p:txBody>
      </p:sp>
      <p:grpSp>
        <p:nvGrpSpPr>
          <p:cNvPr id="2053" name="Group 5"/>
          <p:cNvGrpSpPr>
            <a:grpSpLocks/>
          </p:cNvGrpSpPr>
          <p:nvPr/>
        </p:nvGrpSpPr>
        <p:grpSpPr bwMode="auto">
          <a:xfrm>
            <a:off x="2652713" y="1219200"/>
            <a:ext cx="3733800" cy="914400"/>
            <a:chOff x="4648200" y="2286000"/>
            <a:chExt cx="3733800" cy="914400"/>
          </a:xfrm>
        </p:grpSpPr>
        <p:grpSp>
          <p:nvGrpSpPr>
            <p:cNvPr id="2054" name="Group 6"/>
            <p:cNvGrpSpPr>
              <a:grpSpLocks/>
            </p:cNvGrpSpPr>
            <p:nvPr/>
          </p:nvGrpSpPr>
          <p:grpSpPr bwMode="auto">
            <a:xfrm>
              <a:off x="4648200" y="2286000"/>
              <a:ext cx="3733800" cy="914400"/>
              <a:chOff x="4648200" y="2286001"/>
              <a:chExt cx="3733800" cy="914400"/>
            </a:xfrm>
          </p:grpSpPr>
          <p:grpSp>
            <p:nvGrpSpPr>
              <p:cNvPr id="2055" name="Group 7"/>
              <p:cNvGrpSpPr>
                <a:grpSpLocks/>
              </p:cNvGrpSpPr>
              <p:nvPr/>
            </p:nvGrpSpPr>
            <p:grpSpPr bwMode="auto">
              <a:xfrm>
                <a:off x="4648200" y="2286001"/>
                <a:ext cx="3733800" cy="914400"/>
                <a:chOff x="4648200" y="3429000"/>
                <a:chExt cx="3733800" cy="914264"/>
              </a:xfrm>
            </p:grpSpPr>
            <p:sp>
              <p:nvSpPr>
                <p:cNvPr id="2056"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057"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058"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059"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60"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61" name="Rectangle 15"/>
          <p:cNvSpPr>
            <a:spLocks noChangeArrowheads="1"/>
          </p:cNvSpPr>
          <p:nvPr/>
        </p:nvSpPr>
        <p:spPr bwMode="auto">
          <a:xfrm>
            <a:off x="800100" y="2743200"/>
            <a:ext cx="7551738" cy="314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Geneva Act of Hague Agreement Concerning International </a:t>
            </a:r>
            <a:br>
              <a:rPr lang="en-US" altLang="en-US" sz="1600" smtClean="0">
                <a:solidFill>
                  <a:srgbClr val="000000"/>
                </a:solidFill>
                <a:latin typeface="Arial" panose="020B0604020202020204" pitchFamily="34" charset="0"/>
              </a:rPr>
            </a:br>
            <a:r>
              <a:rPr lang="en-US" altLang="en-US" sz="1600" smtClean="0">
                <a:solidFill>
                  <a:srgbClr val="000000"/>
                </a:solidFill>
                <a:latin typeface="Arial" panose="020B0604020202020204" pitchFamily="34" charset="0"/>
              </a:rPr>
              <a:t>Registration of Industrial Designs (1999)</a:t>
            </a:r>
          </a:p>
          <a:p>
            <a:pPr>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Title I of Patent Law Treaties Implementation Act of 2012</a:t>
            </a:r>
          </a:p>
          <a:p>
            <a:pPr>
              <a:spcBef>
                <a:spcPts val="600"/>
              </a:spcBef>
              <a:spcAft>
                <a:spcPts val="600"/>
              </a:spcAft>
              <a:buSzPct val="100000"/>
              <a:buFont typeface="Wingdings" panose="05000000000000000000" pitchFamily="2" charset="2"/>
              <a:buChar char="v"/>
            </a:pPr>
            <a:r>
              <a:rPr lang="en-US" altLang="en-US" sz="1600" i="1" smtClean="0">
                <a:solidFill>
                  <a:srgbClr val="000000"/>
                </a:solidFill>
                <a:latin typeface="Arial" panose="020B0604020202020204" pitchFamily="34" charset="0"/>
              </a:rPr>
              <a:t>Changes to Implement Hague Agreement Concerning International Registration of Industrial Designs</a:t>
            </a:r>
            <a:r>
              <a:rPr lang="en-US" altLang="en-US" sz="1600" smtClean="0">
                <a:solidFill>
                  <a:srgbClr val="000000"/>
                </a:solidFill>
                <a:latin typeface="Arial" panose="020B0604020202020204" pitchFamily="34" charset="0"/>
              </a:rPr>
              <a:t>, 80 Fed. Reg. 17918 (April 2, 2015)</a:t>
            </a:r>
          </a:p>
          <a:p>
            <a:pPr>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World Intellectual Property Organization (WIPO) </a:t>
            </a:r>
            <a:br>
              <a:rPr lang="en-US" altLang="en-US" sz="1600" smtClean="0">
                <a:solidFill>
                  <a:srgbClr val="000000"/>
                </a:solidFill>
                <a:latin typeface="Arial" panose="020B0604020202020204" pitchFamily="34" charset="0"/>
              </a:rPr>
            </a:br>
            <a:r>
              <a:rPr lang="en-US" altLang="en-US" sz="1600" smtClean="0">
                <a:solidFill>
                  <a:srgbClr val="000000"/>
                </a:solidFill>
                <a:latin typeface="Arial" panose="020B0604020202020204" pitchFamily="34" charset="0"/>
              </a:rPr>
              <a:t>[ http://www.wipo.int/hague/en/guide/ ]</a:t>
            </a:r>
          </a:p>
          <a:p>
            <a:pPr>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U.S. Patent and Trademark Office (PTO) </a:t>
            </a:r>
            <a:br>
              <a:rPr lang="en-US" altLang="en-US" sz="1600" smtClean="0">
                <a:solidFill>
                  <a:srgbClr val="000000"/>
                </a:solidFill>
                <a:latin typeface="Arial" panose="020B0604020202020204" pitchFamily="34" charset="0"/>
              </a:rPr>
            </a:br>
            <a:r>
              <a:rPr lang="en-US" altLang="en-US" sz="1600" smtClean="0">
                <a:solidFill>
                  <a:srgbClr val="000000"/>
                </a:solidFill>
                <a:latin typeface="Arial" panose="020B0604020202020204" pitchFamily="34" charset="0"/>
              </a:rPr>
              <a:t>[ http://www.uspto.gov/patent/initiatives/hague-agreement-concerning-international-registration-industrial-designs#resources ]</a:t>
            </a:r>
            <a:endParaRPr lang="en-US" alt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1837096684"/>
      </p:ext>
    </p:extLst>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4"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Overview of Hague Agreement</a:t>
            </a:r>
          </a:p>
        </p:txBody>
      </p:sp>
      <p:sp>
        <p:nvSpPr>
          <p:cNvPr id="2065"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066"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9BD26302-28EC-4A8D-9E7E-92DECC4BF25B}" type="slidenum">
              <a:rPr lang="en-US" altLang="en-US" sz="1200" smtClean="0">
                <a:solidFill>
                  <a:srgbClr val="000000"/>
                </a:solidFill>
              </a:rPr>
              <a:pPr algn="r">
                <a:spcBef>
                  <a:spcPct val="0"/>
                </a:spcBef>
                <a:buSzPct val="100000"/>
                <a:buFontTx/>
                <a:buNone/>
              </a:pPr>
              <a:t>42</a:t>
            </a:fld>
            <a:endParaRPr lang="en-US" altLang="en-US" sz="1200" smtClean="0">
              <a:solidFill>
                <a:srgbClr val="000000"/>
              </a:solidFill>
            </a:endParaRPr>
          </a:p>
        </p:txBody>
      </p:sp>
      <p:grpSp>
        <p:nvGrpSpPr>
          <p:cNvPr id="2067" name="Group 19"/>
          <p:cNvGrpSpPr>
            <a:grpSpLocks/>
          </p:cNvGrpSpPr>
          <p:nvPr/>
        </p:nvGrpSpPr>
        <p:grpSpPr bwMode="auto">
          <a:xfrm>
            <a:off x="2652713" y="1219200"/>
            <a:ext cx="3733800" cy="914400"/>
            <a:chOff x="4648200" y="2286000"/>
            <a:chExt cx="3733800" cy="914400"/>
          </a:xfrm>
        </p:grpSpPr>
        <p:grpSp>
          <p:nvGrpSpPr>
            <p:cNvPr id="2068" name="Group 20"/>
            <p:cNvGrpSpPr>
              <a:grpSpLocks/>
            </p:cNvGrpSpPr>
            <p:nvPr/>
          </p:nvGrpSpPr>
          <p:grpSpPr bwMode="auto">
            <a:xfrm>
              <a:off x="4648200" y="2286000"/>
              <a:ext cx="3733800" cy="914400"/>
              <a:chOff x="4648200" y="2286001"/>
              <a:chExt cx="3733800" cy="914400"/>
            </a:xfrm>
          </p:grpSpPr>
          <p:grpSp>
            <p:nvGrpSpPr>
              <p:cNvPr id="2069" name="Group 21"/>
              <p:cNvGrpSpPr>
                <a:grpSpLocks/>
              </p:cNvGrpSpPr>
              <p:nvPr/>
            </p:nvGrpSpPr>
            <p:grpSpPr bwMode="auto">
              <a:xfrm>
                <a:off x="4648200" y="2286001"/>
                <a:ext cx="3733800" cy="914400"/>
                <a:chOff x="4648200" y="3429000"/>
                <a:chExt cx="3733800" cy="914264"/>
              </a:xfrm>
            </p:grpSpPr>
            <p:sp>
              <p:nvSpPr>
                <p:cNvPr id="2070"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071"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072"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073"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74"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75" name="Rectangle 15"/>
          <p:cNvSpPr>
            <a:spLocks noChangeArrowheads="1"/>
          </p:cNvSpPr>
          <p:nvPr/>
        </p:nvSpPr>
        <p:spPr bwMode="auto">
          <a:xfrm>
            <a:off x="800100" y="2743200"/>
            <a:ext cx="7551738" cy="334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ts val="3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Since May 13, 2015, single international design application may be filed with United States office of indirect filing</a:t>
            </a:r>
          </a:p>
          <a:p>
            <a:pPr>
              <a:spcBef>
                <a:spcPts val="3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Hague Agreement members include European Union, Japan, African Intellectual Property Organization, but not Canada, China, Australia   </a:t>
            </a:r>
          </a:p>
          <a:p>
            <a:pPr>
              <a:spcBef>
                <a:spcPts val="3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WIPO publishes application six months after filing; applicant may establish </a:t>
            </a:r>
            <a:r>
              <a:rPr lang="en-US" altLang="en-US" sz="1600" u="sng" smtClean="0">
                <a:solidFill>
                  <a:srgbClr val="FF0000"/>
                </a:solidFill>
                <a:latin typeface="Arial" panose="020B0604020202020204" pitchFamily="34" charset="0"/>
              </a:rPr>
              <a:t>provisional rights</a:t>
            </a:r>
            <a:r>
              <a:rPr lang="en-US" altLang="en-US" sz="1600" smtClean="0">
                <a:solidFill>
                  <a:srgbClr val="000000"/>
                </a:solidFill>
                <a:latin typeface="Arial" panose="020B0604020202020204" pitchFamily="34" charset="0"/>
              </a:rPr>
              <a:t> in United States; 35 USC 154(d), 390</a:t>
            </a:r>
          </a:p>
          <a:p>
            <a:pPr>
              <a:spcBef>
                <a:spcPts val="3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If no objection/refusal, local expense may be reduced, but application must comply with local laws; </a:t>
            </a:r>
            <a:r>
              <a:rPr lang="en-US" altLang="en-US" sz="1600" u="sng" smtClean="0">
                <a:solidFill>
                  <a:srgbClr val="FF0000"/>
                </a:solidFill>
                <a:latin typeface="Arial" panose="020B0604020202020204" pitchFamily="34" charset="0"/>
              </a:rPr>
              <a:t>drawings requirements</a:t>
            </a:r>
            <a:r>
              <a:rPr lang="en-US" altLang="en-US" sz="1600" smtClean="0">
                <a:solidFill>
                  <a:srgbClr val="000000"/>
                </a:solidFill>
                <a:latin typeface="Arial" panose="020B0604020202020204" pitchFamily="34" charset="0"/>
              </a:rPr>
              <a:t> are </a:t>
            </a:r>
            <a:r>
              <a:rPr lang="en-US" altLang="en-US" sz="1600" u="sng" smtClean="0">
                <a:solidFill>
                  <a:srgbClr val="FF0000"/>
                </a:solidFill>
                <a:latin typeface="Arial" panose="020B0604020202020204" pitchFamily="34" charset="0"/>
              </a:rPr>
              <a:t>not harmonized</a:t>
            </a:r>
          </a:p>
          <a:p>
            <a:pPr>
              <a:spcBef>
                <a:spcPts val="3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Renewal fees are paid to single source (International Bureau); United States (still) does not require renewal</a:t>
            </a:r>
          </a:p>
          <a:p>
            <a:pPr>
              <a:spcBef>
                <a:spcPts val="3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Effective May 13, 2015, U.S. design patent grants are for 15 (not 14) years</a:t>
            </a:r>
          </a:p>
        </p:txBody>
      </p:sp>
    </p:spTree>
    <p:extLst>
      <p:ext uri="{BB962C8B-B14F-4D97-AF65-F5344CB8AC3E}">
        <p14:creationId xmlns:p14="http://schemas.microsoft.com/office/powerpoint/2010/main" val="1694210591"/>
      </p:ext>
    </p:extLst>
  </p:cSld>
  <p:clrMapOvr>
    <a:masterClrMapping/>
  </p:clrMapOvr>
  <p:transition spd="slow">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Provisional Rights; 35 USC 154(d)</a:t>
            </a:r>
          </a:p>
        </p:txBody>
      </p:sp>
      <p:sp>
        <p:nvSpPr>
          <p:cNvPr id="2079"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080"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9B22A520-546B-46F1-B530-989B487ABEA1}" type="slidenum">
              <a:rPr lang="en-US" altLang="en-US" sz="1200" smtClean="0">
                <a:solidFill>
                  <a:srgbClr val="000000"/>
                </a:solidFill>
              </a:rPr>
              <a:pPr algn="r">
                <a:spcBef>
                  <a:spcPct val="0"/>
                </a:spcBef>
                <a:buSzPct val="100000"/>
                <a:buFontTx/>
                <a:buNone/>
              </a:pPr>
              <a:t>43</a:t>
            </a:fld>
            <a:endParaRPr lang="en-US" altLang="en-US" sz="1200" smtClean="0">
              <a:solidFill>
                <a:srgbClr val="000000"/>
              </a:solidFill>
            </a:endParaRPr>
          </a:p>
        </p:txBody>
      </p:sp>
      <p:grpSp>
        <p:nvGrpSpPr>
          <p:cNvPr id="2081" name="Group 33"/>
          <p:cNvGrpSpPr>
            <a:grpSpLocks/>
          </p:cNvGrpSpPr>
          <p:nvPr/>
        </p:nvGrpSpPr>
        <p:grpSpPr bwMode="auto">
          <a:xfrm>
            <a:off x="2652713" y="1219200"/>
            <a:ext cx="3733800" cy="914400"/>
            <a:chOff x="4648200" y="2286000"/>
            <a:chExt cx="3733800" cy="914400"/>
          </a:xfrm>
        </p:grpSpPr>
        <p:grpSp>
          <p:nvGrpSpPr>
            <p:cNvPr id="2082" name="Group 34"/>
            <p:cNvGrpSpPr>
              <a:grpSpLocks/>
            </p:cNvGrpSpPr>
            <p:nvPr/>
          </p:nvGrpSpPr>
          <p:grpSpPr bwMode="auto">
            <a:xfrm>
              <a:off x="4648200" y="2286000"/>
              <a:ext cx="3733800" cy="914400"/>
              <a:chOff x="4648200" y="2286001"/>
              <a:chExt cx="3733800" cy="914400"/>
            </a:xfrm>
          </p:grpSpPr>
          <p:grpSp>
            <p:nvGrpSpPr>
              <p:cNvPr id="2083" name="Group 35"/>
              <p:cNvGrpSpPr>
                <a:grpSpLocks/>
              </p:cNvGrpSpPr>
              <p:nvPr/>
            </p:nvGrpSpPr>
            <p:grpSpPr bwMode="auto">
              <a:xfrm>
                <a:off x="4648200" y="2286001"/>
                <a:ext cx="3733800" cy="914400"/>
                <a:chOff x="4648200" y="3429000"/>
                <a:chExt cx="3733800" cy="914264"/>
              </a:xfrm>
            </p:grpSpPr>
            <p:sp>
              <p:nvSpPr>
                <p:cNvPr id="2084"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085"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086"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087"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88"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89" name="Rectangle 15"/>
          <p:cNvSpPr>
            <a:spLocks noChangeArrowheads="1"/>
          </p:cNvSpPr>
          <p:nvPr/>
        </p:nvSpPr>
        <p:spPr bwMode="auto">
          <a:xfrm>
            <a:off x="758825" y="2790825"/>
            <a:ext cx="7675563" cy="2517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ts val="600"/>
              </a:spcBef>
              <a:spcAft>
                <a:spcPts val="1200"/>
              </a:spcAft>
              <a:buSzPct val="100000"/>
              <a:buFontTx/>
              <a:buNone/>
            </a:pPr>
            <a:r>
              <a:rPr lang="en-US" altLang="en-US" sz="1800" smtClean="0">
                <a:solidFill>
                  <a:srgbClr val="000000"/>
                </a:solidFill>
                <a:latin typeface="Arial" panose="020B0604020202020204" pitchFamily="34" charset="0"/>
              </a:rPr>
              <a:t>“[R]ight to obtain a </a:t>
            </a:r>
            <a:r>
              <a:rPr lang="en-US" altLang="en-US" sz="1800" u="sng" smtClean="0">
                <a:solidFill>
                  <a:srgbClr val="FF0000"/>
                </a:solidFill>
                <a:latin typeface="Arial" panose="020B0604020202020204" pitchFamily="34" charset="0"/>
              </a:rPr>
              <a:t>reasonable royalty</a:t>
            </a:r>
            <a:r>
              <a:rPr lang="en-US" altLang="en-US" sz="1800" smtClean="0">
                <a:solidFill>
                  <a:srgbClr val="000000"/>
                </a:solidFill>
                <a:latin typeface="Arial" panose="020B0604020202020204" pitchFamily="34" charset="0"/>
              </a:rPr>
              <a:t> from any person who, during the period beginning on the date of publication . . . under [35 USC 122(b), 390] . . . and ending on the date the patent is issued . . . makes, uses, offers for sale, or sells[, etc.] . . . and . . . had </a:t>
            </a:r>
            <a:r>
              <a:rPr lang="en-US" altLang="en-US" sz="1800" u="sng" smtClean="0">
                <a:solidFill>
                  <a:srgbClr val="FF0000"/>
                </a:solidFill>
                <a:latin typeface="Arial" panose="020B0604020202020204" pitchFamily="34" charset="0"/>
              </a:rPr>
              <a:t>actual notice</a:t>
            </a:r>
            <a:r>
              <a:rPr lang="en-US" altLang="en-US" sz="1800" smtClean="0">
                <a:solidFill>
                  <a:srgbClr val="000000"/>
                </a:solidFill>
                <a:latin typeface="Arial" panose="020B0604020202020204" pitchFamily="34" charset="0"/>
              </a:rPr>
              <a:t> of the published patent application . . . .</a:t>
            </a:r>
          </a:p>
          <a:p>
            <a:pPr>
              <a:spcBef>
                <a:spcPts val="600"/>
              </a:spcBef>
              <a:spcAft>
                <a:spcPts val="1200"/>
              </a:spcAft>
              <a:buSzPct val="100000"/>
              <a:buFontTx/>
              <a:buNone/>
            </a:pPr>
            <a:r>
              <a:rPr lang="en-US" altLang="en-US" sz="1800" smtClean="0">
                <a:solidFill>
                  <a:srgbClr val="000000"/>
                </a:solidFill>
                <a:latin typeface="Arial" panose="020B0604020202020204" pitchFamily="34" charset="0"/>
              </a:rPr>
              <a:t>Provisional rights “shall not be available . . . unless the invention as claimed in the patent is </a:t>
            </a:r>
            <a:r>
              <a:rPr lang="en-US" altLang="en-US" sz="1800" smtClean="0">
                <a:solidFill>
                  <a:srgbClr val="FF0000"/>
                </a:solidFill>
                <a:latin typeface="Arial" panose="020B0604020202020204" pitchFamily="34" charset="0"/>
              </a:rPr>
              <a:t>substantially identical</a:t>
            </a:r>
            <a:r>
              <a:rPr lang="en-US" altLang="en-US" sz="1800" smtClean="0">
                <a:solidFill>
                  <a:srgbClr val="000000"/>
                </a:solidFill>
                <a:latin typeface="Arial" panose="020B0604020202020204" pitchFamily="34" charset="0"/>
              </a:rPr>
              <a:t> to the invention as claimed in the published patent application . . . .”</a:t>
            </a:r>
          </a:p>
        </p:txBody>
      </p:sp>
    </p:spTree>
    <p:extLst>
      <p:ext uri="{BB962C8B-B14F-4D97-AF65-F5344CB8AC3E}">
        <p14:creationId xmlns:p14="http://schemas.microsoft.com/office/powerpoint/2010/main" val="1126085302"/>
      </p:ext>
    </p:extLst>
  </p:cSld>
  <p:clrMapOvr>
    <a:masterClrMapping/>
  </p:clrMapOvr>
  <p:transition spd="slow">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2"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United States Drawings Requirements</a:t>
            </a:r>
          </a:p>
        </p:txBody>
      </p:sp>
      <p:sp>
        <p:nvSpPr>
          <p:cNvPr id="2093"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094"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9C2B1725-615F-4E79-8165-CE9680285D81}" type="slidenum">
              <a:rPr lang="en-US" altLang="en-US" sz="1200" smtClean="0">
                <a:solidFill>
                  <a:srgbClr val="000000"/>
                </a:solidFill>
              </a:rPr>
              <a:pPr algn="r">
                <a:spcBef>
                  <a:spcPct val="0"/>
                </a:spcBef>
                <a:buSzPct val="100000"/>
                <a:buFontTx/>
                <a:buNone/>
              </a:pPr>
              <a:t>44</a:t>
            </a:fld>
            <a:endParaRPr lang="en-US" altLang="en-US" sz="1200" smtClean="0">
              <a:solidFill>
                <a:srgbClr val="000000"/>
              </a:solidFill>
            </a:endParaRPr>
          </a:p>
        </p:txBody>
      </p:sp>
      <p:grpSp>
        <p:nvGrpSpPr>
          <p:cNvPr id="2095" name="Group 47"/>
          <p:cNvGrpSpPr>
            <a:grpSpLocks/>
          </p:cNvGrpSpPr>
          <p:nvPr/>
        </p:nvGrpSpPr>
        <p:grpSpPr bwMode="auto">
          <a:xfrm>
            <a:off x="2652713" y="1219200"/>
            <a:ext cx="3733800" cy="914400"/>
            <a:chOff x="4648200" y="2286000"/>
            <a:chExt cx="3733800" cy="914400"/>
          </a:xfrm>
        </p:grpSpPr>
        <p:grpSp>
          <p:nvGrpSpPr>
            <p:cNvPr id="2096" name="Group 48"/>
            <p:cNvGrpSpPr>
              <a:grpSpLocks/>
            </p:cNvGrpSpPr>
            <p:nvPr/>
          </p:nvGrpSpPr>
          <p:grpSpPr bwMode="auto">
            <a:xfrm>
              <a:off x="4648200" y="2286000"/>
              <a:ext cx="3733800" cy="914400"/>
              <a:chOff x="4648200" y="2286001"/>
              <a:chExt cx="3733800" cy="914400"/>
            </a:xfrm>
          </p:grpSpPr>
          <p:grpSp>
            <p:nvGrpSpPr>
              <p:cNvPr id="2097" name="Group 49"/>
              <p:cNvGrpSpPr>
                <a:grpSpLocks/>
              </p:cNvGrpSpPr>
              <p:nvPr/>
            </p:nvGrpSpPr>
            <p:grpSpPr bwMode="auto">
              <a:xfrm>
                <a:off x="4648200" y="2286001"/>
                <a:ext cx="3733800" cy="914400"/>
                <a:chOff x="4648200" y="3429000"/>
                <a:chExt cx="3733800" cy="914264"/>
              </a:xfrm>
            </p:grpSpPr>
            <p:sp>
              <p:nvSpPr>
                <p:cNvPr id="2098"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099"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00"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01"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02"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03" name="Rectangle 15"/>
          <p:cNvSpPr>
            <a:spLocks noChangeArrowheads="1"/>
          </p:cNvSpPr>
          <p:nvPr/>
        </p:nvSpPr>
        <p:spPr bwMode="auto">
          <a:xfrm>
            <a:off x="800100" y="2743200"/>
            <a:ext cx="7551738" cy="2633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2500"/>
              </a:lnSpc>
              <a:spcBef>
                <a:spcPts val="600"/>
              </a:spcBef>
              <a:spcAft>
                <a:spcPts val="600"/>
              </a:spcAft>
              <a:buSzPct val="100000"/>
              <a:buFontTx/>
              <a:buNone/>
            </a:pPr>
            <a:r>
              <a:rPr lang="en-US" altLang="en-US" sz="1800" i="1" smtClean="0">
                <a:solidFill>
                  <a:srgbClr val="000000"/>
                </a:solidFill>
                <a:latin typeface="Arial" panose="020B0604020202020204" pitchFamily="34" charset="0"/>
              </a:rPr>
              <a:t>“The necessity for good drawings in a design patent application </a:t>
            </a:r>
            <a:r>
              <a:rPr lang="en-US" altLang="en-US" sz="1800" i="1" u="sng" smtClean="0">
                <a:solidFill>
                  <a:srgbClr val="FF0000"/>
                </a:solidFill>
                <a:latin typeface="Arial" panose="020B0604020202020204" pitchFamily="34" charset="0"/>
              </a:rPr>
              <a:t>cannot be overemphasized</a:t>
            </a:r>
            <a:r>
              <a:rPr lang="en-US" altLang="en-US" sz="1800" i="1" smtClean="0">
                <a:solidFill>
                  <a:srgbClr val="000000"/>
                </a:solidFill>
                <a:latin typeface="Arial" panose="020B0604020202020204" pitchFamily="34" charset="0"/>
              </a:rPr>
              <a:t>.  As the drawing constitutes the whole disclosure of the design, it is of utmost importance that it be </a:t>
            </a:r>
            <a:r>
              <a:rPr lang="en-US" altLang="en-US" sz="1800" b="1" i="1" smtClean="0">
                <a:solidFill>
                  <a:srgbClr val="0000CC"/>
                </a:solidFill>
                <a:latin typeface="Arial" panose="020B0604020202020204" pitchFamily="34" charset="0"/>
              </a:rPr>
              <a:t>so well executed both as to clarity of showing and completeness, that nothing regarding the design sought to be patented is left to conjecture</a:t>
            </a:r>
            <a:r>
              <a:rPr lang="en-US" altLang="en-US" sz="1800" i="1" smtClean="0">
                <a:solidFill>
                  <a:srgbClr val="000000"/>
                </a:solidFill>
                <a:latin typeface="Arial" panose="020B0604020202020204" pitchFamily="34" charset="0"/>
              </a:rPr>
              <a:t>.  An insufficient drawing may be </a:t>
            </a:r>
            <a:r>
              <a:rPr lang="en-US" altLang="en-US" sz="1800" i="1" u="sng" smtClean="0">
                <a:solidFill>
                  <a:srgbClr val="FF0000"/>
                </a:solidFill>
                <a:latin typeface="Arial" panose="020B0604020202020204" pitchFamily="34" charset="0"/>
              </a:rPr>
              <a:t>fatal</a:t>
            </a:r>
            <a:r>
              <a:rPr lang="en-US" altLang="en-US" sz="1800" i="1" smtClean="0">
                <a:solidFill>
                  <a:srgbClr val="000000"/>
                </a:solidFill>
                <a:latin typeface="Arial" panose="020B0604020202020204" pitchFamily="34" charset="0"/>
              </a:rPr>
              <a:t> to validity . . . . Moreover, an insufficient drawing may have a negative effect with respect to the effective filing date of a continuing application.”  </a:t>
            </a:r>
            <a:r>
              <a:rPr lang="en-US" altLang="en-US" sz="1800" smtClean="0">
                <a:solidFill>
                  <a:srgbClr val="000000"/>
                </a:solidFill>
                <a:latin typeface="Arial" panose="020B0604020202020204" pitchFamily="34" charset="0"/>
              </a:rPr>
              <a:t>MPEP 1503.02. </a:t>
            </a:r>
          </a:p>
        </p:txBody>
      </p:sp>
    </p:spTree>
    <p:extLst>
      <p:ext uri="{BB962C8B-B14F-4D97-AF65-F5344CB8AC3E}">
        <p14:creationId xmlns:p14="http://schemas.microsoft.com/office/powerpoint/2010/main" val="268129563"/>
      </p:ext>
    </p:extLst>
  </p:cSld>
  <p:clrMapOvr>
    <a:masterClrMapping/>
  </p:clrMapOvr>
  <p:transition spd="slow">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6"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1002</a:t>
            </a:r>
          </a:p>
        </p:txBody>
      </p:sp>
      <p:sp>
        <p:nvSpPr>
          <p:cNvPr id="2107"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08"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A9160693-953F-4EC8-B492-B2229A8CAA88}" type="slidenum">
              <a:rPr lang="en-US" altLang="en-US" sz="1200" smtClean="0">
                <a:solidFill>
                  <a:srgbClr val="000000"/>
                </a:solidFill>
              </a:rPr>
              <a:pPr algn="r">
                <a:spcBef>
                  <a:spcPct val="0"/>
                </a:spcBef>
                <a:buSzPct val="100000"/>
                <a:buFontTx/>
                <a:buNone/>
              </a:pPr>
              <a:t>45</a:t>
            </a:fld>
            <a:endParaRPr lang="en-US" altLang="en-US" sz="1200" smtClean="0">
              <a:solidFill>
                <a:srgbClr val="000000"/>
              </a:solidFill>
            </a:endParaRPr>
          </a:p>
        </p:txBody>
      </p:sp>
      <p:grpSp>
        <p:nvGrpSpPr>
          <p:cNvPr id="2109" name="Group 61"/>
          <p:cNvGrpSpPr>
            <a:grpSpLocks/>
          </p:cNvGrpSpPr>
          <p:nvPr/>
        </p:nvGrpSpPr>
        <p:grpSpPr bwMode="auto">
          <a:xfrm>
            <a:off x="2652713" y="1219200"/>
            <a:ext cx="3733800" cy="914400"/>
            <a:chOff x="4648200" y="2286000"/>
            <a:chExt cx="3733800" cy="914400"/>
          </a:xfrm>
        </p:grpSpPr>
        <p:grpSp>
          <p:nvGrpSpPr>
            <p:cNvPr id="2110" name="Group 62"/>
            <p:cNvGrpSpPr>
              <a:grpSpLocks/>
            </p:cNvGrpSpPr>
            <p:nvPr/>
          </p:nvGrpSpPr>
          <p:grpSpPr bwMode="auto">
            <a:xfrm>
              <a:off x="4648200" y="2286000"/>
              <a:ext cx="3733800" cy="914400"/>
              <a:chOff x="4648200" y="2286001"/>
              <a:chExt cx="3733800" cy="914400"/>
            </a:xfrm>
          </p:grpSpPr>
          <p:grpSp>
            <p:nvGrpSpPr>
              <p:cNvPr id="2111" name="Group 63"/>
              <p:cNvGrpSpPr>
                <a:grpSpLocks/>
              </p:cNvGrpSpPr>
              <p:nvPr/>
            </p:nvGrpSpPr>
            <p:grpSpPr bwMode="auto">
              <a:xfrm>
                <a:off x="4648200" y="2286001"/>
                <a:ext cx="3733800" cy="914400"/>
                <a:chOff x="4648200" y="3429000"/>
                <a:chExt cx="3733800" cy="914264"/>
              </a:xfrm>
            </p:grpSpPr>
            <p:sp>
              <p:nvSpPr>
                <p:cNvPr id="2112"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13"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14"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15"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16"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17" name="Rectangle 15"/>
          <p:cNvSpPr>
            <a:spLocks noChangeArrowheads="1"/>
          </p:cNvSpPr>
          <p:nvPr/>
        </p:nvSpPr>
        <p:spPr bwMode="auto">
          <a:xfrm>
            <a:off x="800100" y="2743200"/>
            <a:ext cx="7551738" cy="314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1925"/>
              </a:lnSpc>
              <a:spcBef>
                <a:spcPts val="600"/>
              </a:spcBef>
              <a:spcAft>
                <a:spcPts val="600"/>
              </a:spcAft>
              <a:buSzPct val="100000"/>
              <a:buFontTx/>
              <a:buNone/>
            </a:pPr>
            <a:r>
              <a:rPr lang="en-US" altLang="en-US" sz="1600" smtClean="0">
                <a:solidFill>
                  <a:srgbClr val="000000"/>
                </a:solidFill>
                <a:latin typeface="Arial" panose="020B0604020202020204" pitchFamily="34" charset="0"/>
              </a:rPr>
              <a:t>“The major functions of the United States Patent and Trademark Office </a:t>
            </a:r>
            <a:r>
              <a:rPr lang="en-US" altLang="en-US" sz="1600" u="sng" smtClean="0">
                <a:solidFill>
                  <a:srgbClr val="FF0000"/>
                </a:solidFill>
                <a:latin typeface="Arial" panose="020B0604020202020204" pitchFamily="34" charset="0"/>
              </a:rPr>
              <a:t>as an office of indirect filing</a:t>
            </a:r>
            <a:r>
              <a:rPr lang="en-US" altLang="en-US" sz="1600" smtClean="0">
                <a:solidFill>
                  <a:srgbClr val="000000"/>
                </a:solidFill>
                <a:latin typeface="Arial" panose="020B0604020202020204" pitchFamily="34" charset="0"/>
              </a:rPr>
              <a:t> include:</a:t>
            </a:r>
          </a:p>
          <a:p>
            <a:pPr>
              <a:lnSpc>
                <a:spcPts val="1925"/>
              </a:lnSpc>
              <a:spcBef>
                <a:spcPts val="600"/>
              </a:spcBef>
              <a:spcAft>
                <a:spcPts val="600"/>
              </a:spcAft>
              <a:buSzPct val="100000"/>
              <a:buFontTx/>
              <a:buNone/>
            </a:pPr>
            <a:r>
              <a:rPr lang="en-US" altLang="en-US" sz="1600" smtClean="0">
                <a:solidFill>
                  <a:srgbClr val="000000"/>
                </a:solidFill>
                <a:latin typeface="Arial" panose="020B0604020202020204" pitchFamily="34" charset="0"/>
              </a:rPr>
              <a:t>“(1) Receiving and according a receipt date to international design applications;</a:t>
            </a:r>
          </a:p>
          <a:p>
            <a:pPr>
              <a:lnSpc>
                <a:spcPts val="1925"/>
              </a:lnSpc>
              <a:spcBef>
                <a:spcPts val="600"/>
              </a:spcBef>
              <a:spcAft>
                <a:spcPts val="600"/>
              </a:spcAft>
              <a:buSzPct val="100000"/>
              <a:buFontTx/>
              <a:buNone/>
            </a:pPr>
            <a:r>
              <a:rPr lang="en-US" altLang="en-US" sz="1600" smtClean="0">
                <a:solidFill>
                  <a:srgbClr val="000000"/>
                </a:solidFill>
                <a:latin typeface="Arial" panose="020B0604020202020204" pitchFamily="34" charset="0"/>
              </a:rPr>
              <a:t>“(2) Collecting and, when required, transmitting fees due for processing international design applications;</a:t>
            </a:r>
          </a:p>
          <a:p>
            <a:pPr>
              <a:lnSpc>
                <a:spcPts val="1925"/>
              </a:lnSpc>
              <a:spcBef>
                <a:spcPts val="600"/>
              </a:spcBef>
              <a:spcAft>
                <a:spcPts val="600"/>
              </a:spcAft>
              <a:buSzPct val="100000"/>
              <a:buFontTx/>
              <a:buNone/>
            </a:pPr>
            <a:r>
              <a:rPr lang="en-US" altLang="en-US" sz="1600" smtClean="0">
                <a:solidFill>
                  <a:srgbClr val="000000"/>
                </a:solidFill>
                <a:latin typeface="Arial" panose="020B0604020202020204" pitchFamily="34" charset="0"/>
              </a:rPr>
              <a:t>“(3) Determining compliance with applicable requirements of [secrecy/national security]; and</a:t>
            </a:r>
          </a:p>
          <a:p>
            <a:pPr>
              <a:lnSpc>
                <a:spcPts val="1925"/>
              </a:lnSpc>
              <a:spcBef>
                <a:spcPts val="600"/>
              </a:spcBef>
              <a:spcAft>
                <a:spcPts val="600"/>
              </a:spcAft>
              <a:buSzPct val="100000"/>
              <a:buFontTx/>
              <a:buNone/>
            </a:pPr>
            <a:r>
              <a:rPr lang="en-US" altLang="en-US" sz="1600" smtClean="0">
                <a:solidFill>
                  <a:srgbClr val="000000"/>
                </a:solidFill>
                <a:latin typeface="Arial" panose="020B0604020202020204" pitchFamily="34" charset="0"/>
              </a:rPr>
              <a:t>“(4) Transmitting an international design application to the International Bureau [of WIPO], unless prescriptions concerning national security prevent the application from being transmitted.”</a:t>
            </a:r>
          </a:p>
        </p:txBody>
      </p:sp>
    </p:spTree>
    <p:extLst>
      <p:ext uri="{BB962C8B-B14F-4D97-AF65-F5344CB8AC3E}">
        <p14:creationId xmlns:p14="http://schemas.microsoft.com/office/powerpoint/2010/main" val="2668076059"/>
      </p:ext>
    </p:extLst>
  </p:cSld>
  <p:clrMapOvr>
    <a:masterClrMapping/>
  </p:clrMapOvr>
  <p:transition spd="slow">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Rule 1003 – What Does U.S. Designated Office Do?</a:t>
            </a:r>
          </a:p>
        </p:txBody>
      </p:sp>
      <p:sp>
        <p:nvSpPr>
          <p:cNvPr id="2121"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22"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5E041AC3-6CCD-48E3-97BA-BA6BAEC1B257}" type="slidenum">
              <a:rPr lang="en-US" altLang="en-US" sz="1200" smtClean="0">
                <a:solidFill>
                  <a:srgbClr val="000000"/>
                </a:solidFill>
              </a:rPr>
              <a:pPr algn="r">
                <a:spcBef>
                  <a:spcPct val="0"/>
                </a:spcBef>
                <a:buSzPct val="100000"/>
                <a:buFontTx/>
                <a:buNone/>
              </a:pPr>
              <a:t>46</a:t>
            </a:fld>
            <a:endParaRPr lang="en-US" altLang="en-US" sz="1200" smtClean="0">
              <a:solidFill>
                <a:srgbClr val="000000"/>
              </a:solidFill>
            </a:endParaRPr>
          </a:p>
        </p:txBody>
      </p:sp>
      <p:grpSp>
        <p:nvGrpSpPr>
          <p:cNvPr id="2123" name="Group 75"/>
          <p:cNvGrpSpPr>
            <a:grpSpLocks/>
          </p:cNvGrpSpPr>
          <p:nvPr/>
        </p:nvGrpSpPr>
        <p:grpSpPr bwMode="auto">
          <a:xfrm>
            <a:off x="2652713" y="1219200"/>
            <a:ext cx="3733800" cy="914400"/>
            <a:chOff x="4648200" y="2286000"/>
            <a:chExt cx="3733800" cy="914400"/>
          </a:xfrm>
        </p:grpSpPr>
        <p:grpSp>
          <p:nvGrpSpPr>
            <p:cNvPr id="2124" name="Group 76"/>
            <p:cNvGrpSpPr>
              <a:grpSpLocks/>
            </p:cNvGrpSpPr>
            <p:nvPr/>
          </p:nvGrpSpPr>
          <p:grpSpPr bwMode="auto">
            <a:xfrm>
              <a:off x="4648200" y="2286000"/>
              <a:ext cx="3733800" cy="914400"/>
              <a:chOff x="4648200" y="2286001"/>
              <a:chExt cx="3733800" cy="914400"/>
            </a:xfrm>
          </p:grpSpPr>
          <p:grpSp>
            <p:nvGrpSpPr>
              <p:cNvPr id="2125" name="Group 77"/>
              <p:cNvGrpSpPr>
                <a:grpSpLocks/>
              </p:cNvGrpSpPr>
              <p:nvPr/>
            </p:nvGrpSpPr>
            <p:grpSpPr bwMode="auto">
              <a:xfrm>
                <a:off x="4648200" y="2286001"/>
                <a:ext cx="3733800" cy="914400"/>
                <a:chOff x="4648200" y="3429000"/>
                <a:chExt cx="3733800" cy="914264"/>
              </a:xfrm>
            </p:grpSpPr>
            <p:sp>
              <p:nvSpPr>
                <p:cNvPr id="2126"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27"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28"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29"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30"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31" name="Rectangle 15"/>
          <p:cNvSpPr>
            <a:spLocks noChangeArrowheads="1"/>
          </p:cNvSpPr>
          <p:nvPr/>
        </p:nvSpPr>
        <p:spPr bwMode="auto">
          <a:xfrm>
            <a:off x="1085850" y="2743200"/>
            <a:ext cx="6978650" cy="346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700" smtClean="0">
                <a:solidFill>
                  <a:srgbClr val="000000"/>
                </a:solidFill>
                <a:latin typeface="Arial" panose="020B0604020202020204" pitchFamily="34" charset="0"/>
              </a:rPr>
              <a:t>“The major functions of the United States </a:t>
            </a:r>
            <a:r>
              <a:rPr lang="en-US" altLang="en-US" sz="1700" smtClean="0">
                <a:solidFill>
                  <a:srgbClr val="FF0000"/>
                </a:solidFill>
                <a:latin typeface="Arial" panose="020B0604020202020204" pitchFamily="34" charset="0"/>
              </a:rPr>
              <a:t>Designated Office</a:t>
            </a:r>
            <a:r>
              <a:rPr lang="en-US" altLang="en-US" sz="1700" smtClean="0">
                <a:solidFill>
                  <a:srgbClr val="000000"/>
                </a:solidFill>
                <a:latin typeface="Arial" panose="020B0604020202020204" pitchFamily="34" charset="0"/>
              </a:rPr>
              <a:t> include:</a:t>
            </a:r>
          </a:p>
          <a:p>
            <a:pPr>
              <a:spcBef>
                <a:spcPct val="0"/>
              </a:spcBef>
              <a:buSzPct val="100000"/>
              <a:buFontTx/>
              <a:buNone/>
            </a:pPr>
            <a:endParaRPr lang="en-US" altLang="en-US" sz="1700" smtClean="0">
              <a:solidFill>
                <a:srgbClr val="000000"/>
              </a:solidFill>
              <a:latin typeface="Arial" panose="020B0604020202020204" pitchFamily="34" charset="0"/>
            </a:endParaRPr>
          </a:p>
          <a:p>
            <a:pPr>
              <a:spcBef>
                <a:spcPct val="0"/>
              </a:spcBef>
              <a:buSzPct val="100000"/>
              <a:buFontTx/>
              <a:buNone/>
            </a:pPr>
            <a:r>
              <a:rPr lang="en-US" altLang="en-US" sz="1700" smtClean="0">
                <a:solidFill>
                  <a:srgbClr val="000000"/>
                </a:solidFill>
                <a:latin typeface="Arial" panose="020B0604020202020204" pitchFamily="34" charset="0"/>
              </a:rPr>
              <a:t>“(1) Accepting for national examination international design applications which satisfy the requirements of the Hague Agreement, the [Common] Regulations [of the Hague Agreement], and the [PTO] regulations;</a:t>
            </a:r>
          </a:p>
          <a:p>
            <a:pPr>
              <a:spcBef>
                <a:spcPct val="0"/>
              </a:spcBef>
              <a:buSzPct val="100000"/>
              <a:buFontTx/>
              <a:buNone/>
            </a:pPr>
            <a:endParaRPr lang="en-US" altLang="en-US" sz="1700" smtClean="0">
              <a:solidFill>
                <a:srgbClr val="000000"/>
              </a:solidFill>
              <a:latin typeface="Arial" panose="020B0604020202020204" pitchFamily="34" charset="0"/>
            </a:endParaRPr>
          </a:p>
          <a:p>
            <a:pPr>
              <a:spcBef>
                <a:spcPct val="0"/>
              </a:spcBef>
              <a:buSzPct val="100000"/>
              <a:buFontTx/>
              <a:buNone/>
            </a:pPr>
            <a:r>
              <a:rPr lang="en-US" altLang="en-US" sz="1700" smtClean="0">
                <a:solidFill>
                  <a:srgbClr val="000000"/>
                </a:solidFill>
                <a:latin typeface="Arial" panose="020B0604020202020204" pitchFamily="34" charset="0"/>
              </a:rPr>
              <a:t>“(2) </a:t>
            </a:r>
            <a:r>
              <a:rPr lang="en-US" altLang="en-US" sz="1700" smtClean="0">
                <a:solidFill>
                  <a:srgbClr val="FF0000"/>
                </a:solidFill>
                <a:latin typeface="Arial" panose="020B0604020202020204" pitchFamily="34" charset="0"/>
              </a:rPr>
              <a:t>Performing an examination of the international design application in accordance with 35 U.S.C. chapter 16</a:t>
            </a:r>
            <a:r>
              <a:rPr lang="en-US" altLang="en-US" sz="1700" smtClean="0">
                <a:solidFill>
                  <a:srgbClr val="000000"/>
                </a:solidFill>
                <a:latin typeface="Arial" panose="020B0604020202020204" pitchFamily="34" charset="0"/>
              </a:rPr>
              <a:t> [i.e., the same as for ‘regular’ U.S. design patent applications]; and</a:t>
            </a:r>
          </a:p>
          <a:p>
            <a:pPr>
              <a:spcBef>
                <a:spcPct val="0"/>
              </a:spcBef>
              <a:buSzPct val="100000"/>
              <a:buFontTx/>
              <a:buNone/>
            </a:pPr>
            <a:endParaRPr lang="en-US" altLang="en-US" sz="1700" smtClean="0">
              <a:solidFill>
                <a:srgbClr val="000000"/>
              </a:solidFill>
              <a:latin typeface="Arial" panose="020B0604020202020204" pitchFamily="34" charset="0"/>
            </a:endParaRPr>
          </a:p>
          <a:p>
            <a:pPr>
              <a:spcBef>
                <a:spcPct val="0"/>
              </a:spcBef>
              <a:buSzPct val="100000"/>
              <a:buFontTx/>
              <a:buNone/>
            </a:pPr>
            <a:r>
              <a:rPr lang="en-US" altLang="en-US" sz="1700" smtClean="0">
                <a:solidFill>
                  <a:srgbClr val="000000"/>
                </a:solidFill>
                <a:latin typeface="Arial" panose="020B0604020202020204" pitchFamily="34" charset="0"/>
              </a:rPr>
              <a:t>“(3) Communicating the results of examination to the International Bureau.” </a:t>
            </a:r>
          </a:p>
        </p:txBody>
      </p:sp>
    </p:spTree>
    <p:extLst>
      <p:ext uri="{BB962C8B-B14F-4D97-AF65-F5344CB8AC3E}">
        <p14:creationId xmlns:p14="http://schemas.microsoft.com/office/powerpoint/2010/main" val="3687675027"/>
      </p:ext>
    </p:extLst>
  </p:cSld>
  <p:clrMapOvr>
    <a:masterClrMapping/>
  </p:clrMapOvr>
  <p:transition spd="slow">
    <p:cu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4"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1004 – What Does IB Do?</a:t>
            </a:r>
          </a:p>
        </p:txBody>
      </p:sp>
      <p:sp>
        <p:nvSpPr>
          <p:cNvPr id="2135"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36"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17382956-88EA-45FF-84AB-44C91D7CE062}" type="slidenum">
              <a:rPr lang="en-US" altLang="en-US" sz="1200" smtClean="0">
                <a:solidFill>
                  <a:srgbClr val="000000"/>
                </a:solidFill>
              </a:rPr>
              <a:pPr algn="r">
                <a:spcBef>
                  <a:spcPct val="0"/>
                </a:spcBef>
                <a:buSzPct val="100000"/>
                <a:buFontTx/>
                <a:buNone/>
              </a:pPr>
              <a:t>47</a:t>
            </a:fld>
            <a:endParaRPr lang="en-US" altLang="en-US" sz="1200" smtClean="0">
              <a:solidFill>
                <a:srgbClr val="000000"/>
              </a:solidFill>
            </a:endParaRPr>
          </a:p>
        </p:txBody>
      </p:sp>
      <p:grpSp>
        <p:nvGrpSpPr>
          <p:cNvPr id="2137" name="Group 89"/>
          <p:cNvGrpSpPr>
            <a:grpSpLocks/>
          </p:cNvGrpSpPr>
          <p:nvPr/>
        </p:nvGrpSpPr>
        <p:grpSpPr bwMode="auto">
          <a:xfrm>
            <a:off x="2652713" y="1219200"/>
            <a:ext cx="3733800" cy="914400"/>
            <a:chOff x="4648200" y="2286000"/>
            <a:chExt cx="3733800" cy="914400"/>
          </a:xfrm>
        </p:grpSpPr>
        <p:grpSp>
          <p:nvGrpSpPr>
            <p:cNvPr id="2138" name="Group 90"/>
            <p:cNvGrpSpPr>
              <a:grpSpLocks/>
            </p:cNvGrpSpPr>
            <p:nvPr/>
          </p:nvGrpSpPr>
          <p:grpSpPr bwMode="auto">
            <a:xfrm>
              <a:off x="4648200" y="2286000"/>
              <a:ext cx="3733800" cy="914400"/>
              <a:chOff x="4648200" y="2286001"/>
              <a:chExt cx="3733800" cy="914400"/>
            </a:xfrm>
          </p:grpSpPr>
          <p:grpSp>
            <p:nvGrpSpPr>
              <p:cNvPr id="2139" name="Group 91"/>
              <p:cNvGrpSpPr>
                <a:grpSpLocks/>
              </p:cNvGrpSpPr>
              <p:nvPr/>
            </p:nvGrpSpPr>
            <p:grpSpPr bwMode="auto">
              <a:xfrm>
                <a:off x="4648200" y="2286001"/>
                <a:ext cx="3733800" cy="914400"/>
                <a:chOff x="4648200" y="3429000"/>
                <a:chExt cx="3733800" cy="914264"/>
              </a:xfrm>
            </p:grpSpPr>
            <p:sp>
              <p:nvSpPr>
                <p:cNvPr id="2140"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41"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42"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43"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44"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45" name="Rectangle 15"/>
          <p:cNvSpPr>
            <a:spLocks noChangeArrowheads="1"/>
          </p:cNvSpPr>
          <p:nvPr/>
        </p:nvSpPr>
        <p:spPr bwMode="auto">
          <a:xfrm>
            <a:off x="889000" y="2667000"/>
            <a:ext cx="7380288" cy="3630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ts val="600"/>
              </a:spcBef>
              <a:spcAft>
                <a:spcPts val="600"/>
              </a:spcAft>
              <a:buSzPct val="100000"/>
              <a:buFontTx/>
              <a:buNone/>
            </a:pPr>
            <a:r>
              <a:rPr lang="en-US" altLang="en-US" sz="1600" smtClean="0">
                <a:solidFill>
                  <a:srgbClr val="000000"/>
                </a:solidFill>
                <a:latin typeface="Arial" panose="020B0604020202020204" pitchFamily="34" charset="0"/>
              </a:rPr>
              <a:t>“It is the intergovernmental organization which acts as the coordinating body under the Hague Agreement . . . . The major functions of the </a:t>
            </a:r>
            <a:r>
              <a:rPr lang="en-US" altLang="en-US" sz="1600" b="1" u="sng" smtClean="0">
                <a:solidFill>
                  <a:srgbClr val="FF0000"/>
                </a:solidFill>
                <a:latin typeface="Arial" panose="020B0604020202020204" pitchFamily="34" charset="0"/>
              </a:rPr>
              <a:t>International Bureau</a:t>
            </a:r>
            <a:r>
              <a:rPr lang="en-US" altLang="en-US" sz="1600" smtClean="0">
                <a:solidFill>
                  <a:srgbClr val="000000"/>
                </a:solidFill>
                <a:latin typeface="Arial" panose="020B0604020202020204" pitchFamily="34" charset="0"/>
              </a:rPr>
              <a:t> [IB] include:</a:t>
            </a:r>
          </a:p>
          <a:p>
            <a:pPr>
              <a:spcBef>
                <a:spcPts val="600"/>
              </a:spcBef>
              <a:spcAft>
                <a:spcPts val="600"/>
              </a:spcAft>
              <a:buSzPct val="100000"/>
              <a:buFontTx/>
              <a:buNone/>
            </a:pPr>
            <a:r>
              <a:rPr lang="en-US" altLang="en-US" sz="1600" smtClean="0">
                <a:solidFill>
                  <a:srgbClr val="000000"/>
                </a:solidFill>
                <a:latin typeface="Arial" panose="020B0604020202020204" pitchFamily="34" charset="0"/>
              </a:rPr>
              <a:t>“(1) Receiving international design applications directly from applicants and indirectly from an office of indirect filing;</a:t>
            </a:r>
          </a:p>
          <a:p>
            <a:pPr>
              <a:spcBef>
                <a:spcPts val="600"/>
              </a:spcBef>
              <a:spcAft>
                <a:spcPts val="600"/>
              </a:spcAft>
              <a:buSzPct val="100000"/>
              <a:buFontTx/>
              <a:buNone/>
            </a:pPr>
            <a:r>
              <a:rPr lang="en-US" altLang="en-US" sz="1600" smtClean="0">
                <a:solidFill>
                  <a:srgbClr val="000000"/>
                </a:solidFill>
                <a:latin typeface="Arial" panose="020B0604020202020204" pitchFamily="34" charset="0"/>
              </a:rPr>
              <a:t>“(2) Collecting required fees and crediting designation fees . . . </a:t>
            </a:r>
          </a:p>
          <a:p>
            <a:pPr>
              <a:spcBef>
                <a:spcPts val="600"/>
              </a:spcBef>
              <a:spcAft>
                <a:spcPts val="600"/>
              </a:spcAft>
              <a:buSzPct val="100000"/>
              <a:buFontTx/>
              <a:buNone/>
            </a:pPr>
            <a:r>
              <a:rPr lang="en-US" altLang="en-US" sz="1600" smtClean="0">
                <a:solidFill>
                  <a:srgbClr val="000000"/>
                </a:solidFill>
                <a:latin typeface="Arial" panose="020B0604020202020204" pitchFamily="34" charset="0"/>
              </a:rPr>
              <a:t>“(3) Reviewing international design applications for compliance with prescribed formal requirements;</a:t>
            </a:r>
          </a:p>
          <a:p>
            <a:pPr>
              <a:spcBef>
                <a:spcPts val="600"/>
              </a:spcBef>
              <a:spcAft>
                <a:spcPts val="600"/>
              </a:spcAft>
              <a:buSzPct val="100000"/>
              <a:buFontTx/>
              <a:buNone/>
            </a:pPr>
            <a:r>
              <a:rPr lang="en-US" altLang="en-US" sz="1600" smtClean="0">
                <a:solidFill>
                  <a:srgbClr val="000000"/>
                </a:solidFill>
                <a:latin typeface="Arial" panose="020B0604020202020204" pitchFamily="34" charset="0"/>
              </a:rPr>
              <a:t>“(4) Translating . . . applications into . . . languages for recordation and publication; (5) Registering . . . designs in the International Register . . . (6) Publishing . . . registrations in the International Designs Bulletin; and (7) Sending copies . . . of the international registration to each designated office.”</a:t>
            </a:r>
          </a:p>
        </p:txBody>
      </p:sp>
    </p:spTree>
    <p:extLst>
      <p:ext uri="{BB962C8B-B14F-4D97-AF65-F5344CB8AC3E}">
        <p14:creationId xmlns:p14="http://schemas.microsoft.com/office/powerpoint/2010/main" val="1922243158"/>
      </p:ext>
    </p:extLst>
  </p:cSld>
  <p:clrMapOvr>
    <a:masterClrMapping/>
  </p:clrMapOvr>
  <p:transition spd="slow">
    <p:cu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8"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Rule 1011 – Who Can File Via PTO?</a:t>
            </a:r>
          </a:p>
        </p:txBody>
      </p:sp>
      <p:sp>
        <p:nvSpPr>
          <p:cNvPr id="2149"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50"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A01304DE-1815-4F38-ADFB-D279175E7B75}" type="slidenum">
              <a:rPr lang="en-US" altLang="en-US" sz="1200" smtClean="0">
                <a:solidFill>
                  <a:srgbClr val="000000"/>
                </a:solidFill>
              </a:rPr>
              <a:pPr algn="r">
                <a:spcBef>
                  <a:spcPct val="0"/>
                </a:spcBef>
                <a:buSzPct val="100000"/>
                <a:buFontTx/>
                <a:buNone/>
              </a:pPr>
              <a:t>48</a:t>
            </a:fld>
            <a:endParaRPr lang="en-US" altLang="en-US" sz="1200" smtClean="0">
              <a:solidFill>
                <a:srgbClr val="000000"/>
              </a:solidFill>
            </a:endParaRPr>
          </a:p>
        </p:txBody>
      </p:sp>
      <p:grpSp>
        <p:nvGrpSpPr>
          <p:cNvPr id="2151" name="Group 103"/>
          <p:cNvGrpSpPr>
            <a:grpSpLocks/>
          </p:cNvGrpSpPr>
          <p:nvPr/>
        </p:nvGrpSpPr>
        <p:grpSpPr bwMode="auto">
          <a:xfrm>
            <a:off x="2652713" y="1219200"/>
            <a:ext cx="3733800" cy="914400"/>
            <a:chOff x="4648200" y="2286000"/>
            <a:chExt cx="3733800" cy="914400"/>
          </a:xfrm>
        </p:grpSpPr>
        <p:grpSp>
          <p:nvGrpSpPr>
            <p:cNvPr id="2152" name="Group 104"/>
            <p:cNvGrpSpPr>
              <a:grpSpLocks/>
            </p:cNvGrpSpPr>
            <p:nvPr/>
          </p:nvGrpSpPr>
          <p:grpSpPr bwMode="auto">
            <a:xfrm>
              <a:off x="4648200" y="2286000"/>
              <a:ext cx="3733800" cy="914400"/>
              <a:chOff x="4648200" y="2286001"/>
              <a:chExt cx="3733800" cy="914400"/>
            </a:xfrm>
          </p:grpSpPr>
          <p:grpSp>
            <p:nvGrpSpPr>
              <p:cNvPr id="2153" name="Group 105"/>
              <p:cNvGrpSpPr>
                <a:grpSpLocks/>
              </p:cNvGrpSpPr>
              <p:nvPr/>
            </p:nvGrpSpPr>
            <p:grpSpPr bwMode="auto">
              <a:xfrm>
                <a:off x="4648200" y="2286001"/>
                <a:ext cx="3733800" cy="914400"/>
                <a:chOff x="4648200" y="3429000"/>
                <a:chExt cx="3733800" cy="914264"/>
              </a:xfrm>
            </p:grpSpPr>
            <p:sp>
              <p:nvSpPr>
                <p:cNvPr id="2154"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55"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56"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57"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58"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59" name="Rectangle 15"/>
          <p:cNvSpPr>
            <a:spLocks noChangeArrowheads="1"/>
          </p:cNvSpPr>
          <p:nvPr/>
        </p:nvSpPr>
        <p:spPr bwMode="auto">
          <a:xfrm>
            <a:off x="1157288" y="2895600"/>
            <a:ext cx="6892925" cy="1998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ts val="600"/>
              </a:spcBef>
              <a:spcAft>
                <a:spcPts val="600"/>
              </a:spcAft>
              <a:buSzPct val="100000"/>
              <a:buFontTx/>
              <a:buNone/>
            </a:pPr>
            <a:r>
              <a:rPr lang="en-US" altLang="en-US" sz="1800" i="1" smtClean="0">
                <a:solidFill>
                  <a:srgbClr val="000000"/>
                </a:solidFill>
                <a:latin typeface="Arial" panose="020B0604020202020204" pitchFamily="34" charset="0"/>
              </a:rPr>
              <a:t>“Only persons who are </a:t>
            </a:r>
            <a:r>
              <a:rPr lang="en-US" altLang="en-US" sz="1800" i="1" smtClean="0">
                <a:solidFill>
                  <a:srgbClr val="FF0000"/>
                </a:solidFill>
                <a:latin typeface="Arial" panose="020B0604020202020204" pitchFamily="34" charset="0"/>
              </a:rPr>
              <a:t>[1]</a:t>
            </a:r>
            <a:r>
              <a:rPr lang="en-US" altLang="en-US" sz="1800" i="1" smtClean="0">
                <a:solidFill>
                  <a:srgbClr val="000000"/>
                </a:solidFill>
                <a:latin typeface="Arial" panose="020B0604020202020204" pitchFamily="34" charset="0"/>
              </a:rPr>
              <a:t> nationals of the United States </a:t>
            </a:r>
            <a:r>
              <a:rPr lang="en-US" altLang="en-US" sz="1800" i="1" u="sng" smtClean="0">
                <a:solidFill>
                  <a:srgbClr val="000000"/>
                </a:solidFill>
                <a:latin typeface="Arial" panose="020B0604020202020204" pitchFamily="34" charset="0"/>
              </a:rPr>
              <a:t>or</a:t>
            </a:r>
            <a:r>
              <a:rPr lang="en-US" altLang="en-US" sz="1800" i="1" smtClean="0">
                <a:solidFill>
                  <a:srgbClr val="000000"/>
                </a:solidFill>
                <a:latin typeface="Arial" panose="020B0604020202020204" pitchFamily="34" charset="0"/>
              </a:rPr>
              <a:t> who have </a:t>
            </a:r>
            <a:r>
              <a:rPr lang="en-US" altLang="en-US" sz="1800" i="1" smtClean="0">
                <a:solidFill>
                  <a:srgbClr val="FF0000"/>
                </a:solidFill>
                <a:latin typeface="Arial" panose="020B0604020202020204" pitchFamily="34" charset="0"/>
              </a:rPr>
              <a:t>[2]</a:t>
            </a:r>
            <a:r>
              <a:rPr lang="en-US" altLang="en-US" sz="1800" i="1" smtClean="0">
                <a:solidFill>
                  <a:srgbClr val="000000"/>
                </a:solidFill>
                <a:latin typeface="Arial" panose="020B0604020202020204" pitchFamily="34" charset="0"/>
              </a:rPr>
              <a:t> a domicile, a habitual residence, </a:t>
            </a:r>
            <a:r>
              <a:rPr lang="en-US" altLang="en-US" sz="1800" i="1" u="sng" smtClean="0">
                <a:solidFill>
                  <a:srgbClr val="000000"/>
                </a:solidFill>
                <a:latin typeface="Arial" panose="020B0604020202020204" pitchFamily="34" charset="0"/>
              </a:rPr>
              <a:t>or</a:t>
            </a:r>
            <a:r>
              <a:rPr lang="en-US" altLang="en-US" sz="1800" i="1" smtClean="0">
                <a:solidFill>
                  <a:srgbClr val="000000"/>
                </a:solidFill>
                <a:latin typeface="Arial" panose="020B0604020202020204" pitchFamily="34" charset="0"/>
              </a:rPr>
              <a:t> </a:t>
            </a:r>
            <a:r>
              <a:rPr lang="en-US" altLang="en-US" sz="1800" i="1" smtClean="0">
                <a:solidFill>
                  <a:srgbClr val="FF0000"/>
                </a:solidFill>
                <a:latin typeface="Arial" panose="020B0604020202020204" pitchFamily="34" charset="0"/>
              </a:rPr>
              <a:t>[3]</a:t>
            </a:r>
            <a:r>
              <a:rPr lang="en-US" altLang="en-US" sz="1800" i="1" smtClean="0">
                <a:solidFill>
                  <a:srgbClr val="000000"/>
                </a:solidFill>
                <a:latin typeface="Arial" panose="020B0604020202020204" pitchFamily="34" charset="0"/>
              </a:rPr>
              <a:t> a real and effective industrial or commercial establishment in the territory of the United States may file international design applications through the United States Patent and Trademark Office.”</a:t>
            </a:r>
          </a:p>
        </p:txBody>
      </p:sp>
    </p:spTree>
    <p:extLst>
      <p:ext uri="{BB962C8B-B14F-4D97-AF65-F5344CB8AC3E}">
        <p14:creationId xmlns:p14="http://schemas.microsoft.com/office/powerpoint/2010/main" val="147229023"/>
      </p:ext>
    </p:extLst>
  </p:cSld>
  <p:clrMapOvr>
    <a:masterClrMapping/>
  </p:clrMapOvr>
  <p:transition spd="slow">
    <p:cu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2"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1021 – Content of Application</a:t>
            </a:r>
          </a:p>
        </p:txBody>
      </p:sp>
      <p:sp>
        <p:nvSpPr>
          <p:cNvPr id="2163"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64"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1585A636-AEDF-431F-8B97-3CF12873425E}" type="slidenum">
              <a:rPr lang="en-US" altLang="en-US" sz="1200" smtClean="0">
                <a:solidFill>
                  <a:srgbClr val="000000"/>
                </a:solidFill>
              </a:rPr>
              <a:pPr algn="r">
                <a:spcBef>
                  <a:spcPct val="0"/>
                </a:spcBef>
                <a:buSzPct val="100000"/>
                <a:buFontTx/>
                <a:buNone/>
              </a:pPr>
              <a:t>49</a:t>
            </a:fld>
            <a:endParaRPr lang="en-US" altLang="en-US" sz="1200" smtClean="0">
              <a:solidFill>
                <a:srgbClr val="000000"/>
              </a:solidFill>
            </a:endParaRPr>
          </a:p>
        </p:txBody>
      </p:sp>
      <p:grpSp>
        <p:nvGrpSpPr>
          <p:cNvPr id="2165" name="Group 117"/>
          <p:cNvGrpSpPr>
            <a:grpSpLocks/>
          </p:cNvGrpSpPr>
          <p:nvPr/>
        </p:nvGrpSpPr>
        <p:grpSpPr bwMode="auto">
          <a:xfrm>
            <a:off x="2652713" y="1219200"/>
            <a:ext cx="3733800" cy="914400"/>
            <a:chOff x="4648200" y="2286000"/>
            <a:chExt cx="3733800" cy="914400"/>
          </a:xfrm>
        </p:grpSpPr>
        <p:grpSp>
          <p:nvGrpSpPr>
            <p:cNvPr id="2166" name="Group 118"/>
            <p:cNvGrpSpPr>
              <a:grpSpLocks/>
            </p:cNvGrpSpPr>
            <p:nvPr/>
          </p:nvGrpSpPr>
          <p:grpSpPr bwMode="auto">
            <a:xfrm>
              <a:off x="4648200" y="2286000"/>
              <a:ext cx="3733800" cy="914400"/>
              <a:chOff x="4648200" y="2286001"/>
              <a:chExt cx="3733800" cy="914400"/>
            </a:xfrm>
          </p:grpSpPr>
          <p:grpSp>
            <p:nvGrpSpPr>
              <p:cNvPr id="2167" name="Group 119"/>
              <p:cNvGrpSpPr>
                <a:grpSpLocks/>
              </p:cNvGrpSpPr>
              <p:nvPr/>
            </p:nvGrpSpPr>
            <p:grpSpPr bwMode="auto">
              <a:xfrm>
                <a:off x="4648200" y="2286001"/>
                <a:ext cx="3733800" cy="914400"/>
                <a:chOff x="4648200" y="3429000"/>
                <a:chExt cx="3733800" cy="914264"/>
              </a:xfrm>
            </p:grpSpPr>
            <p:sp>
              <p:nvSpPr>
                <p:cNvPr id="2168"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69"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70"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71"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72"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73" name="Rectangle 15"/>
          <p:cNvSpPr>
            <a:spLocks noChangeArrowheads="1"/>
          </p:cNvSpPr>
          <p:nvPr/>
        </p:nvSpPr>
        <p:spPr bwMode="auto">
          <a:xfrm>
            <a:off x="1162050" y="2743200"/>
            <a:ext cx="6826250" cy="314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Use Form DM/1 (E) – Application for International Registration, and include prescribed fees.     </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“The number of industrial designs included in the international design application . . . may not exceed 100.”  </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United States (still) requires a “claim,” and an oath or declaration.  </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Application may include claim of priority.</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Application may include Information Disclosure Statement.  </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Application may include “proposed translation of any text matter . . . for purposes of recording and publication.”  </a:t>
            </a:r>
          </a:p>
        </p:txBody>
      </p:sp>
    </p:spTree>
    <p:extLst>
      <p:ext uri="{BB962C8B-B14F-4D97-AF65-F5344CB8AC3E}">
        <p14:creationId xmlns:p14="http://schemas.microsoft.com/office/powerpoint/2010/main" val="1379422618"/>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6147"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8926A22-A813-419D-80A8-C938760A84ED}" type="slidenum">
              <a:rPr lang="en-US" smtClean="0">
                <a:solidFill>
                  <a:prstClr val="black"/>
                </a:solidFill>
                <a:latin typeface="Calibri" pitchFamily="34" charset="0"/>
              </a:rPr>
              <a:pPr eaLnBrk="1" hangingPunct="1"/>
              <a:t>5</a:t>
            </a:fld>
            <a:endParaRPr lang="en-US" smtClean="0">
              <a:solidFill>
                <a:prstClr val="black"/>
              </a:solidFill>
              <a:latin typeface="Calibri" pitchFamily="34" charset="0"/>
            </a:endParaRPr>
          </a:p>
        </p:txBody>
      </p:sp>
      <p:sp>
        <p:nvSpPr>
          <p:cNvPr id="5" name="Subtitle 2"/>
          <p:cNvSpPr txBox="1">
            <a:spLocks/>
          </p:cNvSpPr>
          <p:nvPr/>
        </p:nvSpPr>
        <p:spPr bwMode="auto">
          <a:xfrm>
            <a:off x="228600" y="29718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lang="en-US" altLang="en-US" sz="1100" b="1" dirty="0">
                <a:solidFill>
                  <a:prstClr val="black"/>
                </a:solidFill>
              </a:rPr>
              <a:t>Knowledge Group UNLIMITED PAID Subscription Programs Pricing:</a:t>
            </a:r>
            <a:endParaRPr lang="en-US" altLang="en-US" sz="1100" dirty="0">
              <a:solidFill>
                <a:prstClr val="black"/>
              </a:solidFill>
            </a:endParaRPr>
          </a:p>
          <a:p>
            <a:pPr eaLnBrk="1" fontAlgn="base" hangingPunct="1">
              <a:spcBef>
                <a:spcPct val="0"/>
              </a:spcBef>
              <a:spcAft>
                <a:spcPct val="0"/>
              </a:spcAft>
              <a:defRPr/>
            </a:pPr>
            <a:r>
              <a:rPr lang="en-US" altLang="en-US" sz="1100" b="1" dirty="0">
                <a:solidFill>
                  <a:prstClr val="black"/>
                </a:solidFill>
              </a:rPr>
              <a:t> </a:t>
            </a:r>
            <a:endParaRPr lang="en-US" altLang="en-US" sz="1100" dirty="0">
              <a:solidFill>
                <a:prstClr val="black"/>
              </a:solidFill>
            </a:endParaRPr>
          </a:p>
          <a:p>
            <a:pPr eaLnBrk="1" fontAlgn="base" hangingPunct="1">
              <a:spcBef>
                <a:spcPct val="0"/>
              </a:spcBef>
              <a:spcAft>
                <a:spcPct val="0"/>
              </a:spcAft>
              <a:defRPr/>
            </a:pPr>
            <a:r>
              <a:rPr lang="en-US" altLang="en-US" sz="1100" b="1" u="sng" dirty="0">
                <a:solidFill>
                  <a:prstClr val="black"/>
                </a:solidFill>
              </a:rPr>
              <a:t>Individual Subscription Fees: (2 Options)</a:t>
            </a:r>
            <a:endParaRPr lang="en-US" altLang="en-US" sz="1100" dirty="0">
              <a:solidFill>
                <a:prstClr val="black"/>
              </a:solidFill>
            </a:endParaRPr>
          </a:p>
          <a:p>
            <a:pPr eaLnBrk="1" fontAlgn="base" hangingPunct="1">
              <a:spcBef>
                <a:spcPct val="0"/>
              </a:spcBef>
              <a:spcAft>
                <a:spcPct val="0"/>
              </a:spcAft>
              <a:defRPr/>
            </a:pPr>
            <a:r>
              <a:rPr lang="en-US" altLang="en-US" sz="1100" b="1" dirty="0">
                <a:solidFill>
                  <a:prstClr val="black"/>
                </a:solidFill>
              </a:rPr>
              <a:t>Semi-Annual:  </a:t>
            </a:r>
            <a:r>
              <a:rPr lang="en-US" altLang="en-US" sz="1100" dirty="0" smtClean="0">
                <a:solidFill>
                  <a:prstClr val="black"/>
                </a:solidFill>
              </a:rPr>
              <a:t>$499 </a:t>
            </a:r>
            <a:r>
              <a:rPr lang="en-US" altLang="en-US" sz="1100" dirty="0">
                <a:solidFill>
                  <a:prstClr val="black"/>
                </a:solidFill>
              </a:rPr>
              <a:t>one-time fee for a 6 month subscription with unlimited access to all webcasts, recordings, and materials. </a:t>
            </a:r>
          </a:p>
          <a:p>
            <a:pPr eaLnBrk="1" fontAlgn="base" hangingPunct="1">
              <a:spcBef>
                <a:spcPct val="0"/>
              </a:spcBef>
              <a:spcAft>
                <a:spcPct val="0"/>
              </a:spcAft>
              <a:defRPr/>
            </a:pPr>
            <a:r>
              <a:rPr lang="en-US" altLang="en-US" sz="1100" b="1" dirty="0">
                <a:solidFill>
                  <a:prstClr val="black"/>
                </a:solidFill>
              </a:rPr>
              <a:t>Annual:  </a:t>
            </a:r>
            <a:r>
              <a:rPr lang="en-US" altLang="en-US" sz="1100" dirty="0" smtClean="0">
                <a:solidFill>
                  <a:prstClr val="black"/>
                </a:solidFill>
              </a:rPr>
              <a:t>$799 </a:t>
            </a:r>
            <a:r>
              <a:rPr lang="en-US" altLang="en-US" sz="1100" dirty="0">
                <a:solidFill>
                  <a:prstClr val="black"/>
                </a:solidFill>
              </a:rPr>
              <a:t>one-time fee for a 12 month unlimited subscription with unlimited access to all webcasts, recordings, and materials. </a:t>
            </a:r>
          </a:p>
          <a:p>
            <a:pPr eaLnBrk="1" fontAlgn="base" hangingPunct="1">
              <a:spcBef>
                <a:spcPct val="0"/>
              </a:spcBef>
              <a:spcAft>
                <a:spcPct val="0"/>
              </a:spcAft>
              <a:defRPr/>
            </a:pPr>
            <a:endParaRPr lang="en-US" altLang="en-US" sz="1100" b="1" dirty="0">
              <a:solidFill>
                <a:prstClr val="black"/>
              </a:solidFill>
            </a:endParaRPr>
          </a:p>
          <a:p>
            <a:pPr eaLnBrk="1" fontAlgn="base" hangingPunct="1">
              <a:spcBef>
                <a:spcPct val="0"/>
              </a:spcBef>
              <a:spcAft>
                <a:spcPct val="0"/>
              </a:spcAft>
              <a:defRPr/>
            </a:pPr>
            <a:r>
              <a:rPr lang="en-US" altLang="en-US" sz="1100" i="1" dirty="0">
                <a:solidFill>
                  <a:prstClr val="black"/>
                </a:solidFill>
              </a:rPr>
              <a:t>Group plans are available.  See the registration form for details.</a:t>
            </a:r>
            <a:r>
              <a:rPr lang="en-US" altLang="en-US" sz="1100" dirty="0">
                <a:solidFill>
                  <a:prstClr val="black"/>
                </a:solidFill>
              </a:rPr>
              <a:t>  </a:t>
            </a:r>
          </a:p>
          <a:p>
            <a:pPr eaLnBrk="1" fontAlgn="base" hangingPunct="1">
              <a:spcBef>
                <a:spcPct val="0"/>
              </a:spcBef>
              <a:spcAft>
                <a:spcPct val="0"/>
              </a:spcAft>
              <a:defRPr/>
            </a:pPr>
            <a:endParaRPr lang="en-US" altLang="en-US" sz="1100" b="1" dirty="0">
              <a:solidFill>
                <a:prstClr val="black"/>
              </a:solidFill>
            </a:endParaRPr>
          </a:p>
          <a:p>
            <a:pPr eaLnBrk="1" fontAlgn="base" hangingPunct="1">
              <a:spcBef>
                <a:spcPct val="0"/>
              </a:spcBef>
              <a:spcAft>
                <a:spcPct val="0"/>
              </a:spcAft>
              <a:defRPr/>
            </a:pPr>
            <a:r>
              <a:rPr lang="en-US" altLang="en-US" sz="1100" b="1" u="sng" dirty="0">
                <a:solidFill>
                  <a:prstClr val="black"/>
                </a:solidFill>
              </a:rPr>
              <a:t>Best ways to sign up:</a:t>
            </a:r>
            <a:endParaRPr lang="en-US" altLang="en-US" sz="1100" u="sng" dirty="0">
              <a:solidFill>
                <a:prstClr val="black"/>
              </a:solidFill>
            </a:endParaRPr>
          </a:p>
          <a:p>
            <a:pPr marL="228600" indent="-228600" eaLnBrk="1" fontAlgn="base" hangingPunct="1">
              <a:spcBef>
                <a:spcPct val="0"/>
              </a:spcBef>
              <a:spcAft>
                <a:spcPct val="0"/>
              </a:spcAft>
              <a:buFontTx/>
              <a:buAutoNum type="arabicPeriod"/>
              <a:defRPr/>
            </a:pPr>
            <a:r>
              <a:rPr lang="en-US" altLang="en-US" sz="1100" dirty="0">
                <a:solidFill>
                  <a:prstClr val="black"/>
                </a:solidFill>
              </a:rPr>
              <a:t>Fill out the sign up form attached to the post conference survey email.</a:t>
            </a:r>
          </a:p>
          <a:p>
            <a:pPr marL="228600" indent="-228600" eaLnBrk="1" fontAlgn="base" hangingPunct="1">
              <a:spcBef>
                <a:spcPct val="0"/>
              </a:spcBef>
              <a:spcAft>
                <a:spcPct val="0"/>
              </a:spcAft>
              <a:buFontTx/>
              <a:buAutoNum type="arabicPeriod"/>
              <a:defRPr/>
            </a:pPr>
            <a:r>
              <a:rPr lang="en-US" altLang="en-US" sz="1100" dirty="0">
                <a:solidFill>
                  <a:prstClr val="black"/>
                </a:solidFill>
              </a:rPr>
              <a:t>Sign up online by clicking the link contained in the post conference survey email.  </a:t>
            </a:r>
          </a:p>
          <a:p>
            <a:pPr eaLnBrk="1" fontAlgn="base" hangingPunct="1">
              <a:spcBef>
                <a:spcPct val="0"/>
              </a:spcBef>
              <a:spcAft>
                <a:spcPct val="0"/>
              </a:spcAft>
              <a:defRPr/>
            </a:pPr>
            <a:r>
              <a:rPr lang="en-US" altLang="en-US" sz="1100" dirty="0">
                <a:solidFill>
                  <a:prstClr val="black"/>
                </a:solidFill>
              </a:rPr>
              <a:t>3.   Click the link below or the one we just posted in the chat window to the right.    </a:t>
            </a:r>
          </a:p>
          <a:p>
            <a:pPr eaLnBrk="1" fontAlgn="base" hangingPunct="1">
              <a:spcBef>
                <a:spcPct val="0"/>
              </a:spcBef>
              <a:spcAft>
                <a:spcPct val="0"/>
              </a:spcAft>
              <a:defRPr/>
            </a:pPr>
            <a:r>
              <a:rPr lang="en-US" altLang="en-US" sz="1100" u="sng" dirty="0">
                <a:solidFill>
                  <a:prstClr val="black"/>
                </a:solidFill>
                <a:hlinkClick r:id="rId3"/>
              </a:rPr>
              <a:t>https://gkc.memberclicks.net/index.php?option=com_mc&amp;view=mc&amp;mcid=form_157964</a:t>
            </a:r>
            <a:endParaRPr lang="en-US" altLang="en-US" sz="1100" u="sng" dirty="0">
              <a:solidFill>
                <a:prstClr val="black"/>
              </a:solidFill>
            </a:endParaRPr>
          </a:p>
          <a:p>
            <a:pPr eaLnBrk="1" fontAlgn="base" hangingPunct="1">
              <a:spcBef>
                <a:spcPct val="0"/>
              </a:spcBef>
              <a:spcAft>
                <a:spcPct val="0"/>
              </a:spcAft>
              <a:defRPr/>
            </a:pPr>
            <a:endParaRPr lang="en-US" altLang="en-US" sz="1100" dirty="0">
              <a:solidFill>
                <a:prstClr val="black"/>
              </a:solidFill>
            </a:endParaRPr>
          </a:p>
          <a:p>
            <a:pPr eaLnBrk="1" fontAlgn="base" hangingPunct="1">
              <a:spcBef>
                <a:spcPct val="0"/>
              </a:spcBef>
              <a:spcAft>
                <a:spcPct val="0"/>
              </a:spcAft>
              <a:defRPr/>
            </a:pPr>
            <a:r>
              <a:rPr lang="en-US" altLang="en-US" sz="1100" b="1" u="sng" dirty="0">
                <a:solidFill>
                  <a:prstClr val="black"/>
                </a:solidFill>
              </a:rPr>
              <a:t>Questions:</a:t>
            </a:r>
            <a:r>
              <a:rPr lang="en-US" altLang="en-US" sz="1100" dirty="0">
                <a:solidFill>
                  <a:prstClr val="black"/>
                </a:solidFill>
              </a:rPr>
              <a:t>  Send an email to: </a:t>
            </a:r>
            <a:r>
              <a:rPr lang="en-US" altLang="en-US" sz="1100" u="sng" dirty="0" smtClean="0">
                <a:solidFill>
                  <a:prstClr val="black"/>
                </a:solidFill>
                <a:hlinkClick r:id="rId4"/>
              </a:rPr>
              <a:t>info@theknowledgegroup.org</a:t>
            </a:r>
            <a:r>
              <a:rPr lang="en-US" altLang="en-US" sz="1100" u="sng" dirty="0" smtClean="0">
                <a:solidFill>
                  <a:prstClr val="black"/>
                </a:solidFill>
              </a:rPr>
              <a:t> </a:t>
            </a:r>
            <a:r>
              <a:rPr lang="en-US" altLang="en-US" sz="1100" dirty="0" smtClean="0">
                <a:solidFill>
                  <a:prstClr val="black"/>
                </a:solidFill>
              </a:rPr>
              <a:t>with </a:t>
            </a:r>
            <a:r>
              <a:rPr lang="en-US" altLang="en-US" sz="1100" dirty="0">
                <a:solidFill>
                  <a:prstClr val="black"/>
                </a:solidFill>
              </a:rPr>
              <a:t>“Unlimited” in the subject.</a:t>
            </a:r>
          </a:p>
        </p:txBody>
      </p:sp>
    </p:spTree>
    <p:extLst>
      <p:ext uri="{BB962C8B-B14F-4D97-AF65-F5344CB8AC3E}">
        <p14:creationId xmlns:p14="http://schemas.microsoft.com/office/powerpoint/2010/main" val="3278674952"/>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6"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i="1" u="sng" smtClean="0">
                <a:solidFill>
                  <a:srgbClr val="00B0F0"/>
                </a:solidFill>
                <a:latin typeface="Arial" panose="020B0604020202020204" pitchFamily="34" charset="0"/>
              </a:rPr>
              <a:t>Use the Official Form!</a:t>
            </a:r>
          </a:p>
        </p:txBody>
      </p:sp>
      <p:sp>
        <p:nvSpPr>
          <p:cNvPr id="2177"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78"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8CC7D076-0DF6-4DC1-927C-FF8621063078}" type="slidenum">
              <a:rPr lang="en-US" altLang="en-US" sz="1200" smtClean="0">
                <a:solidFill>
                  <a:srgbClr val="000000"/>
                </a:solidFill>
              </a:rPr>
              <a:pPr algn="r">
                <a:spcBef>
                  <a:spcPct val="0"/>
                </a:spcBef>
                <a:buSzPct val="100000"/>
                <a:buFontTx/>
                <a:buNone/>
              </a:pPr>
              <a:t>50</a:t>
            </a:fld>
            <a:endParaRPr lang="en-US" altLang="en-US" sz="1200" smtClean="0">
              <a:solidFill>
                <a:srgbClr val="000000"/>
              </a:solidFill>
            </a:endParaRPr>
          </a:p>
        </p:txBody>
      </p:sp>
      <p:grpSp>
        <p:nvGrpSpPr>
          <p:cNvPr id="2179" name="Group 131"/>
          <p:cNvGrpSpPr>
            <a:grpSpLocks/>
          </p:cNvGrpSpPr>
          <p:nvPr/>
        </p:nvGrpSpPr>
        <p:grpSpPr bwMode="auto">
          <a:xfrm>
            <a:off x="2652713" y="1219200"/>
            <a:ext cx="3733800" cy="914400"/>
            <a:chOff x="4648200" y="2286000"/>
            <a:chExt cx="3733800" cy="914400"/>
          </a:xfrm>
        </p:grpSpPr>
        <p:grpSp>
          <p:nvGrpSpPr>
            <p:cNvPr id="2180" name="Group 132"/>
            <p:cNvGrpSpPr>
              <a:grpSpLocks/>
            </p:cNvGrpSpPr>
            <p:nvPr/>
          </p:nvGrpSpPr>
          <p:grpSpPr bwMode="auto">
            <a:xfrm>
              <a:off x="4648200" y="2286000"/>
              <a:ext cx="3733800" cy="914400"/>
              <a:chOff x="4648200" y="2286001"/>
              <a:chExt cx="3733800" cy="914400"/>
            </a:xfrm>
          </p:grpSpPr>
          <p:grpSp>
            <p:nvGrpSpPr>
              <p:cNvPr id="2181" name="Group 133"/>
              <p:cNvGrpSpPr>
                <a:grpSpLocks/>
              </p:cNvGrpSpPr>
              <p:nvPr/>
            </p:nvGrpSpPr>
            <p:grpSpPr bwMode="auto">
              <a:xfrm>
                <a:off x="4648200" y="2286001"/>
                <a:ext cx="3733800" cy="914400"/>
                <a:chOff x="4648200" y="3429000"/>
                <a:chExt cx="3733800" cy="914264"/>
              </a:xfrm>
            </p:grpSpPr>
            <p:sp>
              <p:nvSpPr>
                <p:cNvPr id="2182"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83"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84"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185"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186"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87" name="Rectangle 15"/>
          <p:cNvSpPr>
            <a:spLocks noChangeArrowheads="1"/>
          </p:cNvSpPr>
          <p:nvPr/>
        </p:nvSpPr>
        <p:spPr bwMode="auto">
          <a:xfrm>
            <a:off x="1090613" y="3276600"/>
            <a:ext cx="3127375" cy="161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ts val="600"/>
              </a:spcBef>
              <a:spcAft>
                <a:spcPts val="600"/>
              </a:spcAft>
              <a:buSzPct val="100000"/>
              <a:buFontTx/>
              <a:buNone/>
            </a:pPr>
            <a:r>
              <a:rPr lang="en-US" altLang="en-US" sz="1800" smtClean="0">
                <a:solidFill>
                  <a:srgbClr val="000000"/>
                </a:solidFill>
                <a:latin typeface="Arial" panose="020B0604020202020204" pitchFamily="34" charset="0"/>
              </a:rPr>
              <a:t>PTO Rule 1022:  </a:t>
            </a:r>
            <a:r>
              <a:rPr lang="en-US" altLang="en-US" sz="1800" i="1" smtClean="0">
                <a:solidFill>
                  <a:srgbClr val="000000"/>
                </a:solidFill>
                <a:latin typeface="Arial" panose="020B0604020202020204" pitchFamily="34" charset="0"/>
              </a:rPr>
              <a:t>“The international application shall be presented on the </a:t>
            </a:r>
            <a:r>
              <a:rPr lang="en-US" altLang="en-US" sz="1800" i="1" smtClean="0">
                <a:solidFill>
                  <a:srgbClr val="FF0000"/>
                </a:solidFill>
                <a:latin typeface="Arial" panose="020B0604020202020204" pitchFamily="34" charset="0"/>
              </a:rPr>
              <a:t>official form</a:t>
            </a:r>
            <a:r>
              <a:rPr lang="en-US" altLang="en-US" sz="1800" i="1" smtClean="0">
                <a:solidFill>
                  <a:srgbClr val="000000"/>
                </a:solidFill>
                <a:latin typeface="Arial" panose="020B0604020202020204" pitchFamily="34" charset="0"/>
              </a:rPr>
              <a:t> </a:t>
            </a:r>
            <a:r>
              <a:rPr lang="en-US" altLang="en-US" sz="1800" smtClean="0">
                <a:solidFill>
                  <a:srgbClr val="000000"/>
                </a:solidFill>
                <a:latin typeface="Arial" panose="020B0604020202020204" pitchFamily="34" charset="0"/>
              </a:rPr>
              <a:t>[Form DM/1]</a:t>
            </a:r>
            <a:r>
              <a:rPr lang="en-US" altLang="en-US" sz="1800" i="1" smtClean="0">
                <a:solidFill>
                  <a:srgbClr val="000000"/>
                </a:solidFill>
                <a:latin typeface="Arial" panose="020B0604020202020204" pitchFamily="34" charset="0"/>
              </a:rPr>
              <a:t>.”</a:t>
            </a:r>
          </a:p>
        </p:txBody>
      </p:sp>
      <p:pic>
        <p:nvPicPr>
          <p:cNvPr id="2188" name="Picture 3"/>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819400"/>
            <a:ext cx="2705100" cy="3352800"/>
          </a:xfrm>
          <a:prstGeom prst="rect">
            <a:avLst/>
          </a:prstGeom>
          <a:noFill/>
          <a:ln w="76200" cap="flat">
            <a:solidFill>
              <a:srgbClr val="92D050"/>
            </a:solidFill>
            <a:prstDash val="solid"/>
            <a:miter lim="800000"/>
            <a:headEnd type="none" w="med" len="med"/>
            <a:tailEnd type="none" w="med" len="me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75314186"/>
      </p:ext>
    </p:extLst>
  </p:cSld>
  <p:clrMapOvr>
    <a:masterClrMapping/>
  </p:clrMapOvr>
  <p:transition spd="slow">
    <p:cu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1023</a:t>
            </a:r>
          </a:p>
        </p:txBody>
      </p:sp>
      <p:sp>
        <p:nvSpPr>
          <p:cNvPr id="2192"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193"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DDAB750C-E5E7-4B96-B2D8-4E8F2B286DEB}" type="slidenum">
              <a:rPr lang="en-US" altLang="en-US" sz="1200" smtClean="0">
                <a:solidFill>
                  <a:srgbClr val="000000"/>
                </a:solidFill>
              </a:rPr>
              <a:pPr algn="r">
                <a:spcBef>
                  <a:spcPct val="0"/>
                </a:spcBef>
                <a:buSzPct val="100000"/>
                <a:buFontTx/>
                <a:buNone/>
              </a:pPr>
              <a:t>51</a:t>
            </a:fld>
            <a:endParaRPr lang="en-US" altLang="en-US" sz="1200" smtClean="0">
              <a:solidFill>
                <a:srgbClr val="000000"/>
              </a:solidFill>
            </a:endParaRPr>
          </a:p>
        </p:txBody>
      </p:sp>
      <p:grpSp>
        <p:nvGrpSpPr>
          <p:cNvPr id="2194" name="Group 146"/>
          <p:cNvGrpSpPr>
            <a:grpSpLocks/>
          </p:cNvGrpSpPr>
          <p:nvPr/>
        </p:nvGrpSpPr>
        <p:grpSpPr bwMode="auto">
          <a:xfrm>
            <a:off x="2652713" y="1219200"/>
            <a:ext cx="3733800" cy="914400"/>
            <a:chOff x="4648200" y="2286000"/>
            <a:chExt cx="3733800" cy="914400"/>
          </a:xfrm>
        </p:grpSpPr>
        <p:grpSp>
          <p:nvGrpSpPr>
            <p:cNvPr id="2195" name="Group 147"/>
            <p:cNvGrpSpPr>
              <a:grpSpLocks/>
            </p:cNvGrpSpPr>
            <p:nvPr/>
          </p:nvGrpSpPr>
          <p:grpSpPr bwMode="auto">
            <a:xfrm>
              <a:off x="4648200" y="2286000"/>
              <a:ext cx="3733800" cy="914400"/>
              <a:chOff x="4648200" y="2286001"/>
              <a:chExt cx="3733800" cy="914400"/>
            </a:xfrm>
          </p:grpSpPr>
          <p:grpSp>
            <p:nvGrpSpPr>
              <p:cNvPr id="2196" name="Group 148"/>
              <p:cNvGrpSpPr>
                <a:grpSpLocks/>
              </p:cNvGrpSpPr>
              <p:nvPr/>
            </p:nvGrpSpPr>
            <p:grpSpPr bwMode="auto">
              <a:xfrm>
                <a:off x="4648200" y="2286001"/>
                <a:ext cx="3733800" cy="914400"/>
                <a:chOff x="4648200" y="3429000"/>
                <a:chExt cx="3733800" cy="914264"/>
              </a:xfrm>
            </p:grpSpPr>
            <p:sp>
              <p:nvSpPr>
                <p:cNvPr id="2197"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198"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199"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00"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01"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02" name="Rectangle 15"/>
          <p:cNvSpPr>
            <a:spLocks noChangeArrowheads="1"/>
          </p:cNvSpPr>
          <p:nvPr/>
        </p:nvSpPr>
        <p:spPr bwMode="auto">
          <a:xfrm>
            <a:off x="1157288" y="2895600"/>
            <a:ext cx="6892925" cy="1235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ct val="0"/>
              </a:spcBef>
              <a:buSzPct val="100000"/>
              <a:buFontTx/>
              <a:buNone/>
            </a:pPr>
            <a:r>
              <a:rPr lang="en-US" altLang="en-US" sz="1800" i="1" smtClean="0">
                <a:solidFill>
                  <a:srgbClr val="000000"/>
                </a:solidFill>
                <a:latin typeface="Arial" panose="020B0604020202020204" pitchFamily="34" charset="0"/>
              </a:rPr>
              <a:t>“. . . </a:t>
            </a:r>
            <a:r>
              <a:rPr lang="en-US" altLang="en-US" sz="1800" smtClean="0">
                <a:solidFill>
                  <a:srgbClr val="000000"/>
                </a:solidFill>
                <a:latin typeface="Arial" panose="020B0604020202020204" pitchFamily="34" charset="0"/>
              </a:rPr>
              <a:t>the filing date of an international design application in the United States is the date of international registration determined by the International Bureau under the Hague Agreement . . . .”</a:t>
            </a:r>
            <a:endParaRPr lang="en-US" altLang="en-US" sz="1800" i="1"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365113741"/>
      </p:ext>
    </p:extLst>
  </p:cSld>
  <p:clrMapOvr>
    <a:masterClrMapping/>
  </p:clrMapOvr>
  <p:transition spd="slow">
    <p:cu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5"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Rules 1024-1025</a:t>
            </a:r>
          </a:p>
        </p:txBody>
      </p:sp>
      <p:sp>
        <p:nvSpPr>
          <p:cNvPr id="2206"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07"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B54A8390-BA1A-470D-83D0-5384AA380307}" type="slidenum">
              <a:rPr lang="en-US" altLang="en-US" sz="1200" smtClean="0">
                <a:solidFill>
                  <a:srgbClr val="000000"/>
                </a:solidFill>
              </a:rPr>
              <a:pPr algn="r">
                <a:spcBef>
                  <a:spcPct val="0"/>
                </a:spcBef>
                <a:buSzPct val="100000"/>
                <a:buFontTx/>
                <a:buNone/>
              </a:pPr>
              <a:t>52</a:t>
            </a:fld>
            <a:endParaRPr lang="en-US" altLang="en-US" sz="1200" smtClean="0">
              <a:solidFill>
                <a:srgbClr val="000000"/>
              </a:solidFill>
            </a:endParaRPr>
          </a:p>
        </p:txBody>
      </p:sp>
      <p:grpSp>
        <p:nvGrpSpPr>
          <p:cNvPr id="2208" name="Group 160"/>
          <p:cNvGrpSpPr>
            <a:grpSpLocks/>
          </p:cNvGrpSpPr>
          <p:nvPr/>
        </p:nvGrpSpPr>
        <p:grpSpPr bwMode="auto">
          <a:xfrm>
            <a:off x="2652713" y="1219200"/>
            <a:ext cx="3733800" cy="914400"/>
            <a:chOff x="4648200" y="2286000"/>
            <a:chExt cx="3733800" cy="914400"/>
          </a:xfrm>
        </p:grpSpPr>
        <p:grpSp>
          <p:nvGrpSpPr>
            <p:cNvPr id="2209" name="Group 161"/>
            <p:cNvGrpSpPr>
              <a:grpSpLocks/>
            </p:cNvGrpSpPr>
            <p:nvPr/>
          </p:nvGrpSpPr>
          <p:grpSpPr bwMode="auto">
            <a:xfrm>
              <a:off x="4648200" y="2286000"/>
              <a:ext cx="3733800" cy="914400"/>
              <a:chOff x="4648200" y="2286001"/>
              <a:chExt cx="3733800" cy="914400"/>
            </a:xfrm>
          </p:grpSpPr>
          <p:grpSp>
            <p:nvGrpSpPr>
              <p:cNvPr id="2210" name="Group 162"/>
              <p:cNvGrpSpPr>
                <a:grpSpLocks/>
              </p:cNvGrpSpPr>
              <p:nvPr/>
            </p:nvGrpSpPr>
            <p:grpSpPr bwMode="auto">
              <a:xfrm>
                <a:off x="4648200" y="2286001"/>
                <a:ext cx="3733800" cy="914400"/>
                <a:chOff x="4648200" y="3429000"/>
                <a:chExt cx="3733800" cy="914264"/>
              </a:xfrm>
            </p:grpSpPr>
            <p:sp>
              <p:nvSpPr>
                <p:cNvPr id="2211"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12"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13"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14"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15"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16" name="Rectangle 15"/>
          <p:cNvSpPr>
            <a:spLocks noChangeArrowheads="1"/>
          </p:cNvSpPr>
          <p:nvPr/>
        </p:nvSpPr>
        <p:spPr bwMode="auto">
          <a:xfrm>
            <a:off x="1352550" y="2895600"/>
            <a:ext cx="6445250" cy="2176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An international design application designating the United States must include a specification per 35 USC 112</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The specific wording of the claim shall be in formal terms to the ornamental design for the article (specifying name of article) as shown, or as shown and described</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More than one claim is neither required nor permitted for purposes of the United States</a:t>
            </a:r>
          </a:p>
        </p:txBody>
      </p:sp>
    </p:spTree>
    <p:extLst>
      <p:ext uri="{BB962C8B-B14F-4D97-AF65-F5344CB8AC3E}">
        <p14:creationId xmlns:p14="http://schemas.microsoft.com/office/powerpoint/2010/main" val="3538497681"/>
      </p:ext>
    </p:extLst>
  </p:cSld>
  <p:clrMapOvr>
    <a:masterClrMapping/>
  </p:clrMapOvr>
  <p:transition spd="slow">
    <p:cu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9"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Rule 1028 – No Deferred Publication for U.S.</a:t>
            </a:r>
          </a:p>
        </p:txBody>
      </p:sp>
      <p:sp>
        <p:nvSpPr>
          <p:cNvPr id="2220"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21"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FAC6064B-3E37-4E68-B578-8B4CF102BC00}" type="slidenum">
              <a:rPr lang="en-US" altLang="en-US" sz="1200" smtClean="0">
                <a:solidFill>
                  <a:srgbClr val="000000"/>
                </a:solidFill>
              </a:rPr>
              <a:pPr algn="r">
                <a:spcBef>
                  <a:spcPct val="0"/>
                </a:spcBef>
                <a:buSzPct val="100000"/>
                <a:buFontTx/>
                <a:buNone/>
              </a:pPr>
              <a:t>53</a:t>
            </a:fld>
            <a:endParaRPr lang="en-US" altLang="en-US" sz="1200" smtClean="0">
              <a:solidFill>
                <a:srgbClr val="000000"/>
              </a:solidFill>
            </a:endParaRPr>
          </a:p>
        </p:txBody>
      </p:sp>
      <p:grpSp>
        <p:nvGrpSpPr>
          <p:cNvPr id="2222" name="Group 174"/>
          <p:cNvGrpSpPr>
            <a:grpSpLocks/>
          </p:cNvGrpSpPr>
          <p:nvPr/>
        </p:nvGrpSpPr>
        <p:grpSpPr bwMode="auto">
          <a:xfrm>
            <a:off x="2652713" y="1219200"/>
            <a:ext cx="3733800" cy="914400"/>
            <a:chOff x="4648200" y="2286000"/>
            <a:chExt cx="3733800" cy="914400"/>
          </a:xfrm>
        </p:grpSpPr>
        <p:grpSp>
          <p:nvGrpSpPr>
            <p:cNvPr id="2223" name="Group 175"/>
            <p:cNvGrpSpPr>
              <a:grpSpLocks/>
            </p:cNvGrpSpPr>
            <p:nvPr/>
          </p:nvGrpSpPr>
          <p:grpSpPr bwMode="auto">
            <a:xfrm>
              <a:off x="4648200" y="2286000"/>
              <a:ext cx="3733800" cy="914400"/>
              <a:chOff x="4648200" y="2286001"/>
              <a:chExt cx="3733800" cy="914400"/>
            </a:xfrm>
          </p:grpSpPr>
          <p:grpSp>
            <p:nvGrpSpPr>
              <p:cNvPr id="2224" name="Group 176"/>
              <p:cNvGrpSpPr>
                <a:grpSpLocks/>
              </p:cNvGrpSpPr>
              <p:nvPr/>
            </p:nvGrpSpPr>
            <p:grpSpPr bwMode="auto">
              <a:xfrm>
                <a:off x="4648200" y="2286001"/>
                <a:ext cx="3733800" cy="914400"/>
                <a:chOff x="4648200" y="3429000"/>
                <a:chExt cx="3733800" cy="914264"/>
              </a:xfrm>
            </p:grpSpPr>
            <p:sp>
              <p:nvSpPr>
                <p:cNvPr id="2225"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26"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27"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28"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29"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30" name="Rectangle 15"/>
          <p:cNvSpPr>
            <a:spLocks noChangeArrowheads="1"/>
          </p:cNvSpPr>
          <p:nvPr/>
        </p:nvSpPr>
        <p:spPr bwMode="auto">
          <a:xfrm>
            <a:off x="1157288" y="2895600"/>
            <a:ext cx="6892925" cy="161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ct val="0"/>
              </a:spcBef>
              <a:buSzPct val="100000"/>
              <a:buFontTx/>
              <a:buNone/>
            </a:pPr>
            <a:r>
              <a:rPr lang="en-US" altLang="en-US" sz="1800" i="1" smtClean="0">
                <a:solidFill>
                  <a:srgbClr val="000000"/>
                </a:solidFill>
                <a:latin typeface="Arial" panose="020B0604020202020204" pitchFamily="34" charset="0"/>
              </a:rPr>
              <a:t>“</a:t>
            </a:r>
            <a:r>
              <a:rPr lang="en-US" altLang="en-US" sz="1800" smtClean="0">
                <a:solidFill>
                  <a:srgbClr val="000000"/>
                </a:solidFill>
                <a:latin typeface="Arial" panose="020B0604020202020204" pitchFamily="34" charset="0"/>
              </a:rPr>
              <a:t>The international design application may contain a request for deferment of publication, </a:t>
            </a:r>
            <a:r>
              <a:rPr lang="en-US" altLang="en-US" sz="1800" b="1" smtClean="0">
                <a:solidFill>
                  <a:srgbClr val="1F497D"/>
                </a:solidFill>
                <a:latin typeface="Arial" panose="020B0604020202020204" pitchFamily="34" charset="0"/>
              </a:rPr>
              <a:t>provided the application does not designate the United States or any other Contracting Party which does not permit deferment of publication</a:t>
            </a:r>
            <a:r>
              <a:rPr lang="en-US" altLang="en-US" sz="1800" smtClean="0">
                <a:solidFill>
                  <a:srgbClr val="000000"/>
                </a:solidFill>
                <a:latin typeface="Arial" panose="020B0604020202020204" pitchFamily="34" charset="0"/>
              </a:rPr>
              <a:t>.”</a:t>
            </a:r>
            <a:endParaRPr lang="en-US" altLang="en-US" sz="1800" i="1"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1309071057"/>
      </p:ext>
    </p:extLst>
  </p:cSld>
  <p:clrMapOvr>
    <a:masterClrMapping/>
  </p:clrMapOvr>
  <p:transition spd="slow">
    <p:cu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3"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Rule 1031 – International Filing Fees</a:t>
            </a:r>
          </a:p>
        </p:txBody>
      </p:sp>
      <p:sp>
        <p:nvSpPr>
          <p:cNvPr id="2234"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35"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701F8104-4541-4759-8BEF-46BA44B95F2D}" type="slidenum">
              <a:rPr lang="en-US" altLang="en-US" sz="1200" smtClean="0">
                <a:solidFill>
                  <a:srgbClr val="000000"/>
                </a:solidFill>
              </a:rPr>
              <a:pPr algn="r">
                <a:spcBef>
                  <a:spcPct val="0"/>
                </a:spcBef>
                <a:buSzPct val="100000"/>
                <a:buFontTx/>
                <a:buNone/>
              </a:pPr>
              <a:t>54</a:t>
            </a:fld>
            <a:endParaRPr lang="en-US" altLang="en-US" sz="1200" smtClean="0">
              <a:solidFill>
                <a:srgbClr val="000000"/>
              </a:solidFill>
            </a:endParaRPr>
          </a:p>
        </p:txBody>
      </p:sp>
      <p:grpSp>
        <p:nvGrpSpPr>
          <p:cNvPr id="2236" name="Group 188"/>
          <p:cNvGrpSpPr>
            <a:grpSpLocks/>
          </p:cNvGrpSpPr>
          <p:nvPr/>
        </p:nvGrpSpPr>
        <p:grpSpPr bwMode="auto">
          <a:xfrm>
            <a:off x="2652713" y="1219200"/>
            <a:ext cx="3733800" cy="914400"/>
            <a:chOff x="4648200" y="2286000"/>
            <a:chExt cx="3733800" cy="914400"/>
          </a:xfrm>
        </p:grpSpPr>
        <p:grpSp>
          <p:nvGrpSpPr>
            <p:cNvPr id="2237" name="Group 189"/>
            <p:cNvGrpSpPr>
              <a:grpSpLocks/>
            </p:cNvGrpSpPr>
            <p:nvPr/>
          </p:nvGrpSpPr>
          <p:grpSpPr bwMode="auto">
            <a:xfrm>
              <a:off x="4648200" y="2286000"/>
              <a:ext cx="3733800" cy="914400"/>
              <a:chOff x="4648200" y="2286001"/>
              <a:chExt cx="3733800" cy="914400"/>
            </a:xfrm>
          </p:grpSpPr>
          <p:grpSp>
            <p:nvGrpSpPr>
              <p:cNvPr id="2238" name="Group 190"/>
              <p:cNvGrpSpPr>
                <a:grpSpLocks/>
              </p:cNvGrpSpPr>
              <p:nvPr/>
            </p:nvGrpSpPr>
            <p:grpSpPr bwMode="auto">
              <a:xfrm>
                <a:off x="4648200" y="2286001"/>
                <a:ext cx="3733800" cy="914400"/>
                <a:chOff x="4648200" y="3429000"/>
                <a:chExt cx="3733800" cy="914264"/>
              </a:xfrm>
            </p:grpSpPr>
            <p:sp>
              <p:nvSpPr>
                <p:cNvPr id="2239"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40"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41"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42"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43"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44" name="Rectangle 15"/>
          <p:cNvSpPr>
            <a:spLocks noChangeArrowheads="1"/>
          </p:cNvSpPr>
          <p:nvPr/>
        </p:nvSpPr>
        <p:spPr bwMode="auto">
          <a:xfrm>
            <a:off x="1352550" y="2895600"/>
            <a:ext cx="6445250" cy="2684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Transmittal fee ($120) for application filed through PTO as office of indirect filing</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Other filing fees are paid directly to International Bureau (in Swiss francs) or to PTO (in U.S. dollars), in amounts according to WIPO fee calculator [ wipo.int/hague/en/fees/calculator.jsp ]</a:t>
            </a:r>
          </a:p>
          <a:p>
            <a:pPr>
              <a:lnSpc>
                <a:spcPts val="2000"/>
              </a:lnSpc>
              <a:spcBef>
                <a:spcPts val="600"/>
              </a:spcBef>
              <a:spcAft>
                <a:spcPts val="600"/>
              </a:spcAft>
              <a:buSzPct val="100000"/>
              <a:buFont typeface="Wingdings" panose="05000000000000000000" pitchFamily="2" charset="2"/>
              <a:buChar char="v"/>
            </a:pPr>
            <a:r>
              <a:rPr lang="en-US" altLang="en-US" sz="1600" smtClean="0">
                <a:solidFill>
                  <a:srgbClr val="000000"/>
                </a:solidFill>
                <a:latin typeface="Arial" panose="020B0604020202020204" pitchFamily="34" charset="0"/>
              </a:rPr>
              <a:t>Renewal fees may be paid without maintaining U.S. patent in force.  Renewal fees, if required, are submitted directly to International Bureau.  Renewal fees submitted to PTO will not be transmitted to International Bureau</a:t>
            </a:r>
          </a:p>
        </p:txBody>
      </p:sp>
    </p:spTree>
    <p:extLst>
      <p:ext uri="{BB962C8B-B14F-4D97-AF65-F5344CB8AC3E}">
        <p14:creationId xmlns:p14="http://schemas.microsoft.com/office/powerpoint/2010/main" val="1647769453"/>
      </p:ext>
    </p:extLst>
  </p:cSld>
  <p:clrMapOvr>
    <a:masterClrMapping/>
  </p:clrMapOvr>
  <p:transition spd="slow">
    <p:cu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7"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1045 – Correspondence</a:t>
            </a:r>
          </a:p>
        </p:txBody>
      </p:sp>
      <p:sp>
        <p:nvSpPr>
          <p:cNvPr id="2248"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49"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842C564C-C06A-4CA4-A6E3-94B6C86EEB52}" type="slidenum">
              <a:rPr lang="en-US" altLang="en-US" sz="1200" smtClean="0">
                <a:solidFill>
                  <a:srgbClr val="000000"/>
                </a:solidFill>
              </a:rPr>
              <a:pPr algn="r">
                <a:spcBef>
                  <a:spcPct val="0"/>
                </a:spcBef>
                <a:buSzPct val="100000"/>
                <a:buFontTx/>
                <a:buNone/>
              </a:pPr>
              <a:t>55</a:t>
            </a:fld>
            <a:endParaRPr lang="en-US" altLang="en-US" sz="1200" smtClean="0">
              <a:solidFill>
                <a:srgbClr val="000000"/>
              </a:solidFill>
            </a:endParaRPr>
          </a:p>
        </p:txBody>
      </p:sp>
      <p:grpSp>
        <p:nvGrpSpPr>
          <p:cNvPr id="2250" name="Group 202"/>
          <p:cNvGrpSpPr>
            <a:grpSpLocks/>
          </p:cNvGrpSpPr>
          <p:nvPr/>
        </p:nvGrpSpPr>
        <p:grpSpPr bwMode="auto">
          <a:xfrm>
            <a:off x="2652713" y="1219200"/>
            <a:ext cx="3733800" cy="914400"/>
            <a:chOff x="4648200" y="2286000"/>
            <a:chExt cx="3733800" cy="914400"/>
          </a:xfrm>
        </p:grpSpPr>
        <p:grpSp>
          <p:nvGrpSpPr>
            <p:cNvPr id="2251" name="Group 203"/>
            <p:cNvGrpSpPr>
              <a:grpSpLocks/>
            </p:cNvGrpSpPr>
            <p:nvPr/>
          </p:nvGrpSpPr>
          <p:grpSpPr bwMode="auto">
            <a:xfrm>
              <a:off x="4648200" y="2286000"/>
              <a:ext cx="3733800" cy="914400"/>
              <a:chOff x="4648200" y="2286001"/>
              <a:chExt cx="3733800" cy="914400"/>
            </a:xfrm>
          </p:grpSpPr>
          <p:grpSp>
            <p:nvGrpSpPr>
              <p:cNvPr id="2252" name="Group 204"/>
              <p:cNvGrpSpPr>
                <a:grpSpLocks/>
              </p:cNvGrpSpPr>
              <p:nvPr/>
            </p:nvGrpSpPr>
            <p:grpSpPr bwMode="auto">
              <a:xfrm>
                <a:off x="4648200" y="2286001"/>
                <a:ext cx="3733800" cy="914400"/>
                <a:chOff x="4648200" y="3429000"/>
                <a:chExt cx="3733800" cy="914264"/>
              </a:xfrm>
            </p:grpSpPr>
            <p:sp>
              <p:nvSpPr>
                <p:cNvPr id="2253"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54"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55"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56"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57"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58" name="Rectangle 15"/>
          <p:cNvSpPr>
            <a:spLocks noChangeArrowheads="1"/>
          </p:cNvSpPr>
          <p:nvPr/>
        </p:nvSpPr>
        <p:spPr bwMode="auto">
          <a:xfrm>
            <a:off x="1157288" y="2743200"/>
            <a:ext cx="6892925" cy="3270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2500"/>
              </a:lnSpc>
              <a:spcBef>
                <a:spcPct val="0"/>
              </a:spcBef>
              <a:buSzPct val="100000"/>
              <a:buFontTx/>
              <a:buNone/>
            </a:pPr>
            <a:r>
              <a:rPr lang="en-US" altLang="en-US" sz="1800" i="1" smtClean="0">
                <a:solidFill>
                  <a:srgbClr val="000000"/>
                </a:solidFill>
                <a:latin typeface="Arial" panose="020B0604020202020204" pitchFamily="34" charset="0"/>
              </a:rPr>
              <a:t>“</a:t>
            </a:r>
            <a:r>
              <a:rPr lang="en-US" altLang="en-US" sz="1800" smtClean="0">
                <a:solidFill>
                  <a:srgbClr val="000000"/>
                </a:solidFill>
                <a:latin typeface="Arial" panose="020B0604020202020204" pitchFamily="34" charset="0"/>
              </a:rPr>
              <a:t>Once transmittal of the international design application has been effected . . . except for matters properly before the [PTO] as an office of indirect filing or as a designated office, </a:t>
            </a:r>
            <a:r>
              <a:rPr lang="en-US" altLang="en-US" sz="1800" b="1" i="1" smtClean="0">
                <a:solidFill>
                  <a:srgbClr val="1F497D"/>
                </a:solidFill>
                <a:latin typeface="Arial" panose="020B0604020202020204" pitchFamily="34" charset="0"/>
              </a:rPr>
              <a:t>all further correspondence concerning the application should be sent directly to the International Bureau</a:t>
            </a:r>
            <a:r>
              <a:rPr lang="en-US" altLang="en-US" sz="1800" smtClean="0">
                <a:solidFill>
                  <a:srgbClr val="000000"/>
                </a:solidFill>
                <a:latin typeface="Arial" panose="020B0604020202020204" pitchFamily="34" charset="0"/>
              </a:rPr>
              <a:t>.  The [PTO] will generally not forward communications to the International Bureau received after transmittal of the application . . . . Any reply to an invitation sent to the applicant by the International Bureau must be filed directly with the International Bureau, and not with the Office, to avoid abandonment or other loss of rights . . . .”</a:t>
            </a:r>
            <a:endParaRPr lang="en-US" altLang="en-US" sz="1800" i="1"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568362913"/>
      </p:ext>
    </p:extLst>
  </p:cSld>
  <p:clrMapOvr>
    <a:masterClrMapping/>
  </p:clrMapOvr>
  <p:transition spd="slow">
    <p:cu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1"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1061 – “National Processing”</a:t>
            </a:r>
          </a:p>
        </p:txBody>
      </p:sp>
      <p:sp>
        <p:nvSpPr>
          <p:cNvPr id="2262"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63"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E48BFE58-48BE-4D19-A841-06FC5CD59A4D}" type="slidenum">
              <a:rPr lang="en-US" altLang="en-US" sz="1200" smtClean="0">
                <a:solidFill>
                  <a:srgbClr val="000000"/>
                </a:solidFill>
              </a:rPr>
              <a:pPr algn="r">
                <a:spcBef>
                  <a:spcPct val="0"/>
                </a:spcBef>
                <a:buSzPct val="100000"/>
                <a:buFontTx/>
                <a:buNone/>
              </a:pPr>
              <a:t>56</a:t>
            </a:fld>
            <a:endParaRPr lang="en-US" altLang="en-US" sz="1200" smtClean="0">
              <a:solidFill>
                <a:srgbClr val="000000"/>
              </a:solidFill>
            </a:endParaRPr>
          </a:p>
        </p:txBody>
      </p:sp>
      <p:grpSp>
        <p:nvGrpSpPr>
          <p:cNvPr id="2264" name="Group 216"/>
          <p:cNvGrpSpPr>
            <a:grpSpLocks/>
          </p:cNvGrpSpPr>
          <p:nvPr/>
        </p:nvGrpSpPr>
        <p:grpSpPr bwMode="auto">
          <a:xfrm>
            <a:off x="2652713" y="1219200"/>
            <a:ext cx="3733800" cy="914400"/>
            <a:chOff x="4648200" y="2286000"/>
            <a:chExt cx="3733800" cy="914400"/>
          </a:xfrm>
        </p:grpSpPr>
        <p:grpSp>
          <p:nvGrpSpPr>
            <p:cNvPr id="2265" name="Group 217"/>
            <p:cNvGrpSpPr>
              <a:grpSpLocks/>
            </p:cNvGrpSpPr>
            <p:nvPr/>
          </p:nvGrpSpPr>
          <p:grpSpPr bwMode="auto">
            <a:xfrm>
              <a:off x="4648200" y="2286000"/>
              <a:ext cx="3733800" cy="914400"/>
              <a:chOff x="4648200" y="2286001"/>
              <a:chExt cx="3733800" cy="914400"/>
            </a:xfrm>
          </p:grpSpPr>
          <p:grpSp>
            <p:nvGrpSpPr>
              <p:cNvPr id="2266" name="Group 218"/>
              <p:cNvGrpSpPr>
                <a:grpSpLocks/>
              </p:cNvGrpSpPr>
              <p:nvPr/>
            </p:nvGrpSpPr>
            <p:grpSpPr bwMode="auto">
              <a:xfrm>
                <a:off x="4648200" y="2286001"/>
                <a:ext cx="3733800" cy="914400"/>
                <a:chOff x="4648200" y="3429000"/>
                <a:chExt cx="3733800" cy="914264"/>
              </a:xfrm>
            </p:grpSpPr>
            <p:sp>
              <p:nvSpPr>
                <p:cNvPr id="2267"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68"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69"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70"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71"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72" name="Rectangle 15"/>
          <p:cNvSpPr>
            <a:spLocks noChangeArrowheads="1"/>
          </p:cNvSpPr>
          <p:nvPr/>
        </p:nvSpPr>
        <p:spPr bwMode="auto">
          <a:xfrm>
            <a:off x="1352550" y="2895600"/>
            <a:ext cx="6445250" cy="2379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ts val="600"/>
              </a:spcBef>
              <a:spcAft>
                <a:spcPts val="600"/>
              </a:spcAft>
              <a:buSzPct val="100000"/>
              <a:buFontTx/>
              <a:buNone/>
            </a:pPr>
            <a:r>
              <a:rPr lang="en-US" altLang="en-US" sz="1800" b="1" smtClean="0">
                <a:solidFill>
                  <a:srgbClr val="1F497D"/>
                </a:solidFill>
                <a:latin typeface="Arial" panose="020B0604020202020204" pitchFamily="34" charset="0"/>
              </a:rPr>
              <a:t>All design patent applications in United States will be examined the same way</a:t>
            </a:r>
            <a:r>
              <a:rPr lang="en-US" altLang="en-US" sz="1800" smtClean="0">
                <a:solidFill>
                  <a:srgbClr val="000000"/>
                </a:solidFill>
                <a:latin typeface="Arial" panose="020B0604020202020204" pitchFamily="34" charset="0"/>
              </a:rPr>
              <a:t>:  </a:t>
            </a:r>
            <a:r>
              <a:rPr lang="en-US" altLang="en-US" sz="1800" i="1" smtClean="0">
                <a:solidFill>
                  <a:srgbClr val="000000"/>
                </a:solidFill>
                <a:latin typeface="Arial" panose="020B0604020202020204" pitchFamily="34" charset="0"/>
              </a:rPr>
              <a:t>“The rules relating to applications for patents for other inventions or discoveries are also applicable to international design applications designating the United States, except as otherwise provided in this chapter or required by the [Hague Agreement] Articles or Regulations.”</a:t>
            </a:r>
          </a:p>
        </p:txBody>
      </p:sp>
    </p:spTree>
    <p:extLst>
      <p:ext uri="{BB962C8B-B14F-4D97-AF65-F5344CB8AC3E}">
        <p14:creationId xmlns:p14="http://schemas.microsoft.com/office/powerpoint/2010/main" val="3057673804"/>
      </p:ext>
    </p:extLst>
  </p:cSld>
  <p:clrMapOvr>
    <a:masterClrMapping/>
  </p:clrMapOvr>
  <p:transition spd="slow">
    <p:cu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5"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Rules 1062-1063 – Correspondence</a:t>
            </a:r>
          </a:p>
        </p:txBody>
      </p:sp>
      <p:sp>
        <p:nvSpPr>
          <p:cNvPr id="2276"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77"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82C6B2C2-DC44-4F59-8656-C76FB5F396D8}" type="slidenum">
              <a:rPr lang="en-US" altLang="en-US" sz="1200" smtClean="0">
                <a:solidFill>
                  <a:srgbClr val="000000"/>
                </a:solidFill>
              </a:rPr>
              <a:pPr algn="r">
                <a:spcBef>
                  <a:spcPct val="0"/>
                </a:spcBef>
                <a:buSzPct val="100000"/>
                <a:buFontTx/>
                <a:buNone/>
              </a:pPr>
              <a:t>57</a:t>
            </a:fld>
            <a:endParaRPr lang="en-US" altLang="en-US" sz="1200" smtClean="0">
              <a:solidFill>
                <a:srgbClr val="000000"/>
              </a:solidFill>
            </a:endParaRPr>
          </a:p>
        </p:txBody>
      </p:sp>
      <p:grpSp>
        <p:nvGrpSpPr>
          <p:cNvPr id="2278" name="Group 230"/>
          <p:cNvGrpSpPr>
            <a:grpSpLocks/>
          </p:cNvGrpSpPr>
          <p:nvPr/>
        </p:nvGrpSpPr>
        <p:grpSpPr bwMode="auto">
          <a:xfrm>
            <a:off x="2652713" y="1219200"/>
            <a:ext cx="3733800" cy="914400"/>
            <a:chOff x="4648200" y="2286000"/>
            <a:chExt cx="3733800" cy="914400"/>
          </a:xfrm>
        </p:grpSpPr>
        <p:grpSp>
          <p:nvGrpSpPr>
            <p:cNvPr id="2279" name="Group 231"/>
            <p:cNvGrpSpPr>
              <a:grpSpLocks/>
            </p:cNvGrpSpPr>
            <p:nvPr/>
          </p:nvGrpSpPr>
          <p:grpSpPr bwMode="auto">
            <a:xfrm>
              <a:off x="4648200" y="2286000"/>
              <a:ext cx="3733800" cy="914400"/>
              <a:chOff x="4648200" y="2286001"/>
              <a:chExt cx="3733800" cy="914400"/>
            </a:xfrm>
          </p:grpSpPr>
          <p:grpSp>
            <p:nvGrpSpPr>
              <p:cNvPr id="2280" name="Group 232"/>
              <p:cNvGrpSpPr>
                <a:grpSpLocks/>
              </p:cNvGrpSpPr>
              <p:nvPr/>
            </p:nvGrpSpPr>
            <p:grpSpPr bwMode="auto">
              <a:xfrm>
                <a:off x="4648200" y="2286001"/>
                <a:ext cx="3733800" cy="914400"/>
                <a:chOff x="4648200" y="3429000"/>
                <a:chExt cx="3733800" cy="914264"/>
              </a:xfrm>
            </p:grpSpPr>
            <p:sp>
              <p:nvSpPr>
                <p:cNvPr id="2281"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82"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83"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84"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85"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286" name="Rectangle 15"/>
          <p:cNvSpPr>
            <a:spLocks noChangeArrowheads="1"/>
          </p:cNvSpPr>
          <p:nvPr/>
        </p:nvSpPr>
        <p:spPr bwMode="auto">
          <a:xfrm>
            <a:off x="1352550" y="2895600"/>
            <a:ext cx="6445250" cy="177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2000"/>
              </a:lnSpc>
              <a:spcBef>
                <a:spcPts val="600"/>
              </a:spcBef>
              <a:spcAft>
                <a:spcPts val="600"/>
              </a:spcAft>
              <a:buSzPct val="100000"/>
              <a:buFont typeface="Wingdings" panose="05000000000000000000" pitchFamily="2" charset="2"/>
              <a:buChar char="v"/>
            </a:pPr>
            <a:r>
              <a:rPr lang="en-US" altLang="en-US" sz="1800" smtClean="0">
                <a:solidFill>
                  <a:srgbClr val="000000"/>
                </a:solidFill>
                <a:latin typeface="Arial" panose="020B0604020202020204" pitchFamily="34" charset="0"/>
              </a:rPr>
              <a:t>In general, PTO will send a notification of refusal to </a:t>
            </a:r>
            <a:r>
              <a:rPr lang="en-US" altLang="en-US" sz="1800" smtClean="0">
                <a:solidFill>
                  <a:srgbClr val="FF0000"/>
                </a:solidFill>
                <a:latin typeface="Arial" panose="020B0604020202020204" pitchFamily="34" charset="0"/>
              </a:rPr>
              <a:t>International Bureau</a:t>
            </a:r>
            <a:r>
              <a:rPr lang="en-US" altLang="en-US" sz="1800" smtClean="0">
                <a:solidFill>
                  <a:srgbClr val="000000"/>
                </a:solidFill>
                <a:latin typeface="Arial" panose="020B0604020202020204" pitchFamily="34" charset="0"/>
              </a:rPr>
              <a:t>, within 12 months from publication, where it appears applicant is not entitled to U.S. patent</a:t>
            </a:r>
          </a:p>
          <a:p>
            <a:pPr>
              <a:lnSpc>
                <a:spcPts val="2000"/>
              </a:lnSpc>
              <a:spcBef>
                <a:spcPts val="600"/>
              </a:spcBef>
              <a:spcAft>
                <a:spcPts val="600"/>
              </a:spcAft>
              <a:buSzPct val="100000"/>
              <a:buFont typeface="Wingdings" panose="05000000000000000000" pitchFamily="2" charset="2"/>
              <a:buChar char="v"/>
            </a:pPr>
            <a:r>
              <a:rPr lang="en-US" altLang="en-US" sz="1800" smtClean="0">
                <a:solidFill>
                  <a:srgbClr val="000000"/>
                </a:solidFill>
                <a:latin typeface="Arial" panose="020B0604020202020204" pitchFamily="34" charset="0"/>
              </a:rPr>
              <a:t>Reply to notification of refusal must be filed directly with </a:t>
            </a:r>
            <a:r>
              <a:rPr lang="en-US" altLang="en-US" sz="1800" smtClean="0">
                <a:solidFill>
                  <a:srgbClr val="FF0000"/>
                </a:solidFill>
                <a:latin typeface="Arial" panose="020B0604020202020204" pitchFamily="34" charset="0"/>
              </a:rPr>
              <a:t>PTO</a:t>
            </a:r>
            <a:r>
              <a:rPr lang="en-US" altLang="en-US" sz="1800" smtClean="0">
                <a:solidFill>
                  <a:srgbClr val="000000"/>
                </a:solidFill>
                <a:latin typeface="Arial" panose="020B0604020202020204" pitchFamily="34" charset="0"/>
              </a:rPr>
              <a:t> and not through International Bureau.  Reply must comply with PTO Rule 111</a:t>
            </a:r>
          </a:p>
        </p:txBody>
      </p:sp>
    </p:spTree>
    <p:extLst>
      <p:ext uri="{BB962C8B-B14F-4D97-AF65-F5344CB8AC3E}">
        <p14:creationId xmlns:p14="http://schemas.microsoft.com/office/powerpoint/2010/main" val="3305861579"/>
      </p:ext>
    </p:extLst>
  </p:cSld>
  <p:clrMapOvr>
    <a:masterClrMapping/>
  </p:clrMapOvr>
  <p:transition spd="slow">
    <p:cu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9" name="TextBox 6"/>
          <p:cNvSpPr>
            <a:spLocks noChangeArrowheads="1"/>
          </p:cNvSpPr>
          <p:nvPr/>
        </p:nvSpPr>
        <p:spPr bwMode="auto">
          <a:xfrm>
            <a:off x="-3175" y="2147888"/>
            <a:ext cx="91535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PTO Rule 1070</a:t>
            </a:r>
          </a:p>
        </p:txBody>
      </p:sp>
      <p:sp>
        <p:nvSpPr>
          <p:cNvPr id="2290"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291"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0E640F48-7F19-4015-97E0-0B370AF5B47A}" type="slidenum">
              <a:rPr lang="en-US" altLang="en-US" sz="1200" smtClean="0">
                <a:solidFill>
                  <a:srgbClr val="000000"/>
                </a:solidFill>
              </a:rPr>
              <a:pPr algn="r">
                <a:spcBef>
                  <a:spcPct val="0"/>
                </a:spcBef>
                <a:buSzPct val="100000"/>
                <a:buFontTx/>
                <a:buNone/>
              </a:pPr>
              <a:t>58</a:t>
            </a:fld>
            <a:endParaRPr lang="en-US" altLang="en-US" sz="1200" smtClean="0">
              <a:solidFill>
                <a:srgbClr val="000000"/>
              </a:solidFill>
            </a:endParaRPr>
          </a:p>
        </p:txBody>
      </p:sp>
      <p:grpSp>
        <p:nvGrpSpPr>
          <p:cNvPr id="2292" name="Group 244"/>
          <p:cNvGrpSpPr>
            <a:grpSpLocks/>
          </p:cNvGrpSpPr>
          <p:nvPr/>
        </p:nvGrpSpPr>
        <p:grpSpPr bwMode="auto">
          <a:xfrm>
            <a:off x="2652713" y="1219200"/>
            <a:ext cx="3733800" cy="914400"/>
            <a:chOff x="4648200" y="2286000"/>
            <a:chExt cx="3733800" cy="914400"/>
          </a:xfrm>
        </p:grpSpPr>
        <p:grpSp>
          <p:nvGrpSpPr>
            <p:cNvPr id="2293" name="Group 245"/>
            <p:cNvGrpSpPr>
              <a:grpSpLocks/>
            </p:cNvGrpSpPr>
            <p:nvPr/>
          </p:nvGrpSpPr>
          <p:grpSpPr bwMode="auto">
            <a:xfrm>
              <a:off x="4648200" y="2286000"/>
              <a:ext cx="3733800" cy="914400"/>
              <a:chOff x="4648200" y="2286001"/>
              <a:chExt cx="3733800" cy="914400"/>
            </a:xfrm>
          </p:grpSpPr>
          <p:grpSp>
            <p:nvGrpSpPr>
              <p:cNvPr id="2294" name="Group 246"/>
              <p:cNvGrpSpPr>
                <a:grpSpLocks/>
              </p:cNvGrpSpPr>
              <p:nvPr/>
            </p:nvGrpSpPr>
            <p:grpSpPr bwMode="auto">
              <a:xfrm>
                <a:off x="4648200" y="2286001"/>
                <a:ext cx="3733800" cy="914400"/>
                <a:chOff x="4648200" y="3429000"/>
                <a:chExt cx="3733800" cy="914264"/>
              </a:xfrm>
            </p:grpSpPr>
            <p:sp>
              <p:nvSpPr>
                <p:cNvPr id="2295"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296"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297"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298"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99"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00" name="Rectangle 15"/>
          <p:cNvSpPr>
            <a:spLocks noChangeArrowheads="1"/>
          </p:cNvSpPr>
          <p:nvPr/>
        </p:nvSpPr>
        <p:spPr bwMode="auto">
          <a:xfrm>
            <a:off x="1352550" y="2895600"/>
            <a:ext cx="6445250" cy="2532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ts val="600"/>
              </a:spcBef>
              <a:spcAft>
                <a:spcPts val="600"/>
              </a:spcAft>
              <a:buSzPct val="100000"/>
              <a:buFont typeface="Wingdings" panose="05000000000000000000" pitchFamily="2" charset="2"/>
              <a:buChar char="v"/>
            </a:pPr>
            <a:r>
              <a:rPr lang="en-US" altLang="en-US" sz="1800" smtClean="0">
                <a:solidFill>
                  <a:srgbClr val="000000"/>
                </a:solidFill>
                <a:latin typeface="Arial" panose="020B0604020202020204" pitchFamily="34" charset="0"/>
              </a:rPr>
              <a:t>“Where a design patent that was granted from an international design application is invalidated in the United States, and the invalidation is no longer subject to any review or appeal, the patentee shall inform the [PTO].”</a:t>
            </a:r>
          </a:p>
          <a:p>
            <a:pPr>
              <a:lnSpc>
                <a:spcPts val="3000"/>
              </a:lnSpc>
              <a:spcBef>
                <a:spcPts val="600"/>
              </a:spcBef>
              <a:spcAft>
                <a:spcPts val="600"/>
              </a:spcAft>
              <a:buSzPct val="100000"/>
              <a:buFont typeface="Wingdings" panose="05000000000000000000" pitchFamily="2" charset="2"/>
              <a:buChar char="v"/>
            </a:pPr>
            <a:r>
              <a:rPr lang="en-US" altLang="en-US" sz="1800" smtClean="0">
                <a:solidFill>
                  <a:srgbClr val="000000"/>
                </a:solidFill>
                <a:latin typeface="Arial" panose="020B0604020202020204" pitchFamily="34" charset="0"/>
              </a:rPr>
              <a:t>Purpose is to permit PTO to comply with Article 15 of Hague Agreement.  </a:t>
            </a:r>
            <a:r>
              <a:rPr lang="en-US" altLang="en-US" sz="1800" i="1" smtClean="0">
                <a:solidFill>
                  <a:srgbClr val="000000"/>
                </a:solidFill>
                <a:latin typeface="Arial" panose="020B0604020202020204" pitchFamily="34" charset="0"/>
              </a:rPr>
              <a:t>See</a:t>
            </a:r>
            <a:r>
              <a:rPr lang="en-US" altLang="en-US" sz="1800" smtClean="0">
                <a:solidFill>
                  <a:srgbClr val="000000"/>
                </a:solidFill>
                <a:latin typeface="Arial" panose="020B0604020202020204" pitchFamily="34" charset="0"/>
              </a:rPr>
              <a:t> 80 Fed. Reg. at 17942.</a:t>
            </a:r>
          </a:p>
        </p:txBody>
      </p:sp>
    </p:spTree>
    <p:extLst>
      <p:ext uri="{BB962C8B-B14F-4D97-AF65-F5344CB8AC3E}">
        <p14:creationId xmlns:p14="http://schemas.microsoft.com/office/powerpoint/2010/main" val="3599628663"/>
      </p:ext>
    </p:extLst>
  </p:cSld>
  <p:clrMapOvr>
    <a:masterClrMapping/>
  </p:clrMapOvr>
  <p:transition spd="slow">
    <p:cu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3" name="TextBox 6"/>
          <p:cNvSpPr>
            <a:spLocks noChangeArrowheads="1"/>
          </p:cNvSpPr>
          <p:nvPr/>
        </p:nvSpPr>
        <p:spPr bwMode="auto">
          <a:xfrm>
            <a:off x="-3175" y="2133600"/>
            <a:ext cx="91535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u="sng" smtClean="0">
                <a:solidFill>
                  <a:srgbClr val="00B0F0"/>
                </a:solidFill>
                <a:latin typeface="Arial" panose="020B0604020202020204" pitchFamily="34" charset="0"/>
              </a:rPr>
              <a:t>Rule 1071 – Catch-All Reservation of U.S. National Standards</a:t>
            </a:r>
          </a:p>
        </p:txBody>
      </p:sp>
      <p:sp>
        <p:nvSpPr>
          <p:cNvPr id="2304"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305"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DD4C16A5-9105-4702-818E-99DC8796451E}" type="slidenum">
              <a:rPr lang="en-US" altLang="en-US" sz="1200" smtClean="0">
                <a:solidFill>
                  <a:srgbClr val="000000"/>
                </a:solidFill>
              </a:rPr>
              <a:pPr algn="r">
                <a:spcBef>
                  <a:spcPct val="0"/>
                </a:spcBef>
                <a:buSzPct val="100000"/>
                <a:buFontTx/>
                <a:buNone/>
              </a:pPr>
              <a:t>59</a:t>
            </a:fld>
            <a:endParaRPr lang="en-US" altLang="en-US" sz="1200" smtClean="0">
              <a:solidFill>
                <a:srgbClr val="000000"/>
              </a:solidFill>
            </a:endParaRPr>
          </a:p>
        </p:txBody>
      </p:sp>
      <p:grpSp>
        <p:nvGrpSpPr>
          <p:cNvPr id="2306" name="Group 258"/>
          <p:cNvGrpSpPr>
            <a:grpSpLocks/>
          </p:cNvGrpSpPr>
          <p:nvPr/>
        </p:nvGrpSpPr>
        <p:grpSpPr bwMode="auto">
          <a:xfrm>
            <a:off x="2652713" y="1219200"/>
            <a:ext cx="3733800" cy="914400"/>
            <a:chOff x="4648200" y="2286000"/>
            <a:chExt cx="3733800" cy="914400"/>
          </a:xfrm>
        </p:grpSpPr>
        <p:grpSp>
          <p:nvGrpSpPr>
            <p:cNvPr id="2307" name="Group 259"/>
            <p:cNvGrpSpPr>
              <a:grpSpLocks/>
            </p:cNvGrpSpPr>
            <p:nvPr/>
          </p:nvGrpSpPr>
          <p:grpSpPr bwMode="auto">
            <a:xfrm>
              <a:off x="4648200" y="2286000"/>
              <a:ext cx="3733800" cy="914400"/>
              <a:chOff x="4648200" y="2286001"/>
              <a:chExt cx="3733800" cy="914400"/>
            </a:xfrm>
          </p:grpSpPr>
          <p:grpSp>
            <p:nvGrpSpPr>
              <p:cNvPr id="2308" name="Group 260"/>
              <p:cNvGrpSpPr>
                <a:grpSpLocks/>
              </p:cNvGrpSpPr>
              <p:nvPr/>
            </p:nvGrpSpPr>
            <p:grpSpPr bwMode="auto">
              <a:xfrm>
                <a:off x="4648200" y="2286001"/>
                <a:ext cx="3733800" cy="914400"/>
                <a:chOff x="4648200" y="3429000"/>
                <a:chExt cx="3733800" cy="914264"/>
              </a:xfrm>
            </p:grpSpPr>
            <p:sp>
              <p:nvSpPr>
                <p:cNvPr id="2309"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310"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311"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312"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313"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14" name="Rectangle 15"/>
          <p:cNvSpPr>
            <a:spLocks noChangeArrowheads="1"/>
          </p:cNvSpPr>
          <p:nvPr/>
        </p:nvSpPr>
        <p:spPr bwMode="auto">
          <a:xfrm>
            <a:off x="1363663" y="2895600"/>
            <a:ext cx="6445250" cy="161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nSpc>
                <a:spcPts val="3000"/>
              </a:lnSpc>
              <a:spcBef>
                <a:spcPts val="600"/>
              </a:spcBef>
              <a:spcAft>
                <a:spcPts val="600"/>
              </a:spcAft>
              <a:buSzPct val="100000"/>
              <a:buFontTx/>
              <a:buNone/>
            </a:pPr>
            <a:r>
              <a:rPr lang="en-US" altLang="en-US" sz="1800" smtClean="0">
                <a:solidFill>
                  <a:srgbClr val="000000"/>
                </a:solidFill>
                <a:latin typeface="Arial" panose="020B0604020202020204" pitchFamily="34" charset="0"/>
              </a:rPr>
              <a:t>“A grant of protection for an industrial design that is the subject of an international registration shall only arise in the United States through the issuance of a patent pursuant to 35 U.S.C. 389(d) or 171, and in accordance with 35 U.S.C. 153.”</a:t>
            </a:r>
          </a:p>
        </p:txBody>
      </p:sp>
    </p:spTree>
    <p:extLst>
      <p:ext uri="{BB962C8B-B14F-4D97-AF65-F5344CB8AC3E}">
        <p14:creationId xmlns:p14="http://schemas.microsoft.com/office/powerpoint/2010/main" val="1359134849"/>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381000" y="31527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a:solidFill>
                  <a:srgbClr val="00B0F0"/>
                </a:solidFill>
              </a:rPr>
              <a:t>Partner Firms:</a:t>
            </a:r>
          </a:p>
        </p:txBody>
      </p:sp>
      <p:sp>
        <p:nvSpPr>
          <p:cNvPr id="7171" name="TextBox 3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7172"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0131D9-6A4D-478B-8305-0A01F3A51BD1}" type="slidenum">
              <a:rPr lang="en-US" smtClean="0">
                <a:latin typeface="Calibri" pitchFamily="34" charset="0"/>
              </a:rPr>
              <a:pPr eaLnBrk="1" hangingPunct="1"/>
              <a:t>6</a:t>
            </a:fld>
            <a:endParaRPr lang="en-US" smtClean="0">
              <a:latin typeface="Calibri" pitchFamily="34" charset="0"/>
            </a:endParaRPr>
          </a:p>
        </p:txBody>
      </p:sp>
      <p:sp>
        <p:nvSpPr>
          <p:cNvPr id="7174" name="TextBox 11"/>
          <p:cNvSpPr txBox="1">
            <a:spLocks noChangeArrowheads="1"/>
          </p:cNvSpPr>
          <p:nvPr/>
        </p:nvSpPr>
        <p:spPr bwMode="auto">
          <a:xfrm>
            <a:off x="847725" y="4572000"/>
            <a:ext cx="3657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hlinkClick r:id="rId3"/>
              </a:rPr>
              <a:t>Gottlieb, </a:t>
            </a:r>
            <a:r>
              <a:rPr lang="en-US" sz="800" dirty="0" err="1">
                <a:hlinkClick r:id="rId3"/>
              </a:rPr>
              <a:t>Rackman</a:t>
            </a:r>
            <a:r>
              <a:rPr lang="en-US" sz="800" dirty="0">
                <a:hlinkClick r:id="rId3"/>
              </a:rPr>
              <a:t> &amp; </a:t>
            </a:r>
            <a:r>
              <a:rPr lang="en-US" sz="800" dirty="0" err="1">
                <a:hlinkClick r:id="rId3"/>
              </a:rPr>
              <a:t>Reisman</a:t>
            </a:r>
            <a:r>
              <a:rPr lang="en-US" sz="800" dirty="0"/>
              <a:t>, P.C. (GR&amp;R) is a full service intellectual property boutique law firm that has been providing legal advice and guidance on all aspects of patent, trademark, copyright, unfair competition law and related areas for nearly 45 years. It is recognized as a Top Ranked Law Firm for the past two consecutive years, receiving a Martindale-Hubbell AV Preeminent® peer review rating. The firm represents a wide variety of clients, many of whom are in the fashion and related industries, including clients whose businesses focus on clothing, leather goods, furniture, tableware, jewelry, and eyewear. The firm also represents many high tech products oriented clients, including companies that are involved in pharmaceuticals, medical devices, electronic devices, internet telephony and software systems.</a:t>
            </a:r>
            <a:endParaRPr lang="en-PH" sz="900" i="1" dirty="0"/>
          </a:p>
        </p:txBody>
      </p:sp>
      <p:pic>
        <p:nvPicPr>
          <p:cNvPr id="717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726929" y="3539013"/>
            <a:ext cx="1650438" cy="932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1"/>
          <p:cNvSpPr txBox="1">
            <a:spLocks noChangeArrowheads="1"/>
          </p:cNvSpPr>
          <p:nvPr/>
        </p:nvSpPr>
        <p:spPr bwMode="auto">
          <a:xfrm>
            <a:off x="4657725" y="4572000"/>
            <a:ext cx="36576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Market Leading Specialty </a:t>
            </a:r>
            <a:r>
              <a:rPr lang="en-US" sz="800" dirty="0" err="1"/>
              <a:t>FirmSM</a:t>
            </a:r>
            <a:endParaRPr lang="en-US" sz="800" dirty="0"/>
          </a:p>
          <a:p>
            <a:pPr algn="just"/>
            <a:endParaRPr lang="en-US" sz="800" dirty="0"/>
          </a:p>
          <a:p>
            <a:pPr algn="just"/>
            <a:r>
              <a:rPr lang="en-US" sz="800" dirty="0"/>
              <a:t>Founded in 1953, Dickstein Shapiro is internationally recognized for its work with clients, from start-ups to Fortune 500 corporations.  Dickstein Shapiro provides strategic counsel and develops multidisciplinary legal solutions by leveraging its core strengths—litigation, regulatory, transactions, and advocacy—to successfully advance clients’ business interests.</a:t>
            </a:r>
          </a:p>
          <a:p>
            <a:pPr algn="just"/>
            <a:endParaRPr lang="en-US" sz="800" dirty="0"/>
          </a:p>
          <a:p>
            <a:pPr algn="just"/>
            <a:r>
              <a:rPr lang="en-US" sz="800" dirty="0"/>
              <a:t>The firm’s intellectual property attorneys are located in Los Angeles, New York, Stamford, CT, and Washington, DC.  The firm combines decades of intellectual property litigation experience, throughout the United States, and globally, with a robust prosecution, procurement, and asset management practice to devise strategies that help clients protect and maximize the value of their intellectual property assets.</a:t>
            </a:r>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334000" y="3940969"/>
            <a:ext cx="2143125" cy="128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7" name="TextBox 6"/>
          <p:cNvSpPr>
            <a:spLocks noChangeArrowheads="1"/>
          </p:cNvSpPr>
          <p:nvPr/>
        </p:nvSpPr>
        <p:spPr bwMode="auto">
          <a:xfrm>
            <a:off x="-3175" y="2286000"/>
            <a:ext cx="915352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SzPct val="100000"/>
              <a:buFontTx/>
              <a:buNone/>
            </a:pPr>
            <a:r>
              <a:rPr lang="en-US" altLang="en-US" sz="1800" b="1" smtClean="0">
                <a:solidFill>
                  <a:srgbClr val="00B0F0"/>
                </a:solidFill>
                <a:latin typeface="Arial" panose="020B0604020202020204" pitchFamily="34" charset="0"/>
              </a:rPr>
              <a:t>What Does History of Patent Cooperation</a:t>
            </a:r>
            <a:br>
              <a:rPr lang="en-US" altLang="en-US" sz="1800" b="1" smtClean="0">
                <a:solidFill>
                  <a:srgbClr val="00B0F0"/>
                </a:solidFill>
                <a:latin typeface="Arial" panose="020B0604020202020204" pitchFamily="34" charset="0"/>
              </a:rPr>
            </a:br>
            <a:r>
              <a:rPr lang="en-US" altLang="en-US" sz="1800" b="1" u="sng" smtClean="0">
                <a:solidFill>
                  <a:srgbClr val="00B0F0"/>
                </a:solidFill>
                <a:latin typeface="Arial" panose="020B0604020202020204" pitchFamily="34" charset="0"/>
              </a:rPr>
              <a:t>Treaty Tell Us About Future for Hague Agreement?</a:t>
            </a:r>
            <a:r>
              <a:rPr lang="en-US" altLang="en-US" sz="1800" b="1" smtClean="0">
                <a:solidFill>
                  <a:srgbClr val="00B0F0"/>
                </a:solidFill>
                <a:latin typeface="Arial" panose="020B0604020202020204" pitchFamily="34" charset="0"/>
              </a:rPr>
              <a:t>   </a:t>
            </a:r>
          </a:p>
        </p:txBody>
      </p:sp>
      <p:sp>
        <p:nvSpPr>
          <p:cNvPr id="2318" name="TextBox 13"/>
          <p:cNvSpPr>
            <a:spLocks noChangeArrowheads="1"/>
          </p:cNvSpPr>
          <p:nvPr/>
        </p:nvSpPr>
        <p:spPr bwMode="auto">
          <a:xfrm>
            <a:off x="6702425" y="6629400"/>
            <a:ext cx="24415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r>
              <a:rPr lang="en-US" altLang="en-US" sz="800" b="1" smtClean="0">
                <a:solidFill>
                  <a:srgbClr val="000000"/>
                </a:solidFill>
                <a:latin typeface="Arial" panose="020B0604020202020204" pitchFamily="34" charset="0"/>
              </a:rPr>
              <a:t>January 21, 2016</a:t>
            </a:r>
          </a:p>
        </p:txBody>
      </p:sp>
      <p:sp>
        <p:nvSpPr>
          <p:cNvPr id="2319" name="Slide Number Placeholder 9"/>
          <p:cNvSpPr>
            <a:spLocks/>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lgn="r">
              <a:spcBef>
                <a:spcPct val="0"/>
              </a:spcBef>
              <a:buSzPct val="100000"/>
              <a:buFontTx/>
              <a:buNone/>
            </a:pPr>
            <a:fld id="{FD0967DC-DF31-4E6E-9C95-B5852D5D6764}" type="slidenum">
              <a:rPr lang="en-US" altLang="en-US" sz="1200" smtClean="0">
                <a:solidFill>
                  <a:srgbClr val="000000"/>
                </a:solidFill>
              </a:rPr>
              <a:pPr algn="r">
                <a:spcBef>
                  <a:spcPct val="0"/>
                </a:spcBef>
                <a:buSzPct val="100000"/>
                <a:buFontTx/>
                <a:buNone/>
              </a:pPr>
              <a:t>60</a:t>
            </a:fld>
            <a:endParaRPr lang="en-US" altLang="en-US" sz="1200" smtClean="0">
              <a:solidFill>
                <a:srgbClr val="000000"/>
              </a:solidFill>
            </a:endParaRPr>
          </a:p>
        </p:txBody>
      </p:sp>
      <p:grpSp>
        <p:nvGrpSpPr>
          <p:cNvPr id="2320" name="Group 272"/>
          <p:cNvGrpSpPr>
            <a:grpSpLocks/>
          </p:cNvGrpSpPr>
          <p:nvPr/>
        </p:nvGrpSpPr>
        <p:grpSpPr bwMode="auto">
          <a:xfrm>
            <a:off x="2652713" y="1219200"/>
            <a:ext cx="3733800" cy="914400"/>
            <a:chOff x="4648200" y="2286000"/>
            <a:chExt cx="3733800" cy="914400"/>
          </a:xfrm>
        </p:grpSpPr>
        <p:grpSp>
          <p:nvGrpSpPr>
            <p:cNvPr id="2321" name="Group 273"/>
            <p:cNvGrpSpPr>
              <a:grpSpLocks/>
            </p:cNvGrpSpPr>
            <p:nvPr/>
          </p:nvGrpSpPr>
          <p:grpSpPr bwMode="auto">
            <a:xfrm>
              <a:off x="4648200" y="2286000"/>
              <a:ext cx="3733800" cy="914400"/>
              <a:chOff x="4648200" y="2286001"/>
              <a:chExt cx="3733800" cy="914400"/>
            </a:xfrm>
          </p:grpSpPr>
          <p:grpSp>
            <p:nvGrpSpPr>
              <p:cNvPr id="2322" name="Group 274"/>
              <p:cNvGrpSpPr>
                <a:grpSpLocks/>
              </p:cNvGrpSpPr>
              <p:nvPr/>
            </p:nvGrpSpPr>
            <p:grpSpPr bwMode="auto">
              <a:xfrm>
                <a:off x="4648200" y="2286001"/>
                <a:ext cx="3733800" cy="914400"/>
                <a:chOff x="4648200" y="3429000"/>
                <a:chExt cx="3733800" cy="914264"/>
              </a:xfrm>
            </p:grpSpPr>
            <p:sp>
              <p:nvSpPr>
                <p:cNvPr id="2323" name="Rectangle 22"/>
                <p:cNvSpPr>
                  <a:spLocks noChangeArrowheads="1"/>
                </p:cNvSpPr>
                <p:nvPr/>
              </p:nvSpPr>
              <p:spPr bwMode="auto">
                <a:xfrm rot="10800000">
                  <a:off x="4648200" y="3429000"/>
                  <a:ext cx="3733800" cy="914264"/>
                </a:xfrm>
                <a:prstGeom prst="rect">
                  <a:avLst/>
                </a:prstGeom>
                <a:gradFill rotWithShape="0">
                  <a:gsLst>
                    <a:gs pos="0">
                      <a:srgbClr val="BCBCBC"/>
                    </a:gs>
                    <a:gs pos="35001">
                      <a:srgbClr val="D0D0D0"/>
                    </a:gs>
                    <a:gs pos="100000">
                      <a:srgbClr val="EDEDED"/>
                    </a:gs>
                  </a:gsLst>
                  <a:lin ang="16200000"/>
                </a:gradFill>
                <a:ln w="9525" cap="flat">
                  <a:solidFill>
                    <a:srgbClr val="000000"/>
                  </a:solidFill>
                  <a:prstDash val="solid"/>
                  <a:miter lim="800000"/>
                  <a:headEnd type="none" w="med" len="med"/>
                  <a:tailEnd type="none" w="med" len="med"/>
                </a:ln>
                <a:effectLst>
                  <a:outerShdw dist="20000" dir="5400000" rotWithShape="0">
                    <a:srgbClr val="000000">
                      <a:alpha val="37999"/>
                    </a:srgbClr>
                  </a:outerShdw>
                </a:effectLst>
              </p:spPr>
              <p:txBody>
                <a:bodyPr rot="10800000"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endParaRPr lang="en-US" altLang="en-US" sz="1800" smtClean="0">
                    <a:solidFill>
                      <a:srgbClr val="000000"/>
                    </a:solidFill>
                    <a:latin typeface="Arial" panose="020B0604020202020204" pitchFamily="34" charset="0"/>
                  </a:endParaRPr>
                </a:p>
              </p:txBody>
            </p:sp>
            <p:sp>
              <p:nvSpPr>
                <p:cNvPr id="2324" name="TextBox 7"/>
                <p:cNvSpPr>
                  <a:spLocks noChangeArrowheads="1"/>
                </p:cNvSpPr>
                <p:nvPr/>
              </p:nvSpPr>
              <p:spPr bwMode="auto">
                <a:xfrm>
                  <a:off x="5424488" y="3429000"/>
                  <a:ext cx="2822219" cy="244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u="sng" smtClean="0">
                      <a:solidFill>
                        <a:srgbClr val="00B0F0"/>
                      </a:solidFill>
                      <a:latin typeface="Arial" panose="020B0604020202020204" pitchFamily="34" charset="0"/>
                    </a:rPr>
                    <a:t>SEGMENT 2:</a:t>
                  </a:r>
                </a:p>
              </p:txBody>
            </p:sp>
          </p:grpSp>
          <p:sp>
            <p:nvSpPr>
              <p:cNvPr id="2325" name="Rectangle 3"/>
              <p:cNvSpPr>
                <a:spLocks noChangeArrowheads="1"/>
              </p:cNvSpPr>
              <p:nvPr/>
            </p:nvSpPr>
            <p:spPr bwMode="auto">
              <a:xfrm>
                <a:off x="5424488" y="2514600"/>
                <a:ext cx="2440838" cy="549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1000" b="1" smtClean="0">
                    <a:solidFill>
                      <a:srgbClr val="000000"/>
                    </a:solidFill>
                    <a:latin typeface="Arial" panose="020B0604020202020204" pitchFamily="34" charset="0"/>
                  </a:rPr>
                  <a:t>Mark J. Thronson</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i="1" smtClean="0">
                    <a:solidFill>
                      <a:srgbClr val="000000"/>
                    </a:solidFill>
                    <a:latin typeface="Arial" panose="020B0604020202020204" pitchFamily="34" charset="0"/>
                  </a:rPr>
                  <a:t>Partner</a:t>
                </a:r>
                <a:r>
                  <a:rPr lang="en-US" altLang="en-US" sz="1000" smtClean="0">
                    <a:solidFill>
                      <a:srgbClr val="000000"/>
                    </a:solidFill>
                    <a:latin typeface="Arial" panose="020B0604020202020204" pitchFamily="34" charset="0"/>
                  </a:rPr>
                  <a:t/>
                </a:r>
                <a:br>
                  <a:rPr lang="en-US" altLang="en-US" sz="1000" smtClean="0">
                    <a:solidFill>
                      <a:srgbClr val="000000"/>
                    </a:solidFill>
                    <a:latin typeface="Arial" panose="020B0604020202020204" pitchFamily="34" charset="0"/>
                  </a:rPr>
                </a:br>
                <a:r>
                  <a:rPr lang="en-US" altLang="en-US" sz="1000" b="1" smtClean="0">
                    <a:solidFill>
                      <a:srgbClr val="000000"/>
                    </a:solidFill>
                    <a:latin typeface="Arial" panose="020B0604020202020204" pitchFamily="34" charset="0"/>
                  </a:rPr>
                  <a:t>Dickstein Shapiro LLP</a:t>
                </a:r>
                <a:endParaRPr lang="en-US" altLang="en-US" sz="1000" smtClean="0">
                  <a:solidFill>
                    <a:srgbClr val="000000"/>
                  </a:solidFill>
                  <a:latin typeface="Arial" panose="020B0604020202020204" pitchFamily="34" charset="0"/>
                </a:endParaRPr>
              </a:p>
            </p:txBody>
          </p:sp>
          <p:pic>
            <p:nvPicPr>
              <p:cNvPr id="2326" name="Picture 4"/>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466976"/>
                <a:ext cx="571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327" name="Picture 4"/>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6887" y="2392046"/>
              <a:ext cx="1458913" cy="875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328" name="Picture 2"/>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3186113"/>
            <a:ext cx="7591425" cy="278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29" name="TextBox 1"/>
          <p:cNvSpPr>
            <a:spLocks noChangeArrowheads="1"/>
          </p:cNvSpPr>
          <p:nvPr/>
        </p:nvSpPr>
        <p:spPr bwMode="auto">
          <a:xfrm>
            <a:off x="6096000" y="5905500"/>
            <a:ext cx="2346325"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SzPct val="100000"/>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SzPct val="100000"/>
              <a:buFontTx/>
              <a:buNone/>
            </a:pPr>
            <a:r>
              <a:rPr lang="en-US" altLang="en-US" sz="800" smtClean="0">
                <a:solidFill>
                  <a:srgbClr val="000000"/>
                </a:solidFill>
                <a:latin typeface="Arial" panose="020B0604020202020204" pitchFamily="34" charset="0"/>
              </a:rPr>
              <a:t>Source:  </a:t>
            </a:r>
            <a:r>
              <a:rPr lang="en-US" altLang="en-US" sz="800" i="1" smtClean="0">
                <a:solidFill>
                  <a:srgbClr val="000000"/>
                </a:solidFill>
                <a:latin typeface="Arial" panose="020B0604020202020204" pitchFamily="34" charset="0"/>
              </a:rPr>
              <a:t>Patent Cooperation Treaty</a:t>
            </a:r>
            <a:br>
              <a:rPr lang="en-US" altLang="en-US" sz="800" i="1" smtClean="0">
                <a:solidFill>
                  <a:srgbClr val="000000"/>
                </a:solidFill>
                <a:latin typeface="Arial" panose="020B0604020202020204" pitchFamily="34" charset="0"/>
              </a:rPr>
            </a:br>
            <a:r>
              <a:rPr lang="en-US" altLang="en-US" sz="800" i="1" smtClean="0">
                <a:solidFill>
                  <a:srgbClr val="000000"/>
                </a:solidFill>
                <a:latin typeface="Arial" panose="020B0604020202020204" pitchFamily="34" charset="0"/>
              </a:rPr>
              <a:t>Yearly Review</a:t>
            </a:r>
            <a:r>
              <a:rPr lang="en-US" altLang="en-US" sz="800" smtClean="0">
                <a:solidFill>
                  <a:srgbClr val="000000"/>
                </a:solidFill>
                <a:latin typeface="Arial" panose="020B0604020202020204" pitchFamily="34" charset="0"/>
              </a:rPr>
              <a:t>, WIPO (2015)</a:t>
            </a:r>
          </a:p>
        </p:txBody>
      </p:sp>
    </p:spTree>
    <p:extLst>
      <p:ext uri="{BB962C8B-B14F-4D97-AF65-F5344CB8AC3E}">
        <p14:creationId xmlns:p14="http://schemas.microsoft.com/office/powerpoint/2010/main" val="3878610132"/>
      </p:ext>
    </p:extLst>
  </p:cSld>
  <p:clrMapOvr>
    <a:masterClrMapping/>
  </p:clrMapOvr>
  <p:transition spd="slow">
    <p:cu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Introduction</a:t>
            </a:r>
            <a:endParaRPr lang="en-US" b="1" u="sng" dirty="0">
              <a:solidFill>
                <a:srgbClr val="00B0F0"/>
              </a:solidFill>
            </a:endParaRPr>
          </a:p>
        </p:txBody>
      </p:sp>
      <p:sp>
        <p:nvSpPr>
          <p:cNvPr id="11267" name="Rectangle 15"/>
          <p:cNvSpPr>
            <a:spLocks noChangeArrowheads="1"/>
          </p:cNvSpPr>
          <p:nvPr/>
        </p:nvSpPr>
        <p:spPr bwMode="auto">
          <a:xfrm>
            <a:off x="304800" y="2667000"/>
            <a:ext cx="8534400" cy="30560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sz="1300" dirty="0" smtClean="0"/>
              <a:t>Ian is a registered patent attorney specializing in enforcement and defense of intellectual property rights. He routinely engages in intellectual property litigation and alternative dispute resolution on behalf of his clients and has successfully resolved dozens of complex IP litigation matters.</a:t>
            </a:r>
          </a:p>
          <a:p>
            <a:pPr eaLnBrk="0" hangingPunct="0">
              <a:lnSpc>
                <a:spcPct val="150000"/>
              </a:lnSpc>
            </a:pPr>
            <a:endParaRPr lang="en-US" sz="1300" dirty="0" smtClean="0"/>
          </a:p>
          <a:p>
            <a:pPr eaLnBrk="0" hangingPunct="0">
              <a:lnSpc>
                <a:spcPct val="150000"/>
              </a:lnSpc>
            </a:pPr>
            <a:r>
              <a:rPr lang="en-US" sz="1300" dirty="0" smtClean="0"/>
              <a:t>Ian’s practice is also dedicated to keeping clients out of litigation. He assists a number of enterprise and entrepreneurial clients in acquiring IP and has prepared and prosecuted domestic and foreign utility and design patent applications. He also advises clients on protecting their trademarks, trade dress and trade secrets.</a:t>
            </a:r>
          </a:p>
          <a:p>
            <a:pPr eaLnBrk="0" hangingPunct="0">
              <a:lnSpc>
                <a:spcPct val="150000"/>
              </a:lnSpc>
            </a:pPr>
            <a:endParaRPr lang="en-US" sz="1300" dirty="0" smtClean="0"/>
          </a:p>
          <a:p>
            <a:pPr eaLnBrk="0" hangingPunct="0">
              <a:lnSpc>
                <a:spcPct val="150000"/>
              </a:lnSpc>
            </a:pPr>
            <a:r>
              <a:rPr lang="en-US" sz="1300" dirty="0" smtClean="0"/>
              <a:t>Before becoming an attorney, Ian worked as a controls engineer for Rockwell Automation. He holds a bachelor’s degree in engineering from the University of Colorado and a law degree from the University of Denver.</a:t>
            </a:r>
            <a:endParaRPr lang="en-PH" sz="1300" dirty="0"/>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61</a:t>
            </a:fld>
            <a:endParaRPr lang="en-US" smtClean="0">
              <a:latin typeface="Calibri" pitchFamily="34" charset="0"/>
            </a:endParaRPr>
          </a:p>
        </p:txBody>
      </p:sp>
      <p:grpSp>
        <p:nvGrpSpPr>
          <p:cNvPr id="12" name="Group 11"/>
          <p:cNvGrpSpPr/>
          <p:nvPr/>
        </p:nvGrpSpPr>
        <p:grpSpPr>
          <a:xfrm>
            <a:off x="2652713" y="1219200"/>
            <a:ext cx="3733800" cy="914400"/>
            <a:chOff x="2705100" y="3297196"/>
            <a:chExt cx="3733800" cy="914400"/>
          </a:xfrm>
        </p:grpSpPr>
        <p:grpSp>
          <p:nvGrpSpPr>
            <p:cNvPr id="13" name="Group 1"/>
            <p:cNvGrpSpPr>
              <a:grpSpLocks/>
            </p:cNvGrpSpPr>
            <p:nvPr/>
          </p:nvGrpSpPr>
          <p:grpSpPr bwMode="auto">
            <a:xfrm>
              <a:off x="2705100" y="3297196"/>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6"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3502300089"/>
      </p:ext>
    </p:extLst>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Multiple Designs?</a:t>
            </a:r>
          </a:p>
        </p:txBody>
      </p:sp>
      <p:sp>
        <p:nvSpPr>
          <p:cNvPr id="11267" name="Rectangle 15"/>
          <p:cNvSpPr>
            <a:spLocks noChangeArrowheads="1"/>
          </p:cNvSpPr>
          <p:nvPr/>
        </p:nvSpPr>
        <p:spPr bwMode="auto">
          <a:xfrm>
            <a:off x="304800" y="2590800"/>
            <a:ext cx="8534400" cy="35055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228600" lvl="0" indent="-228600" eaLnBrk="0" hangingPunct="0">
              <a:spcBef>
                <a:spcPct val="25000"/>
              </a:spcBef>
              <a:spcAft>
                <a:spcPct val="20000"/>
              </a:spcAft>
              <a:buClr>
                <a:srgbClr val="808080"/>
              </a:buClr>
              <a:buFont typeface="Arial" pitchFamily="34" charset="0"/>
              <a:buChar char="•"/>
              <a:defRPr/>
            </a:pPr>
            <a:r>
              <a:rPr lang="en-AU" kern="0" dirty="0" smtClean="0">
                <a:solidFill>
                  <a:srgbClr val="000000">
                    <a:lumMod val="65000"/>
                    <a:lumOff val="35000"/>
                  </a:srgbClr>
                </a:solidFill>
                <a:ea typeface="ＭＳ Ｐゴシック" pitchFamily="-112" charset="-128"/>
              </a:rPr>
              <a:t>Recall that a Contracting Party may set limits</a:t>
            </a:r>
          </a:p>
          <a:p>
            <a:pPr marL="457200" lvl="2"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ea typeface="ＭＳ Ｐゴシック" pitchFamily="-112" charset="-128"/>
              </a:rPr>
              <a:t>Europe – no more than 7 views per design</a:t>
            </a:r>
          </a:p>
          <a:p>
            <a:pPr marL="457200" lvl="2"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ea typeface="ＭＳ Ｐゴシック" pitchFamily="-112" charset="-128"/>
              </a:rPr>
              <a:t>U.S. – only one independent and distinct design</a:t>
            </a:r>
          </a:p>
          <a:p>
            <a:pPr marL="457200" lvl="2"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ea typeface="ＭＳ Ｐゴシック" pitchFamily="-112" charset="-128"/>
              </a:rPr>
              <a:t>Japan – accepts multiple designs and divides them </a:t>
            </a:r>
            <a:r>
              <a:rPr lang="en-US" i="1" kern="0" dirty="0" smtClean="0">
                <a:solidFill>
                  <a:srgbClr val="000000">
                    <a:lumMod val="65000"/>
                    <a:lumOff val="35000"/>
                  </a:srgbClr>
                </a:solidFill>
                <a:ea typeface="ＭＳ Ｐゴシック" pitchFamily="-112" charset="-128"/>
              </a:rPr>
              <a:t>ex officio</a:t>
            </a:r>
          </a:p>
          <a:p>
            <a:pPr marL="228600" lvl="0" indent="-228600" eaLnBrk="0" hangingPunct="0">
              <a:spcBef>
                <a:spcPct val="25000"/>
              </a:spcBef>
              <a:spcAft>
                <a:spcPct val="20000"/>
              </a:spcAft>
              <a:buClr>
                <a:srgbClr val="808080"/>
              </a:buClr>
              <a:buFont typeface="Arial" pitchFamily="34" charset="0"/>
              <a:buChar char="•"/>
              <a:defRPr/>
            </a:pPr>
            <a:r>
              <a:rPr lang="en-AU" kern="0" dirty="0" smtClean="0">
                <a:solidFill>
                  <a:srgbClr val="000000">
                    <a:lumMod val="65000"/>
                    <a:lumOff val="35000"/>
                  </a:srgbClr>
                </a:solidFill>
                <a:ea typeface="ＭＳ Ｐゴシック" pitchFamily="-112" charset="-128"/>
              </a:rPr>
              <a:t>Possible </a:t>
            </a:r>
            <a:r>
              <a:rPr lang="en-AU" kern="0" dirty="0">
                <a:solidFill>
                  <a:srgbClr val="000000">
                    <a:lumMod val="65000"/>
                    <a:lumOff val="35000"/>
                  </a:srgbClr>
                </a:solidFill>
                <a:ea typeface="ＭＳ Ｐゴシック" pitchFamily="-112" charset="-128"/>
              </a:rPr>
              <a:t>Result = </a:t>
            </a:r>
            <a:r>
              <a:rPr lang="en-AU" kern="0" dirty="0" smtClean="0">
                <a:solidFill>
                  <a:srgbClr val="000000">
                    <a:lumMod val="65000"/>
                    <a:lumOff val="35000"/>
                  </a:srgbClr>
                </a:solidFill>
                <a:ea typeface="ＭＳ Ｐゴシック" pitchFamily="-112" charset="-128"/>
              </a:rPr>
              <a:t>Refusal </a:t>
            </a:r>
            <a:r>
              <a:rPr lang="en-AU" kern="0" dirty="0">
                <a:solidFill>
                  <a:srgbClr val="000000">
                    <a:lumMod val="65000"/>
                    <a:lumOff val="35000"/>
                  </a:srgbClr>
                </a:solidFill>
                <a:ea typeface="ＭＳ Ｐゴシック" pitchFamily="-112" charset="-128"/>
              </a:rPr>
              <a:t>by Contracting Party </a:t>
            </a:r>
            <a:endParaRPr lang="en-AU" kern="0" dirty="0" smtClean="0">
              <a:solidFill>
                <a:srgbClr val="000000">
                  <a:lumMod val="65000"/>
                  <a:lumOff val="35000"/>
                </a:srgbClr>
              </a:solidFill>
              <a:ea typeface="ＭＳ Ｐゴシック" pitchFamily="-112" charset="-128"/>
            </a:endParaRPr>
          </a:p>
          <a:p>
            <a:pPr lvl="4" eaLnBrk="0" hangingPunct="0">
              <a:spcBef>
                <a:spcPct val="25000"/>
              </a:spcBef>
              <a:spcAft>
                <a:spcPct val="20000"/>
              </a:spcAft>
              <a:buClr>
                <a:srgbClr val="808080"/>
              </a:buClr>
              <a:defRPr/>
            </a:pPr>
            <a:r>
              <a:rPr lang="en-AU" kern="0" dirty="0" smtClean="0">
                <a:solidFill>
                  <a:srgbClr val="000000">
                    <a:lumMod val="65000"/>
                    <a:lumOff val="35000"/>
                  </a:srgbClr>
                </a:solidFill>
                <a:ea typeface="ＭＳ Ｐゴシック" pitchFamily="-112" charset="-128"/>
              </a:rPr>
              <a:t>    Delays in Prosecution and Grant</a:t>
            </a:r>
          </a:p>
          <a:p>
            <a:pPr lvl="4" eaLnBrk="0" hangingPunct="0">
              <a:spcBef>
                <a:spcPct val="25000"/>
              </a:spcBef>
              <a:spcAft>
                <a:spcPct val="20000"/>
              </a:spcAft>
              <a:buClr>
                <a:srgbClr val="808080"/>
              </a:buClr>
              <a:defRPr/>
            </a:pPr>
            <a:r>
              <a:rPr lang="en-AU" kern="0" dirty="0" smtClean="0">
                <a:solidFill>
                  <a:srgbClr val="000000">
                    <a:lumMod val="65000"/>
                    <a:lumOff val="35000"/>
                  </a:srgbClr>
                </a:solidFill>
                <a:ea typeface="ＭＳ Ｐゴシック" pitchFamily="-112" charset="-128"/>
              </a:rPr>
              <a:t>    Multiple Applications/Declarations</a:t>
            </a:r>
          </a:p>
          <a:p>
            <a:pPr lvl="4" eaLnBrk="0" hangingPunct="0">
              <a:spcBef>
                <a:spcPct val="25000"/>
              </a:spcBef>
              <a:spcAft>
                <a:spcPct val="20000"/>
              </a:spcAft>
              <a:buClr>
                <a:srgbClr val="808080"/>
              </a:buClr>
              <a:defRPr/>
            </a:pPr>
            <a:r>
              <a:rPr lang="en-AU" kern="0" dirty="0" smtClean="0">
                <a:solidFill>
                  <a:srgbClr val="000000">
                    <a:lumMod val="65000"/>
                    <a:lumOff val="35000"/>
                  </a:srgbClr>
                </a:solidFill>
                <a:ea typeface="ＭＳ Ｐゴシック" pitchFamily="-112" charset="-128"/>
              </a:rPr>
              <a:t>    Loss of Priority Claim</a:t>
            </a:r>
          </a:p>
          <a:p>
            <a:pPr marL="228600" lvl="0" indent="-228600" eaLnBrk="0" hangingPunct="0">
              <a:spcBef>
                <a:spcPct val="25000"/>
              </a:spcBef>
              <a:spcAft>
                <a:spcPct val="20000"/>
              </a:spcAft>
              <a:buClr>
                <a:srgbClr val="808080"/>
              </a:buClr>
              <a:defRPr/>
            </a:pPr>
            <a:endParaRPr lang="en-AU" sz="1400" kern="0" dirty="0">
              <a:solidFill>
                <a:srgbClr val="000000">
                  <a:lumMod val="65000"/>
                  <a:lumOff val="35000"/>
                </a:srgbClr>
              </a:solidFill>
              <a:ea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62</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825405564"/>
      </p:ext>
    </p:extLst>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Multiple Designs?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63</a:t>
            </a:fld>
            <a:endParaRPr lang="en-US" smtClean="0">
              <a:latin typeface="Calibri" pitchFamily="34" charset="0"/>
            </a:endParaRPr>
          </a:p>
        </p:txBody>
      </p:sp>
      <p:sp>
        <p:nvSpPr>
          <p:cNvPr id="22" name="Rectangle 3"/>
          <p:cNvSpPr txBox="1">
            <a:spLocks noChangeArrowheads="1"/>
          </p:cNvSpPr>
          <p:nvPr/>
        </p:nvSpPr>
        <p:spPr bwMode="auto">
          <a:xfrm>
            <a:off x="990600" y="2732048"/>
            <a:ext cx="8153400" cy="3287752"/>
          </a:xfrm>
          <a:prstGeom prst="rect">
            <a:avLst/>
          </a:prstGeom>
          <a:noFill/>
          <a:ln w="9525">
            <a:noFill/>
            <a:miter lim="800000"/>
            <a:headEnd/>
            <a:tailEnd/>
          </a:ln>
        </p:spPr>
        <p:txBody>
          <a:bodyPr/>
          <a:lstStyle/>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Color?</a:t>
            </a:r>
          </a:p>
          <a:p>
            <a:pPr marL="0" lvl="1" indent="457200" eaLnBrk="0" hangingPunct="0">
              <a:spcBef>
                <a:spcPct val="25000"/>
              </a:spcBef>
              <a:spcAft>
                <a:spcPct val="20000"/>
              </a:spcAft>
              <a:buClr>
                <a:srgbClr val="808080"/>
              </a:buClr>
              <a:buFont typeface="Wingdings" pitchFamily="2" charset="2"/>
              <a:buChar char="§"/>
              <a:defRPr/>
            </a:pPr>
            <a:endParaRPr lang="en-US" kern="0" dirty="0" smtClean="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endParaRPr lang="en-US" kern="0" dirty="0" smtClean="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3D models?</a:t>
            </a:r>
          </a:p>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Photos?</a:t>
            </a:r>
          </a:p>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Combination of Line Drawings and Photos?</a:t>
            </a:r>
          </a:p>
          <a:p>
            <a:pPr marL="0" lvl="1" indent="457200" eaLnBrk="0" hangingPunct="0">
              <a:spcBef>
                <a:spcPct val="25000"/>
              </a:spcBef>
              <a:spcAft>
                <a:spcPct val="20000"/>
              </a:spcAft>
              <a:buClr>
                <a:srgbClr val="808080"/>
              </a:buClr>
              <a:defRPr/>
            </a:pPr>
            <a:endParaRPr lang="en-US" kern="0" dirty="0" smtClean="0">
              <a:solidFill>
                <a:srgbClr val="000000">
                  <a:lumMod val="65000"/>
                  <a:lumOff val="35000"/>
                </a:srgbClr>
              </a:solidFill>
              <a:latin typeface="Arial"/>
              <a:ea typeface="ＭＳ Ｐゴシック" pitchFamily="-112" charset="-128"/>
              <a:cs typeface="ＭＳ Ｐゴシック" pitchFamily="-112" charset="-128"/>
            </a:endParaRPr>
          </a:p>
          <a:p>
            <a:pPr marL="228600" indent="-228600" eaLnBrk="0" hangingPunct="0">
              <a:spcBef>
                <a:spcPct val="25000"/>
              </a:spcBef>
              <a:spcAft>
                <a:spcPct val="20000"/>
              </a:spcAft>
              <a:buClr>
                <a:srgbClr val="808080"/>
              </a:buClr>
              <a:defRPr/>
            </a:pP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pic>
        <p:nvPicPr>
          <p:cNvPr id="23" name="Picture 3"/>
          <p:cNvPicPr>
            <a:picLocks noChangeAspect="1" noChangeArrowheads="1"/>
          </p:cNvPicPr>
          <p:nvPr/>
        </p:nvPicPr>
        <p:blipFill>
          <a:blip r:embed="rId2" cstate="print"/>
          <a:srcRect/>
          <a:stretch>
            <a:fillRect/>
          </a:stretch>
        </p:blipFill>
        <p:spPr bwMode="auto">
          <a:xfrm>
            <a:off x="1447800" y="3276600"/>
            <a:ext cx="3441700" cy="1371600"/>
          </a:xfrm>
          <a:prstGeom prst="rect">
            <a:avLst/>
          </a:prstGeom>
          <a:noFill/>
          <a:ln w="9525">
            <a:noFill/>
            <a:miter lim="800000"/>
            <a:headEnd/>
            <a:tailEnd/>
          </a:ln>
        </p:spPr>
      </p:pic>
      <p:grpSp>
        <p:nvGrpSpPr>
          <p:cNvPr id="15" name="Group 14"/>
          <p:cNvGrpSpPr/>
          <p:nvPr/>
        </p:nvGrpSpPr>
        <p:grpSpPr>
          <a:xfrm>
            <a:off x="2652713" y="1219200"/>
            <a:ext cx="3733800" cy="914400"/>
            <a:chOff x="2705100" y="3297196"/>
            <a:chExt cx="3733800" cy="914400"/>
          </a:xfrm>
        </p:grpSpPr>
        <p:grpSp>
          <p:nvGrpSpPr>
            <p:cNvPr id="16" name="Group 1"/>
            <p:cNvGrpSpPr>
              <a:grpSpLocks/>
            </p:cNvGrpSpPr>
            <p:nvPr/>
          </p:nvGrpSpPr>
          <p:grpSpPr bwMode="auto">
            <a:xfrm>
              <a:off x="2705100" y="3297196"/>
              <a:ext cx="3733800" cy="914400"/>
              <a:chOff x="762000" y="2286000"/>
              <a:chExt cx="3733800" cy="914400"/>
            </a:xfrm>
          </p:grpSpPr>
          <p:grpSp>
            <p:nvGrpSpPr>
              <p:cNvPr id="18" name="Group 5"/>
              <p:cNvGrpSpPr>
                <a:grpSpLocks/>
              </p:cNvGrpSpPr>
              <p:nvPr/>
            </p:nvGrpSpPr>
            <p:grpSpPr bwMode="auto">
              <a:xfrm>
                <a:off x="762000" y="2286000"/>
                <a:ext cx="3733800" cy="914400"/>
                <a:chOff x="762000" y="2286000"/>
                <a:chExt cx="3733800" cy="914400"/>
              </a:xfrm>
            </p:grpSpPr>
            <p:sp>
              <p:nvSpPr>
                <p:cNvPr id="31" name="Rectangle 30"/>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560793373"/>
      </p:ext>
    </p:extLst>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 Practice</a:t>
            </a:r>
          </a:p>
        </p:txBody>
      </p:sp>
      <p:sp>
        <p:nvSpPr>
          <p:cNvPr id="11267" name="Rectangle 15"/>
          <p:cNvSpPr>
            <a:spLocks noChangeArrowheads="1"/>
          </p:cNvSpPr>
          <p:nvPr/>
        </p:nvSpPr>
        <p:spPr bwMode="auto">
          <a:xfrm>
            <a:off x="1066800" y="2590800"/>
            <a:ext cx="7772400" cy="93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457200" lvl="2" indent="457200" eaLnBrk="0" hangingPunct="0">
              <a:spcBef>
                <a:spcPct val="25000"/>
              </a:spcBef>
              <a:spcAft>
                <a:spcPct val="20000"/>
              </a:spcAft>
              <a:buClr>
                <a:srgbClr val="808080"/>
              </a:buClr>
              <a:defRPr/>
            </a:pPr>
            <a:r>
              <a:rPr lang="en-US" sz="1400" kern="0" dirty="0" smtClean="0">
                <a:solidFill>
                  <a:srgbClr val="000000">
                    <a:lumMod val="65000"/>
                    <a:lumOff val="35000"/>
                  </a:srgbClr>
                </a:solidFill>
                <a:latin typeface="Arial"/>
                <a:ea typeface="ＭＳ Ｐゴシック" pitchFamily="-112" charset="-128"/>
                <a:cs typeface="ＭＳ Ｐゴシック" pitchFamily="-112" charset="-128"/>
              </a:rPr>
              <a:t> </a:t>
            </a: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228600" lvl="0" indent="-228600" eaLnBrk="0" hangingPunct="0">
              <a:spcBef>
                <a:spcPct val="25000"/>
              </a:spcBef>
              <a:spcAft>
                <a:spcPct val="20000"/>
              </a:spcAft>
              <a:buClr>
                <a:srgbClr val="808080"/>
              </a:buClr>
              <a:defRPr/>
            </a:pPr>
            <a:endParaRPr lang="en-AU"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64</a:t>
            </a:fld>
            <a:endParaRPr lang="en-US" smtClean="0">
              <a:latin typeface="Calibri" pitchFamily="34" charset="0"/>
            </a:endParaRPr>
          </a:p>
        </p:txBody>
      </p:sp>
      <p:sp>
        <p:nvSpPr>
          <p:cNvPr id="20" name="Rectangle 19"/>
          <p:cNvSpPr/>
          <p:nvPr/>
        </p:nvSpPr>
        <p:spPr>
          <a:xfrm>
            <a:off x="838200" y="2590800"/>
            <a:ext cx="7467600" cy="3083921"/>
          </a:xfrm>
          <a:prstGeom prst="rect">
            <a:avLst/>
          </a:prstGeom>
        </p:spPr>
        <p:txBody>
          <a:bodyPr wrap="square">
            <a:spAutoFit/>
          </a:bodyPr>
          <a:lstStyle/>
          <a:p>
            <a:pPr marL="0" lvl="1"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If a Contracting Party with an “Examining Office” is designated, some form of substantive examination occurs:</a:t>
            </a:r>
          </a:p>
          <a:p>
            <a:pPr marL="457200" lvl="2" indent="457200" eaLnBrk="0" hangingPunct="0">
              <a:spcBef>
                <a:spcPct val="25000"/>
              </a:spcBef>
              <a:spcAft>
                <a:spcPct val="20000"/>
              </a:spcAft>
              <a:buClr>
                <a:srgbClr val="808080"/>
              </a:buClr>
              <a:buFont typeface="Arial" pitchFamily="34" charset="0"/>
              <a:buChar char="•"/>
              <a:defRPr/>
            </a:pPr>
            <a:r>
              <a:rPr lang="en-US" i="1" kern="0" dirty="0" smtClean="0">
                <a:solidFill>
                  <a:srgbClr val="000000">
                    <a:lumMod val="65000"/>
                    <a:lumOff val="35000"/>
                  </a:srgbClr>
                </a:solidFill>
                <a:latin typeface="Arial"/>
                <a:ea typeface="ＭＳ Ｐゴシック" pitchFamily="-112" charset="-128"/>
                <a:cs typeface="ＭＳ Ｐゴシック" pitchFamily="-112" charset="-128"/>
              </a:rPr>
              <a:t>ex</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 U.S., CA, and KR</a:t>
            </a:r>
          </a:p>
          <a:p>
            <a:pPr marL="0" lvl="1"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Time period of up to 12 months from the date of publication of the international registration for an examining office to refuse an International Design Application</a:t>
            </a:r>
          </a:p>
          <a:p>
            <a:pPr marL="0" lvl="1"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In the U.S., not uncommon to see allowance in under 6 months, particularly for related applications</a:t>
            </a:r>
          </a:p>
          <a:p>
            <a:pPr marL="0" lvl="1"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No CPA – could lose priority date if forced to file a CIP</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p:txBody>
      </p:sp>
      <p:grpSp>
        <p:nvGrpSpPr>
          <p:cNvPr id="15" name="Group 14"/>
          <p:cNvGrpSpPr/>
          <p:nvPr/>
        </p:nvGrpSpPr>
        <p:grpSpPr>
          <a:xfrm>
            <a:off x="2652713" y="1219200"/>
            <a:ext cx="3733800" cy="914400"/>
            <a:chOff x="2705100" y="3297196"/>
            <a:chExt cx="3733800" cy="914400"/>
          </a:xfrm>
        </p:grpSpPr>
        <p:grpSp>
          <p:nvGrpSpPr>
            <p:cNvPr id="16" name="Group 1"/>
            <p:cNvGrpSpPr>
              <a:grpSpLocks/>
            </p:cNvGrpSpPr>
            <p:nvPr/>
          </p:nvGrpSpPr>
          <p:grpSpPr bwMode="auto">
            <a:xfrm>
              <a:off x="2705100" y="3297196"/>
              <a:ext cx="3733800" cy="914400"/>
              <a:chOff x="762000" y="2286000"/>
              <a:chExt cx="3733800" cy="914400"/>
            </a:xfrm>
          </p:grpSpPr>
          <p:grpSp>
            <p:nvGrpSpPr>
              <p:cNvPr id="18" name="Group 5"/>
              <p:cNvGrpSpPr>
                <a:grpSpLocks/>
              </p:cNvGrpSpPr>
              <p:nvPr/>
            </p:nvGrpSpPr>
            <p:grpSpPr bwMode="auto">
              <a:xfrm>
                <a:off x="762000" y="2286000"/>
                <a:ext cx="3733800" cy="914400"/>
                <a:chOff x="762000" y="2286000"/>
                <a:chExt cx="3733800" cy="914400"/>
              </a:xfrm>
            </p:grpSpPr>
            <p:sp>
              <p:nvSpPr>
                <p:cNvPr id="30" name="Rectangle 29"/>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1"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74016106"/>
      </p:ext>
    </p:extLst>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 Litigation</a:t>
            </a:r>
          </a:p>
        </p:txBody>
      </p:sp>
      <p:sp>
        <p:nvSpPr>
          <p:cNvPr id="11267" name="Rectangle 15"/>
          <p:cNvSpPr>
            <a:spLocks noChangeArrowheads="1"/>
          </p:cNvSpPr>
          <p:nvPr/>
        </p:nvSpPr>
        <p:spPr bwMode="auto">
          <a:xfrm>
            <a:off x="304800" y="2590800"/>
            <a:ext cx="8534400" cy="16850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Combined designs face risk of not receiving protection separate and apart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from </a:t>
            </a:r>
            <a:r>
              <a:rPr lang="en-US" kern="0" dirty="0">
                <a:solidFill>
                  <a:srgbClr val="000000">
                    <a:lumMod val="65000"/>
                    <a:lumOff val="35000"/>
                  </a:srgbClr>
                </a:solidFill>
                <a:latin typeface="Arial"/>
                <a:ea typeface="ＭＳ Ｐゴシック" pitchFamily="-112" charset="-128"/>
                <a:cs typeface="ＭＳ Ｐゴシック" pitchFamily="-112" charset="-128"/>
              </a:rPr>
              <a:t>the claimed design as a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whole</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i="1" kern="0" dirty="0">
                <a:solidFill>
                  <a:srgbClr val="000000">
                    <a:lumMod val="65000"/>
                    <a:lumOff val="35000"/>
                  </a:srgbClr>
                </a:solidFill>
                <a:latin typeface="Arial"/>
                <a:ea typeface="ＭＳ Ｐゴシック" pitchFamily="-112" charset="-128"/>
                <a:cs typeface="ＭＳ Ｐゴシック" pitchFamily="-112" charset="-128"/>
              </a:rPr>
              <a:t>ex</a:t>
            </a:r>
            <a:r>
              <a:rPr lang="en-US" kern="0" dirty="0">
                <a:solidFill>
                  <a:srgbClr val="000000">
                    <a:lumMod val="65000"/>
                    <a:lumOff val="35000"/>
                  </a:srgbClr>
                </a:solidFill>
                <a:latin typeface="Arial"/>
                <a:ea typeface="ＭＳ Ｐゴシック" pitchFamily="-112" charset="-128"/>
                <a:cs typeface="ＭＳ Ｐゴシック" pitchFamily="-112" charset="-128"/>
              </a:rPr>
              <a:t>. March 8, 2012 decision of non-infringement</a:t>
            </a:r>
          </a:p>
          <a:p>
            <a:pPr marL="457200" lvl="2" indent="457200" eaLnBrk="0" hangingPunct="0">
              <a:spcBef>
                <a:spcPct val="25000"/>
              </a:spcBef>
              <a:spcAft>
                <a:spcPct val="20000"/>
              </a:spcAft>
              <a:buClr>
                <a:srgbClr val="808080"/>
              </a:buCl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228600" lvl="0" indent="-228600" eaLnBrk="0" hangingPunct="0">
              <a:spcBef>
                <a:spcPct val="25000"/>
              </a:spcBef>
              <a:spcAft>
                <a:spcPct val="20000"/>
              </a:spcAft>
              <a:buClr>
                <a:srgbClr val="808080"/>
              </a:buClr>
              <a:defRPr/>
            </a:pPr>
            <a:endParaRPr lang="en-AU"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65</a:t>
            </a:fld>
            <a:endParaRPr lang="en-US" smtClean="0">
              <a:latin typeface="Calibri" pitchFamily="34" charset="0"/>
            </a:endParaRPr>
          </a:p>
        </p:txBody>
      </p:sp>
      <p:pic>
        <p:nvPicPr>
          <p:cNvPr id="20" name="Picture 2"/>
          <p:cNvPicPr>
            <a:picLocks noChangeAspect="1" noChangeArrowheads="1"/>
          </p:cNvPicPr>
          <p:nvPr/>
        </p:nvPicPr>
        <p:blipFill>
          <a:blip r:embed="rId3" cstate="print"/>
          <a:srcRect/>
          <a:stretch>
            <a:fillRect/>
          </a:stretch>
        </p:blipFill>
        <p:spPr bwMode="auto">
          <a:xfrm>
            <a:off x="3124200" y="3886200"/>
            <a:ext cx="1828800" cy="2566931"/>
          </a:xfrm>
          <a:prstGeom prst="rect">
            <a:avLst/>
          </a:prstGeom>
          <a:noFill/>
          <a:ln w="9525">
            <a:noFill/>
            <a:miter lim="800000"/>
            <a:headEnd/>
            <a:tailEnd/>
          </a:ln>
        </p:spPr>
      </p:pic>
      <p:pic>
        <p:nvPicPr>
          <p:cNvPr id="21" name="Picture 3"/>
          <p:cNvPicPr>
            <a:picLocks noChangeAspect="1" noChangeArrowheads="1"/>
          </p:cNvPicPr>
          <p:nvPr/>
        </p:nvPicPr>
        <p:blipFill>
          <a:blip r:embed="rId4" cstate="print"/>
          <a:srcRect/>
          <a:stretch>
            <a:fillRect/>
          </a:stretch>
        </p:blipFill>
        <p:spPr bwMode="auto">
          <a:xfrm>
            <a:off x="5181600" y="4191000"/>
            <a:ext cx="1028844" cy="2076858"/>
          </a:xfrm>
          <a:prstGeom prst="rect">
            <a:avLst/>
          </a:prstGeom>
          <a:noFill/>
          <a:ln w="9525">
            <a:noFill/>
            <a:miter lim="800000"/>
            <a:headEnd/>
            <a:tailEnd/>
          </a:ln>
        </p:spPr>
      </p:pic>
      <p:grpSp>
        <p:nvGrpSpPr>
          <p:cNvPr id="16" name="Group 15"/>
          <p:cNvGrpSpPr/>
          <p:nvPr/>
        </p:nvGrpSpPr>
        <p:grpSpPr>
          <a:xfrm>
            <a:off x="2652713" y="1219200"/>
            <a:ext cx="3733800" cy="914400"/>
            <a:chOff x="2705100" y="3297196"/>
            <a:chExt cx="3733800" cy="914400"/>
          </a:xfrm>
        </p:grpSpPr>
        <p:grpSp>
          <p:nvGrpSpPr>
            <p:cNvPr id="17" name="Group 1"/>
            <p:cNvGrpSpPr>
              <a:grpSpLocks/>
            </p:cNvGrpSpPr>
            <p:nvPr/>
          </p:nvGrpSpPr>
          <p:grpSpPr bwMode="auto">
            <a:xfrm>
              <a:off x="2705100" y="3297196"/>
              <a:ext cx="3733800" cy="914400"/>
              <a:chOff x="762000" y="2286000"/>
              <a:chExt cx="3733800" cy="914400"/>
            </a:xfrm>
          </p:grpSpPr>
          <p:grpSp>
            <p:nvGrpSpPr>
              <p:cNvPr id="19" name="Group 5"/>
              <p:cNvGrpSpPr>
                <a:grpSpLocks/>
              </p:cNvGrpSpPr>
              <p:nvPr/>
            </p:nvGrpSpPr>
            <p:grpSpPr bwMode="auto">
              <a:xfrm>
                <a:off x="762000" y="2286000"/>
                <a:ext cx="3733800" cy="914400"/>
                <a:chOff x="762000" y="2286000"/>
                <a:chExt cx="3733800" cy="914400"/>
              </a:xfrm>
            </p:grpSpPr>
            <p:sp>
              <p:nvSpPr>
                <p:cNvPr id="32" name="Rectangle 31"/>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30"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31"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8"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117526571"/>
      </p:ext>
    </p:extLst>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Related Designs?</a:t>
            </a:r>
          </a:p>
        </p:txBody>
      </p:sp>
      <p:sp>
        <p:nvSpPr>
          <p:cNvPr id="11267" name="Rectangle 15"/>
          <p:cNvSpPr>
            <a:spLocks noChangeArrowheads="1"/>
          </p:cNvSpPr>
          <p:nvPr/>
        </p:nvSpPr>
        <p:spPr bwMode="auto">
          <a:xfrm>
            <a:off x="304800" y="2590800"/>
            <a:ext cx="8534400" cy="1574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Filed </a:t>
            </a:r>
            <a:r>
              <a:rPr lang="en-US" kern="0" dirty="0">
                <a:solidFill>
                  <a:srgbClr val="000000">
                    <a:lumMod val="65000"/>
                    <a:lumOff val="35000"/>
                  </a:srgbClr>
                </a:solidFill>
                <a:latin typeface="Arial"/>
                <a:ea typeface="ＭＳ Ｐゴシック" pitchFamily="-112" charset="-128"/>
                <a:cs typeface="ＭＳ Ｐゴシック" pitchFamily="-112" charset="-128"/>
              </a:rPr>
              <a:t>by same applicant, for similar designs</a:t>
            </a:r>
          </a:p>
          <a:p>
            <a:pPr marL="457200" lvl="2"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KR – within 1 year from the filing of Design A</a:t>
            </a:r>
          </a:p>
          <a:p>
            <a:pPr marL="457200" lvl="2"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JP – before date of publication of Design A</a:t>
            </a:r>
          </a:p>
          <a:p>
            <a:pPr marL="228600" lvl="0" indent="-228600" eaLnBrk="0" hangingPunct="0">
              <a:spcBef>
                <a:spcPct val="25000"/>
              </a:spcBef>
              <a:spcAft>
                <a:spcPct val="20000"/>
              </a:spcAft>
              <a:buClr>
                <a:srgbClr val="808080"/>
              </a:buClr>
              <a:defRPr/>
            </a:pP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66</a:t>
            </a:fld>
            <a:endParaRPr lang="en-US" smtClean="0">
              <a:latin typeface="Calibri" pitchFamily="34" charset="0"/>
            </a:endParaRPr>
          </a:p>
        </p:txBody>
      </p:sp>
      <p:pic>
        <p:nvPicPr>
          <p:cNvPr id="20" name="Picture 2"/>
          <p:cNvPicPr>
            <a:picLocks noChangeAspect="1" noChangeArrowheads="1"/>
          </p:cNvPicPr>
          <p:nvPr/>
        </p:nvPicPr>
        <p:blipFill>
          <a:blip r:embed="rId3" cstate="print"/>
          <a:srcRect/>
          <a:stretch>
            <a:fillRect/>
          </a:stretch>
        </p:blipFill>
        <p:spPr bwMode="auto">
          <a:xfrm>
            <a:off x="1449400" y="4343400"/>
            <a:ext cx="6094400" cy="1603145"/>
          </a:xfrm>
          <a:prstGeom prst="rect">
            <a:avLst/>
          </a:prstGeom>
          <a:noFill/>
          <a:ln w="9525">
            <a:noFill/>
            <a:miter lim="800000"/>
            <a:headEnd/>
            <a:tailEnd/>
          </a:ln>
        </p:spPr>
      </p:pic>
      <p:grpSp>
        <p:nvGrpSpPr>
          <p:cNvPr id="15" name="Group 14"/>
          <p:cNvGrpSpPr/>
          <p:nvPr/>
        </p:nvGrpSpPr>
        <p:grpSpPr>
          <a:xfrm>
            <a:off x="2652713" y="1219200"/>
            <a:ext cx="3733800" cy="914400"/>
            <a:chOff x="2705100" y="3297196"/>
            <a:chExt cx="3733800" cy="914400"/>
          </a:xfrm>
        </p:grpSpPr>
        <p:grpSp>
          <p:nvGrpSpPr>
            <p:cNvPr id="16" name="Group 1"/>
            <p:cNvGrpSpPr>
              <a:grpSpLocks/>
            </p:cNvGrpSpPr>
            <p:nvPr/>
          </p:nvGrpSpPr>
          <p:grpSpPr bwMode="auto">
            <a:xfrm>
              <a:off x="2705100" y="3297196"/>
              <a:ext cx="3733800" cy="914400"/>
              <a:chOff x="762000" y="2286000"/>
              <a:chExt cx="3733800" cy="914400"/>
            </a:xfrm>
          </p:grpSpPr>
          <p:grpSp>
            <p:nvGrpSpPr>
              <p:cNvPr id="18" name="Group 5"/>
              <p:cNvGrpSpPr>
                <a:grpSpLocks/>
              </p:cNvGrpSpPr>
              <p:nvPr/>
            </p:nvGrpSpPr>
            <p:grpSpPr bwMode="auto">
              <a:xfrm>
                <a:off x="762000" y="2286000"/>
                <a:ext cx="3733800" cy="914400"/>
                <a:chOff x="762000" y="2286000"/>
                <a:chExt cx="3733800" cy="914400"/>
              </a:xfrm>
            </p:grpSpPr>
            <p:sp>
              <p:nvSpPr>
                <p:cNvPr id="30" name="Rectangle 29"/>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1"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7"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080811178"/>
      </p:ext>
    </p:extLst>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Sufficient Disclosure?</a:t>
            </a:r>
          </a:p>
        </p:txBody>
      </p:sp>
      <p:sp>
        <p:nvSpPr>
          <p:cNvPr id="11267" name="Rectangle 15"/>
          <p:cNvSpPr>
            <a:spLocks noChangeArrowheads="1"/>
          </p:cNvSpPr>
          <p:nvPr/>
        </p:nvSpPr>
        <p:spPr bwMode="auto">
          <a:xfrm>
            <a:off x="685800" y="2748474"/>
            <a:ext cx="8153400" cy="19759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228600" lvl="0" indent="-228600" eaLnBrk="0" hangingPunct="0">
              <a:spcBef>
                <a:spcPct val="25000"/>
              </a:spcBef>
              <a:spcAft>
                <a:spcPct val="20000"/>
              </a:spcAft>
              <a:buClr>
                <a:srgbClr val="808080"/>
              </a:buClr>
              <a:buFont typeface="Arial" pitchFamily="34" charset="0"/>
              <a:buChar char="•"/>
              <a:defRPr/>
            </a:pPr>
            <a:r>
              <a:rPr lang="en-AU" kern="0" dirty="0" smtClean="0">
                <a:solidFill>
                  <a:srgbClr val="000000">
                    <a:lumMod val="65000"/>
                    <a:lumOff val="35000"/>
                  </a:srgbClr>
                </a:solidFill>
                <a:latin typeface="Arial"/>
                <a:ea typeface="ＭＳ Ｐゴシック" pitchFamily="-112" charset="-128"/>
                <a:cs typeface="ＭＳ Ｐゴシック" pitchFamily="-112" charset="-128"/>
              </a:rPr>
              <a:t>Recall that a Contracting Party may set limits</a:t>
            </a:r>
          </a:p>
          <a:p>
            <a:pPr marL="457200" lvl="2"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Japan – six views are mandatory</a:t>
            </a:r>
          </a:p>
          <a:p>
            <a:pPr marL="457200" lvl="2"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U.S., KR – six views are recommended</a:t>
            </a:r>
          </a:p>
          <a:p>
            <a:pPr marL="228600" lvl="0" indent="-228600" eaLnBrk="0" hangingPunct="0">
              <a:spcBef>
                <a:spcPct val="25000"/>
              </a:spcBef>
              <a:spcAft>
                <a:spcPct val="20000"/>
              </a:spcAft>
              <a:buClr>
                <a:srgbClr val="808080"/>
              </a:buClr>
              <a:buFont typeface="Arial" pitchFamily="34" charset="0"/>
              <a:buChar char="•"/>
              <a:defRPr/>
            </a:pPr>
            <a:r>
              <a:rPr lang="en-AU" kern="0" dirty="0" smtClean="0">
                <a:solidFill>
                  <a:srgbClr val="000000">
                    <a:lumMod val="65000"/>
                    <a:lumOff val="35000"/>
                  </a:srgbClr>
                </a:solidFill>
                <a:latin typeface="Arial"/>
                <a:ea typeface="ＭＳ Ｐゴシック" pitchFamily="-112" charset="-128"/>
                <a:cs typeface="ＭＳ Ｐゴシック" pitchFamily="-112" charset="-128"/>
              </a:rPr>
              <a:t>Possible </a:t>
            </a:r>
            <a:r>
              <a:rPr lang="en-AU" kern="0" dirty="0">
                <a:solidFill>
                  <a:srgbClr val="000000">
                    <a:lumMod val="65000"/>
                    <a:lumOff val="35000"/>
                  </a:srgbClr>
                </a:solidFill>
                <a:latin typeface="Arial"/>
                <a:ea typeface="ＭＳ Ｐゴシック" pitchFamily="-112" charset="-128"/>
                <a:cs typeface="ＭＳ Ｐゴシック" pitchFamily="-112" charset="-128"/>
              </a:rPr>
              <a:t>Result = rejection for insufficient disclosure</a:t>
            </a:r>
          </a:p>
          <a:p>
            <a:pPr marL="228600" lvl="0" indent="-228600" eaLnBrk="0" hangingPunct="0">
              <a:spcBef>
                <a:spcPct val="25000"/>
              </a:spcBef>
              <a:spcAft>
                <a:spcPct val="20000"/>
              </a:spcAft>
              <a:buClr>
                <a:srgbClr val="808080"/>
              </a:buClr>
              <a:buFont typeface="Arial" pitchFamily="34" charset="0"/>
              <a:buChar char="•"/>
              <a:defRPr/>
            </a:pP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67</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859950541"/>
      </p:ext>
    </p:extLst>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Sufficient Disclosure?</a:t>
            </a:r>
          </a:p>
        </p:txBody>
      </p:sp>
      <p:sp>
        <p:nvSpPr>
          <p:cNvPr id="11267" name="Rectangle 15"/>
          <p:cNvSpPr>
            <a:spLocks noChangeArrowheads="1"/>
          </p:cNvSpPr>
          <p:nvPr/>
        </p:nvSpPr>
        <p:spPr bwMode="auto">
          <a:xfrm>
            <a:off x="304800" y="2590801"/>
            <a:ext cx="8534400" cy="305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Depending </a:t>
            </a:r>
            <a:r>
              <a:rPr lang="en-US" kern="0" dirty="0">
                <a:solidFill>
                  <a:srgbClr val="000000">
                    <a:lumMod val="65000"/>
                    <a:lumOff val="35000"/>
                  </a:srgbClr>
                </a:solidFill>
                <a:latin typeface="Arial"/>
                <a:ea typeface="ＭＳ Ｐゴシック" pitchFamily="-112" charset="-128"/>
                <a:cs typeface="ＭＳ Ｐゴシック" pitchFamily="-112" charset="-128"/>
              </a:rPr>
              <a:t>on the complexity of the design, additional views may be required to fully disclose all elements  </a:t>
            </a:r>
          </a:p>
          <a:p>
            <a:pPr marL="457200" lvl="2" indent="457200" eaLnBrk="0" hangingPunct="0">
              <a:spcBef>
                <a:spcPct val="25000"/>
              </a:spcBef>
              <a:spcAft>
                <a:spcPct val="20000"/>
              </a:spcAft>
              <a:buClr>
                <a:srgbClr val="808080"/>
              </a:buClr>
              <a:buFont typeface="Courier New" pitchFamily="49" charset="0"/>
              <a:buChar char="o"/>
              <a:defRPr/>
            </a:pPr>
            <a:endParaRPr lang="en-US" kern="0" dirty="0" smtClean="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Cross-sectional views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Exploded views</a:t>
            </a:r>
          </a:p>
          <a:p>
            <a:pPr marL="457200" lvl="2" indent="457200" eaLnBrk="0" hangingPunct="0">
              <a:spcBef>
                <a:spcPct val="25000"/>
              </a:spcBef>
              <a:spcAft>
                <a:spcPct val="20000"/>
              </a:spcAft>
              <a:buClr>
                <a:srgbClr val="808080"/>
              </a:buClr>
              <a:defRPr/>
            </a:pP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Enlarged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views</a:t>
            </a: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68</a:t>
            </a:fld>
            <a:endParaRPr lang="en-US" smtClean="0">
              <a:latin typeface="Calibri" pitchFamily="34" charset="0"/>
            </a:endParaRPr>
          </a:p>
        </p:txBody>
      </p:sp>
      <p:pic>
        <p:nvPicPr>
          <p:cNvPr id="20" name="Picture 2"/>
          <p:cNvPicPr>
            <a:picLocks noChangeAspect="1" noChangeArrowheads="1"/>
          </p:cNvPicPr>
          <p:nvPr/>
        </p:nvPicPr>
        <p:blipFill>
          <a:blip r:embed="rId3" cstate="print"/>
          <a:srcRect/>
          <a:stretch>
            <a:fillRect/>
          </a:stretch>
        </p:blipFill>
        <p:spPr bwMode="auto">
          <a:xfrm>
            <a:off x="4343400" y="3615267"/>
            <a:ext cx="1724377" cy="880533"/>
          </a:xfrm>
          <a:prstGeom prst="rect">
            <a:avLst/>
          </a:prstGeom>
          <a:noFill/>
          <a:ln w="9525">
            <a:noFill/>
            <a:miter lim="800000"/>
            <a:headEnd/>
            <a:tailEnd/>
          </a:ln>
        </p:spPr>
      </p:pic>
      <p:pic>
        <p:nvPicPr>
          <p:cNvPr id="21" name="Picture 3"/>
          <p:cNvPicPr>
            <a:picLocks noChangeAspect="1" noChangeArrowheads="1"/>
          </p:cNvPicPr>
          <p:nvPr/>
        </p:nvPicPr>
        <p:blipFill>
          <a:blip r:embed="rId4" cstate="print"/>
          <a:srcRect/>
          <a:stretch>
            <a:fillRect/>
          </a:stretch>
        </p:blipFill>
        <p:spPr bwMode="auto">
          <a:xfrm>
            <a:off x="4419600" y="4652716"/>
            <a:ext cx="2971799" cy="1900484"/>
          </a:xfrm>
          <a:prstGeom prst="rect">
            <a:avLst/>
          </a:prstGeom>
          <a:noFill/>
          <a:ln w="9525">
            <a:noFill/>
            <a:miter lim="800000"/>
            <a:headEnd/>
            <a:tailEnd/>
          </a:ln>
        </p:spPr>
      </p:pic>
      <p:grpSp>
        <p:nvGrpSpPr>
          <p:cNvPr id="16" name="Group 15"/>
          <p:cNvGrpSpPr/>
          <p:nvPr/>
        </p:nvGrpSpPr>
        <p:grpSpPr>
          <a:xfrm>
            <a:off x="2652713" y="1219200"/>
            <a:ext cx="3733800" cy="914400"/>
            <a:chOff x="2705100" y="3297196"/>
            <a:chExt cx="3733800" cy="914400"/>
          </a:xfrm>
        </p:grpSpPr>
        <p:grpSp>
          <p:nvGrpSpPr>
            <p:cNvPr id="17" name="Group 1"/>
            <p:cNvGrpSpPr>
              <a:grpSpLocks/>
            </p:cNvGrpSpPr>
            <p:nvPr/>
          </p:nvGrpSpPr>
          <p:grpSpPr bwMode="auto">
            <a:xfrm>
              <a:off x="2705100" y="3297196"/>
              <a:ext cx="3733800" cy="914400"/>
              <a:chOff x="762000" y="2286000"/>
              <a:chExt cx="3733800" cy="914400"/>
            </a:xfrm>
          </p:grpSpPr>
          <p:grpSp>
            <p:nvGrpSpPr>
              <p:cNvPr id="19" name="Group 5"/>
              <p:cNvGrpSpPr>
                <a:grpSpLocks/>
              </p:cNvGrpSpPr>
              <p:nvPr/>
            </p:nvGrpSpPr>
            <p:grpSpPr bwMode="auto">
              <a:xfrm>
                <a:off x="762000" y="2286000"/>
                <a:ext cx="3733800" cy="914400"/>
                <a:chOff x="762000" y="2286000"/>
                <a:chExt cx="3733800" cy="914400"/>
              </a:xfrm>
            </p:grpSpPr>
            <p:sp>
              <p:nvSpPr>
                <p:cNvPr id="32" name="Rectangle 31"/>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30"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31"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8"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054344774"/>
      </p:ext>
    </p:extLst>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Sufficient Disclosure?</a:t>
            </a:r>
          </a:p>
        </p:txBody>
      </p:sp>
      <p:sp>
        <p:nvSpPr>
          <p:cNvPr id="11267" name="Rectangle 15"/>
          <p:cNvSpPr>
            <a:spLocks noChangeArrowheads="1"/>
          </p:cNvSpPr>
          <p:nvPr/>
        </p:nvSpPr>
        <p:spPr bwMode="auto">
          <a:xfrm>
            <a:off x="304800" y="2590800"/>
            <a:ext cx="8534400" cy="2851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lvl="1" indent="457200" eaLnBrk="0" hangingPunct="0">
              <a:spcBef>
                <a:spcPct val="25000"/>
              </a:spcBef>
              <a:spcAft>
                <a:spcPct val="20000"/>
              </a:spcAft>
              <a:buClr>
                <a:srgbClr val="808080"/>
              </a:buCl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Necessary views often dictated by article</a:t>
            </a:r>
          </a:p>
          <a:p>
            <a:pPr marL="0" lvl="1" indent="457200" eaLnBrk="0" hangingPunct="0">
              <a:spcBef>
                <a:spcPct val="25000"/>
              </a:spcBef>
              <a:spcAft>
                <a:spcPct val="20000"/>
              </a:spcAft>
              <a:buClr>
                <a:srgbClr val="808080"/>
              </a:buClr>
              <a:buFont typeface="Wingdings" pitchFamily="2" charset="2"/>
              <a:buChar char="§"/>
              <a:defRPr/>
            </a:pP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defRPr/>
            </a:pP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Shading may be provided</a:t>
            </a:r>
          </a:p>
          <a:p>
            <a:pPr marL="0" lvl="1" indent="457200" eaLnBrk="0" hangingPunct="0">
              <a:spcBef>
                <a:spcPct val="25000"/>
              </a:spcBef>
              <a:spcAft>
                <a:spcPct val="20000"/>
              </a:spcAft>
              <a:buClr>
                <a:srgbClr val="808080"/>
              </a:buClr>
              <a:buFont typeface="Wingdings" pitchFamily="2" charset="2"/>
              <a:buChar cha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defRPr/>
            </a:pPr>
            <a:r>
              <a:rPr lang="en-US" sz="1400" kern="0" dirty="0">
                <a:solidFill>
                  <a:srgbClr val="000000">
                    <a:lumMod val="65000"/>
                    <a:lumOff val="35000"/>
                  </a:srgbClr>
                </a:solidFill>
                <a:latin typeface="Arial"/>
                <a:ea typeface="ＭＳ Ｐゴシック" pitchFamily="-112" charset="-128"/>
                <a:cs typeface="ＭＳ Ｐゴシック" pitchFamily="-112" charset="-128"/>
              </a:rPr>
              <a:t>  </a:t>
            </a:r>
          </a:p>
          <a:p>
            <a:pPr marL="228600" lvl="0" indent="-228600" eaLnBrk="0" hangingPunct="0">
              <a:spcBef>
                <a:spcPct val="25000"/>
              </a:spcBef>
              <a:spcAft>
                <a:spcPct val="20000"/>
              </a:spcAft>
              <a:buClr>
                <a:srgbClr val="808080"/>
              </a:buClr>
              <a:defRPr/>
            </a:pPr>
            <a:endParaRPr lang="en-AU"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69</a:t>
            </a:fld>
            <a:endParaRPr lang="en-US" smtClean="0">
              <a:latin typeface="Calibri" pitchFamily="34" charset="0"/>
            </a:endParaRPr>
          </a:p>
        </p:txBody>
      </p:sp>
      <p:pic>
        <p:nvPicPr>
          <p:cNvPr id="20" name="Picture 2"/>
          <p:cNvPicPr>
            <a:picLocks noChangeAspect="1" noChangeArrowheads="1"/>
          </p:cNvPicPr>
          <p:nvPr/>
        </p:nvPicPr>
        <p:blipFill>
          <a:blip r:embed="rId3" cstate="print"/>
          <a:srcRect/>
          <a:stretch>
            <a:fillRect/>
          </a:stretch>
        </p:blipFill>
        <p:spPr bwMode="auto">
          <a:xfrm>
            <a:off x="6096000" y="2743200"/>
            <a:ext cx="1442294" cy="3025501"/>
          </a:xfrm>
          <a:prstGeom prst="rect">
            <a:avLst/>
          </a:prstGeom>
          <a:noFill/>
          <a:ln w="9525">
            <a:noFill/>
            <a:miter lim="800000"/>
            <a:headEnd/>
            <a:tailEnd/>
          </a:ln>
        </p:spPr>
      </p:pic>
      <p:pic>
        <p:nvPicPr>
          <p:cNvPr id="21" name="Picture 3"/>
          <p:cNvPicPr>
            <a:picLocks noChangeAspect="1" noChangeArrowheads="1"/>
          </p:cNvPicPr>
          <p:nvPr/>
        </p:nvPicPr>
        <p:blipFill>
          <a:blip r:embed="rId4" cstate="print"/>
          <a:srcRect/>
          <a:stretch>
            <a:fillRect/>
          </a:stretch>
        </p:blipFill>
        <p:spPr bwMode="auto">
          <a:xfrm>
            <a:off x="3886200" y="4191000"/>
            <a:ext cx="1638813" cy="1876107"/>
          </a:xfrm>
          <a:prstGeom prst="rect">
            <a:avLst/>
          </a:prstGeom>
          <a:noFill/>
          <a:ln w="9525">
            <a:noFill/>
            <a:miter lim="800000"/>
            <a:headEnd/>
            <a:tailEnd/>
          </a:ln>
        </p:spPr>
      </p:pic>
      <p:grpSp>
        <p:nvGrpSpPr>
          <p:cNvPr id="16" name="Group 15"/>
          <p:cNvGrpSpPr/>
          <p:nvPr/>
        </p:nvGrpSpPr>
        <p:grpSpPr>
          <a:xfrm>
            <a:off x="2652713" y="1219200"/>
            <a:ext cx="3733800" cy="914400"/>
            <a:chOff x="2705100" y="3297196"/>
            <a:chExt cx="3733800" cy="914400"/>
          </a:xfrm>
        </p:grpSpPr>
        <p:grpSp>
          <p:nvGrpSpPr>
            <p:cNvPr id="17" name="Group 1"/>
            <p:cNvGrpSpPr>
              <a:grpSpLocks/>
            </p:cNvGrpSpPr>
            <p:nvPr/>
          </p:nvGrpSpPr>
          <p:grpSpPr bwMode="auto">
            <a:xfrm>
              <a:off x="2705100" y="3297196"/>
              <a:ext cx="3733800" cy="914400"/>
              <a:chOff x="762000" y="2286000"/>
              <a:chExt cx="3733800" cy="914400"/>
            </a:xfrm>
          </p:grpSpPr>
          <p:grpSp>
            <p:nvGrpSpPr>
              <p:cNvPr id="19" name="Group 5"/>
              <p:cNvGrpSpPr>
                <a:grpSpLocks/>
              </p:cNvGrpSpPr>
              <p:nvPr/>
            </p:nvGrpSpPr>
            <p:grpSpPr bwMode="auto">
              <a:xfrm>
                <a:off x="762000" y="2286000"/>
                <a:ext cx="3733800" cy="914400"/>
                <a:chOff x="762000" y="2286000"/>
                <a:chExt cx="3733800" cy="914400"/>
              </a:xfrm>
            </p:grpSpPr>
            <p:sp>
              <p:nvSpPr>
                <p:cNvPr id="32" name="Rectangle 31"/>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30"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31"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8"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26477613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381000" y="31527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dirty="0">
                <a:solidFill>
                  <a:srgbClr val="00B0F0"/>
                </a:solidFill>
              </a:rPr>
              <a:t>Partner </a:t>
            </a:r>
            <a:r>
              <a:rPr lang="en-PH" sz="1200" b="1" dirty="0" smtClean="0">
                <a:solidFill>
                  <a:srgbClr val="00B0F0"/>
                </a:solidFill>
              </a:rPr>
              <a:t>Firm:</a:t>
            </a:r>
            <a:endParaRPr lang="en-PH" sz="1200" b="1" dirty="0">
              <a:solidFill>
                <a:srgbClr val="00B0F0"/>
              </a:solidFill>
            </a:endParaRPr>
          </a:p>
        </p:txBody>
      </p:sp>
      <p:sp>
        <p:nvSpPr>
          <p:cNvPr id="7171" name="TextBox 3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7172"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0131D9-6A4D-478B-8305-0A01F3A51BD1}" type="slidenum">
              <a:rPr lang="en-US" smtClean="0">
                <a:latin typeface="Calibri" pitchFamily="34" charset="0"/>
              </a:rPr>
              <a:pPr eaLnBrk="1" hangingPunct="1"/>
              <a:t>7</a:t>
            </a:fld>
            <a:endParaRPr lang="en-US" smtClean="0">
              <a:latin typeface="Calibri" pitchFamily="34" charset="0"/>
            </a:endParaRPr>
          </a:p>
        </p:txBody>
      </p:sp>
      <p:sp>
        <p:nvSpPr>
          <p:cNvPr id="7174" name="TextBox 11"/>
          <p:cNvSpPr txBox="1">
            <a:spLocks noChangeArrowheads="1"/>
          </p:cNvSpPr>
          <p:nvPr/>
        </p:nvSpPr>
        <p:spPr bwMode="auto">
          <a:xfrm>
            <a:off x="2743200" y="4572000"/>
            <a:ext cx="3657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Sheridan Ross is the oldest patent and trademark law firm in the Rocky Mountain region. The firm’s 50 intellectual property specialists work to protect their clients’ rights in the U.S. and around the globe in a full range of technologies, including mechanical and electrical engineering, biotechnology and pharmaceuticals, computer hardware and software, consumer goods, and more.</a:t>
            </a:r>
            <a:endParaRPr lang="en-PH" sz="900" i="1" dirty="0"/>
          </a:p>
        </p:txBody>
      </p:sp>
      <p:pic>
        <p:nvPicPr>
          <p:cNvPr id="717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86200" y="3654963"/>
            <a:ext cx="1360386" cy="700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610985"/>
      </p:ext>
    </p:extLst>
  </p:cSld>
  <p:clrMapOvr>
    <a:masterClrMapping/>
  </p:clrMapOvr>
  <p:transition spd="slow"/>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Environment?</a:t>
            </a:r>
          </a:p>
        </p:txBody>
      </p:sp>
      <p:sp>
        <p:nvSpPr>
          <p:cNvPr id="11267" name="Rectangle 15"/>
          <p:cNvSpPr>
            <a:spLocks noChangeArrowheads="1"/>
          </p:cNvSpPr>
          <p:nvPr/>
        </p:nvSpPr>
        <p:spPr bwMode="auto">
          <a:xfrm>
            <a:off x="533400" y="2590800"/>
            <a:ext cx="8305800" cy="19759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buFont typeface="Arial" pitchFamily="34" charset="0"/>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Ability </a:t>
            </a:r>
            <a:r>
              <a:rPr lang="en-US" kern="0" dirty="0">
                <a:solidFill>
                  <a:srgbClr val="000000">
                    <a:lumMod val="65000"/>
                    <a:lumOff val="35000"/>
                  </a:srgbClr>
                </a:solidFill>
                <a:latin typeface="Arial"/>
                <a:ea typeface="ＭＳ Ｐゴシック" pitchFamily="-112" charset="-128"/>
                <a:cs typeface="ＭＳ Ｐゴシック" pitchFamily="-112" charset="-128"/>
              </a:rPr>
              <a:t>to use dashed lines in views </a:t>
            </a:r>
          </a:p>
          <a:p>
            <a:pPr marL="457200" lvl="2"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Often used to show environment</a:t>
            </a:r>
          </a:p>
          <a:p>
            <a:pPr marL="457200" lvl="2"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As visual disclaimers</a:t>
            </a:r>
          </a:p>
          <a:p>
            <a:pPr marL="457200" lvl="2"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To show patterns, seams, etc.</a:t>
            </a:r>
          </a:p>
          <a:p>
            <a:pPr marL="0" lvl="1"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Produces different result in different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jurisdictions</a:t>
            </a: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70</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315946190"/>
      </p:ext>
    </p:extLst>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Environment?</a:t>
            </a:r>
          </a:p>
        </p:txBody>
      </p:sp>
      <p:sp>
        <p:nvSpPr>
          <p:cNvPr id="11267" name="Rectangle 15"/>
          <p:cNvSpPr>
            <a:spLocks noChangeArrowheads="1"/>
          </p:cNvSpPr>
          <p:nvPr/>
        </p:nvSpPr>
        <p:spPr bwMode="auto">
          <a:xfrm>
            <a:off x="1447800" y="2667000"/>
            <a:ext cx="18288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Examples</a:t>
            </a: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71</a:t>
            </a:fld>
            <a:endParaRPr lang="en-US" smtClean="0">
              <a:latin typeface="Calibri" pitchFamily="34" charset="0"/>
            </a:endParaRPr>
          </a:p>
        </p:txBody>
      </p:sp>
      <p:pic>
        <p:nvPicPr>
          <p:cNvPr id="24" name="Picture 2"/>
          <p:cNvPicPr>
            <a:picLocks noChangeAspect="1" noChangeArrowheads="1"/>
          </p:cNvPicPr>
          <p:nvPr/>
        </p:nvPicPr>
        <p:blipFill>
          <a:blip r:embed="rId3" cstate="print"/>
          <a:srcRect/>
          <a:stretch>
            <a:fillRect/>
          </a:stretch>
        </p:blipFill>
        <p:spPr bwMode="auto">
          <a:xfrm>
            <a:off x="1219200" y="3276600"/>
            <a:ext cx="2107648" cy="2514600"/>
          </a:xfrm>
          <a:prstGeom prst="rect">
            <a:avLst/>
          </a:prstGeom>
          <a:noFill/>
          <a:ln w="9525">
            <a:noFill/>
            <a:miter lim="800000"/>
            <a:headEnd/>
            <a:tailEnd/>
          </a:ln>
        </p:spPr>
      </p:pic>
      <p:pic>
        <p:nvPicPr>
          <p:cNvPr id="25" name="Picture 3"/>
          <p:cNvPicPr>
            <a:picLocks noChangeAspect="1" noChangeArrowheads="1"/>
          </p:cNvPicPr>
          <p:nvPr/>
        </p:nvPicPr>
        <p:blipFill>
          <a:blip r:embed="rId4" cstate="print"/>
          <a:srcRect/>
          <a:stretch>
            <a:fillRect/>
          </a:stretch>
        </p:blipFill>
        <p:spPr bwMode="auto">
          <a:xfrm>
            <a:off x="5562600" y="2590800"/>
            <a:ext cx="1026057" cy="1640220"/>
          </a:xfrm>
          <a:prstGeom prst="rect">
            <a:avLst/>
          </a:prstGeom>
          <a:noFill/>
          <a:ln w="9525">
            <a:noFill/>
            <a:miter lim="800000"/>
            <a:headEnd/>
            <a:tailEnd/>
          </a:ln>
        </p:spPr>
      </p:pic>
      <p:pic>
        <p:nvPicPr>
          <p:cNvPr id="26" name="Picture 4"/>
          <p:cNvPicPr>
            <a:picLocks noChangeAspect="1" noChangeArrowheads="1"/>
          </p:cNvPicPr>
          <p:nvPr/>
        </p:nvPicPr>
        <p:blipFill>
          <a:blip r:embed="rId5" cstate="print"/>
          <a:srcRect/>
          <a:stretch>
            <a:fillRect/>
          </a:stretch>
        </p:blipFill>
        <p:spPr bwMode="auto">
          <a:xfrm>
            <a:off x="6858000" y="2667000"/>
            <a:ext cx="1282795" cy="1737457"/>
          </a:xfrm>
          <a:prstGeom prst="rect">
            <a:avLst/>
          </a:prstGeom>
          <a:noFill/>
          <a:ln w="9525">
            <a:noFill/>
            <a:miter lim="800000"/>
            <a:headEnd/>
            <a:tailEnd/>
          </a:ln>
        </p:spPr>
      </p:pic>
      <p:pic>
        <p:nvPicPr>
          <p:cNvPr id="27" name="Picture 5"/>
          <p:cNvPicPr>
            <a:picLocks noChangeAspect="1" noChangeArrowheads="1"/>
          </p:cNvPicPr>
          <p:nvPr/>
        </p:nvPicPr>
        <p:blipFill>
          <a:blip r:embed="rId6" cstate="print"/>
          <a:srcRect/>
          <a:stretch>
            <a:fillRect/>
          </a:stretch>
        </p:blipFill>
        <p:spPr bwMode="auto">
          <a:xfrm>
            <a:off x="4419600" y="4495800"/>
            <a:ext cx="1509481" cy="1435180"/>
          </a:xfrm>
          <a:prstGeom prst="rect">
            <a:avLst/>
          </a:prstGeom>
          <a:noFill/>
          <a:ln w="9525">
            <a:noFill/>
            <a:miter lim="800000"/>
            <a:headEnd/>
            <a:tailEnd/>
          </a:ln>
        </p:spPr>
      </p:pic>
      <p:grpSp>
        <p:nvGrpSpPr>
          <p:cNvPr id="18" name="Group 17"/>
          <p:cNvGrpSpPr/>
          <p:nvPr/>
        </p:nvGrpSpPr>
        <p:grpSpPr>
          <a:xfrm>
            <a:off x="2652713" y="1219200"/>
            <a:ext cx="3733800" cy="914400"/>
            <a:chOff x="2705100" y="3297196"/>
            <a:chExt cx="3733800" cy="914400"/>
          </a:xfrm>
        </p:grpSpPr>
        <p:grpSp>
          <p:nvGrpSpPr>
            <p:cNvPr id="19" name="Group 1"/>
            <p:cNvGrpSpPr>
              <a:grpSpLocks/>
            </p:cNvGrpSpPr>
            <p:nvPr/>
          </p:nvGrpSpPr>
          <p:grpSpPr bwMode="auto">
            <a:xfrm>
              <a:off x="2705100" y="3297196"/>
              <a:ext cx="3733800" cy="914400"/>
              <a:chOff x="762000" y="2286000"/>
              <a:chExt cx="3733800" cy="914400"/>
            </a:xfrm>
          </p:grpSpPr>
          <p:grpSp>
            <p:nvGrpSpPr>
              <p:cNvPr id="33" name="Group 5"/>
              <p:cNvGrpSpPr>
                <a:grpSpLocks/>
              </p:cNvGrpSpPr>
              <p:nvPr/>
            </p:nvGrpSpPr>
            <p:grpSpPr bwMode="auto">
              <a:xfrm>
                <a:off x="762000" y="2286000"/>
                <a:ext cx="3733800" cy="914400"/>
                <a:chOff x="762000" y="2286000"/>
                <a:chExt cx="3733800" cy="914400"/>
              </a:xfrm>
            </p:grpSpPr>
            <p:sp>
              <p:nvSpPr>
                <p:cNvPr id="36" name="Rectangle 35"/>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34"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35" name="Picture 2"/>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32" name="Picture 4"/>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640068819"/>
      </p:ext>
    </p:extLst>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 Litigation</a:t>
            </a:r>
          </a:p>
        </p:txBody>
      </p:sp>
      <p:sp>
        <p:nvSpPr>
          <p:cNvPr id="11267" name="Rectangle 15"/>
          <p:cNvSpPr>
            <a:spLocks noChangeArrowheads="1"/>
          </p:cNvSpPr>
          <p:nvPr/>
        </p:nvSpPr>
        <p:spPr bwMode="auto">
          <a:xfrm>
            <a:off x="914400" y="2590800"/>
            <a:ext cx="25908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defRPr/>
            </a:pPr>
            <a:r>
              <a:rPr lang="en-US" i="1" kern="0" dirty="0">
                <a:solidFill>
                  <a:srgbClr val="000000">
                    <a:lumMod val="65000"/>
                    <a:lumOff val="35000"/>
                  </a:srgbClr>
                </a:solidFill>
                <a:latin typeface="Arial"/>
                <a:ea typeface="ＭＳ Ｐゴシック" pitchFamily="-112" charset="-128"/>
                <a:cs typeface="ＭＳ Ｐゴシック" pitchFamily="-112" charset="-128"/>
              </a:rPr>
              <a:t>Apple v. </a:t>
            </a:r>
            <a:r>
              <a:rPr lang="en-US" i="1" kern="0" dirty="0" smtClean="0">
                <a:solidFill>
                  <a:srgbClr val="000000">
                    <a:lumMod val="65000"/>
                    <a:lumOff val="35000"/>
                  </a:srgbClr>
                </a:solidFill>
                <a:latin typeface="Arial"/>
                <a:ea typeface="ＭＳ Ｐゴシック" pitchFamily="-112" charset="-128"/>
                <a:cs typeface="ＭＳ Ｐゴシック" pitchFamily="-112" charset="-128"/>
              </a:rPr>
              <a:t>Samsung</a:t>
            </a:r>
            <a:endParaRPr lang="en-AU"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72</a:t>
            </a:fld>
            <a:endParaRPr lang="en-US" smtClean="0">
              <a:latin typeface="Calibri" pitchFamily="34" charset="0"/>
            </a:endParaRPr>
          </a:p>
        </p:txBody>
      </p:sp>
      <p:pic>
        <p:nvPicPr>
          <p:cNvPr id="21" name="Picture 2"/>
          <p:cNvPicPr>
            <a:picLocks noChangeAspect="1" noChangeArrowheads="1"/>
          </p:cNvPicPr>
          <p:nvPr/>
        </p:nvPicPr>
        <p:blipFill>
          <a:blip r:embed="rId3" cstate="print"/>
          <a:srcRect/>
          <a:stretch>
            <a:fillRect/>
          </a:stretch>
        </p:blipFill>
        <p:spPr bwMode="auto">
          <a:xfrm>
            <a:off x="2546109" y="2992604"/>
            <a:ext cx="4051782" cy="3158791"/>
          </a:xfrm>
          <a:prstGeom prst="rect">
            <a:avLst/>
          </a:prstGeom>
          <a:noFill/>
          <a:ln w="9525">
            <a:noFill/>
            <a:miter lim="800000"/>
            <a:headEnd/>
            <a:tailEnd/>
          </a:ln>
        </p:spPr>
      </p:pic>
      <p:grpSp>
        <p:nvGrpSpPr>
          <p:cNvPr id="15" name="Group 14"/>
          <p:cNvGrpSpPr/>
          <p:nvPr/>
        </p:nvGrpSpPr>
        <p:grpSpPr>
          <a:xfrm>
            <a:off x="2652713" y="1219200"/>
            <a:ext cx="3733800" cy="914400"/>
            <a:chOff x="2705100" y="3297196"/>
            <a:chExt cx="3733800" cy="914400"/>
          </a:xfrm>
        </p:grpSpPr>
        <p:grpSp>
          <p:nvGrpSpPr>
            <p:cNvPr id="16" name="Group 1"/>
            <p:cNvGrpSpPr>
              <a:grpSpLocks/>
            </p:cNvGrpSpPr>
            <p:nvPr/>
          </p:nvGrpSpPr>
          <p:grpSpPr bwMode="auto">
            <a:xfrm>
              <a:off x="2705100" y="3297196"/>
              <a:ext cx="3733800" cy="914400"/>
              <a:chOff x="762000" y="2286000"/>
              <a:chExt cx="3733800" cy="914400"/>
            </a:xfrm>
          </p:grpSpPr>
          <p:grpSp>
            <p:nvGrpSpPr>
              <p:cNvPr id="18" name="Group 5"/>
              <p:cNvGrpSpPr>
                <a:grpSpLocks/>
              </p:cNvGrpSpPr>
              <p:nvPr/>
            </p:nvGrpSpPr>
            <p:grpSpPr bwMode="auto">
              <a:xfrm>
                <a:off x="762000" y="2286000"/>
                <a:ext cx="3733800" cy="914400"/>
                <a:chOff x="762000" y="2286000"/>
                <a:chExt cx="3733800" cy="914400"/>
              </a:xfrm>
            </p:grpSpPr>
            <p:sp>
              <p:nvSpPr>
                <p:cNvPr id="30" name="Rectangle 29"/>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1"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7"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4265429200"/>
      </p:ext>
    </p:extLst>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 Litigation</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73</a:t>
            </a:fld>
            <a:endParaRPr lang="en-US" smtClean="0">
              <a:latin typeface="Calibri" pitchFamily="34" charset="0"/>
            </a:endParaRPr>
          </a:p>
        </p:txBody>
      </p:sp>
      <p:pic>
        <p:nvPicPr>
          <p:cNvPr id="20" name="Picture 2"/>
          <p:cNvPicPr>
            <a:picLocks noChangeAspect="1" noChangeArrowheads="1"/>
          </p:cNvPicPr>
          <p:nvPr/>
        </p:nvPicPr>
        <p:blipFill>
          <a:blip r:embed="rId3" cstate="print"/>
          <a:srcRect/>
          <a:stretch>
            <a:fillRect/>
          </a:stretch>
        </p:blipFill>
        <p:spPr bwMode="auto">
          <a:xfrm>
            <a:off x="2399496" y="2968959"/>
            <a:ext cx="4345008" cy="3387391"/>
          </a:xfrm>
          <a:prstGeom prst="rect">
            <a:avLst/>
          </a:prstGeom>
          <a:noFill/>
          <a:ln w="9525">
            <a:noFill/>
            <a:miter lim="800000"/>
            <a:headEnd/>
            <a:tailEnd/>
          </a:ln>
        </p:spPr>
      </p:pic>
      <p:sp>
        <p:nvSpPr>
          <p:cNvPr id="21" name="Rectangle 15"/>
          <p:cNvSpPr>
            <a:spLocks noChangeArrowheads="1"/>
          </p:cNvSpPr>
          <p:nvPr/>
        </p:nvSpPr>
        <p:spPr bwMode="auto">
          <a:xfrm>
            <a:off x="762000" y="2590800"/>
            <a:ext cx="25908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defRPr/>
            </a:pPr>
            <a:r>
              <a:rPr lang="en-US" i="1" kern="0" dirty="0">
                <a:solidFill>
                  <a:srgbClr val="000000">
                    <a:lumMod val="65000"/>
                    <a:lumOff val="35000"/>
                  </a:srgbClr>
                </a:solidFill>
                <a:latin typeface="Arial"/>
                <a:ea typeface="ＭＳ Ｐゴシック" pitchFamily="-112" charset="-128"/>
                <a:cs typeface="ＭＳ Ｐゴシック" pitchFamily="-112" charset="-128"/>
              </a:rPr>
              <a:t>Apple v. </a:t>
            </a:r>
            <a:r>
              <a:rPr lang="en-US" i="1" kern="0" dirty="0" smtClean="0">
                <a:solidFill>
                  <a:srgbClr val="000000">
                    <a:lumMod val="65000"/>
                    <a:lumOff val="35000"/>
                  </a:srgbClr>
                </a:solidFill>
                <a:latin typeface="Arial"/>
                <a:ea typeface="ＭＳ Ｐゴシック" pitchFamily="-112" charset="-128"/>
                <a:cs typeface="ＭＳ Ｐゴシック" pitchFamily="-112" charset="-128"/>
              </a:rPr>
              <a:t>Samsung</a:t>
            </a:r>
            <a:endParaRPr lang="en-AU" sz="1400" kern="0" dirty="0">
              <a:solidFill>
                <a:srgbClr val="000000">
                  <a:lumMod val="65000"/>
                  <a:lumOff val="35000"/>
                </a:srgbClr>
              </a:solidFill>
              <a:latin typeface="Arial"/>
              <a:ea typeface="ＭＳ Ｐゴシック" pitchFamily="-112" charset="-128"/>
              <a:cs typeface="ＭＳ Ｐゴシック" pitchFamily="-112" charset="-128"/>
            </a:endParaRPr>
          </a:p>
        </p:txBody>
      </p:sp>
      <p:grpSp>
        <p:nvGrpSpPr>
          <p:cNvPr id="22" name="Group 21"/>
          <p:cNvGrpSpPr/>
          <p:nvPr/>
        </p:nvGrpSpPr>
        <p:grpSpPr>
          <a:xfrm>
            <a:off x="2652713" y="1219200"/>
            <a:ext cx="3733800" cy="914400"/>
            <a:chOff x="2705100" y="3297196"/>
            <a:chExt cx="3733800" cy="914400"/>
          </a:xfrm>
        </p:grpSpPr>
        <p:grpSp>
          <p:nvGrpSpPr>
            <p:cNvPr id="23" name="Group 1"/>
            <p:cNvGrpSpPr>
              <a:grpSpLocks/>
            </p:cNvGrpSpPr>
            <p:nvPr/>
          </p:nvGrpSpPr>
          <p:grpSpPr bwMode="auto">
            <a:xfrm>
              <a:off x="2705100" y="3297196"/>
              <a:ext cx="3733800" cy="914400"/>
              <a:chOff x="762000" y="2286000"/>
              <a:chExt cx="3733800" cy="914400"/>
            </a:xfrm>
          </p:grpSpPr>
          <p:grpSp>
            <p:nvGrpSpPr>
              <p:cNvPr id="25"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26"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951206093"/>
      </p:ext>
    </p:extLst>
  </p:cSld>
  <p:clrMapOvr>
    <a:masterClrMapping/>
  </p:clrMapOvr>
  <p:transition spd="slow"/>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 Litigation</a:t>
            </a:r>
          </a:p>
        </p:txBody>
      </p:sp>
      <p:sp>
        <p:nvSpPr>
          <p:cNvPr id="11267" name="Rectangle 15"/>
          <p:cNvSpPr>
            <a:spLocks noChangeArrowheads="1"/>
          </p:cNvSpPr>
          <p:nvPr/>
        </p:nvSpPr>
        <p:spPr bwMode="auto">
          <a:xfrm>
            <a:off x="685800" y="2838221"/>
            <a:ext cx="7848600" cy="10479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buFont typeface="Arial" pitchFamily="34" charset="0"/>
              <a:buChar char="•"/>
              <a:defRPr/>
            </a:pPr>
            <a:r>
              <a:rPr lang="en-US" i="1" kern="0" dirty="0">
                <a:solidFill>
                  <a:srgbClr val="000000">
                    <a:lumMod val="65000"/>
                    <a:lumOff val="35000"/>
                  </a:srgbClr>
                </a:solidFill>
                <a:latin typeface="Arial"/>
                <a:ea typeface="ＭＳ Ｐゴシック" pitchFamily="-112" charset="-128"/>
                <a:cs typeface="ＭＳ Ｐゴシック" pitchFamily="-112" charset="-128"/>
              </a:rPr>
              <a:t>The Kind Group </a:t>
            </a:r>
            <a:r>
              <a:rPr lang="en-US" kern="0" dirty="0">
                <a:solidFill>
                  <a:srgbClr val="000000">
                    <a:lumMod val="65000"/>
                    <a:lumOff val="35000"/>
                  </a:srgbClr>
                </a:solidFill>
                <a:latin typeface="Arial"/>
                <a:ea typeface="ＭＳ Ｐゴシック" pitchFamily="-112" charset="-128"/>
                <a:cs typeface="ＭＳ Ｐゴシック" pitchFamily="-112" charset="-128"/>
              </a:rPr>
              <a:t>(“EOS: Evolution of Smooth”) </a:t>
            </a:r>
            <a:r>
              <a:rPr lang="en-US" i="1" kern="0" dirty="0">
                <a:solidFill>
                  <a:srgbClr val="000000">
                    <a:lumMod val="65000"/>
                    <a:lumOff val="35000"/>
                  </a:srgbClr>
                </a:solidFill>
                <a:latin typeface="Arial"/>
                <a:ea typeface="ＭＳ Ｐゴシック" pitchFamily="-112" charset="-128"/>
                <a:cs typeface="ＭＳ Ｐゴシック" pitchFamily="-112" charset="-128"/>
              </a:rPr>
              <a:t>v. JPMC</a:t>
            </a:r>
          </a:p>
          <a:p>
            <a:pPr marL="0" lvl="1"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Registration depicts design in dotted lines throughout, except “dome”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shape </a:t>
            </a:r>
            <a:r>
              <a:rPr lang="en-US" kern="0" dirty="0">
                <a:solidFill>
                  <a:srgbClr val="000000">
                    <a:lumMod val="65000"/>
                    <a:lumOff val="35000"/>
                  </a:srgbClr>
                </a:solidFill>
                <a:latin typeface="Arial"/>
                <a:ea typeface="ＭＳ Ｐゴシック" pitchFamily="-112" charset="-128"/>
                <a:cs typeface="ＭＳ Ｐゴシック" pitchFamily="-112" charset="-128"/>
              </a:rPr>
              <a:t>of lip balm extending from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casing</a:t>
            </a:r>
            <a:endParaRPr lang="en-AU"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74</a:t>
            </a:fld>
            <a:endParaRPr lang="en-US" smtClean="0">
              <a:latin typeface="Calibri" pitchFamily="34" charset="0"/>
            </a:endParaRPr>
          </a:p>
        </p:txBody>
      </p:sp>
      <p:pic>
        <p:nvPicPr>
          <p:cNvPr id="2" name="Picture 1" descr="image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4038600"/>
            <a:ext cx="3642704" cy="2374900"/>
          </a:xfrm>
          <a:prstGeom prst="rect">
            <a:avLst/>
          </a:prstGeom>
        </p:spPr>
      </p:pic>
      <p:grpSp>
        <p:nvGrpSpPr>
          <p:cNvPr id="20" name="Group 19"/>
          <p:cNvGrpSpPr/>
          <p:nvPr/>
        </p:nvGrpSpPr>
        <p:grpSpPr>
          <a:xfrm>
            <a:off x="2652713" y="1219200"/>
            <a:ext cx="3733800" cy="914400"/>
            <a:chOff x="2705100" y="3297196"/>
            <a:chExt cx="3733800" cy="914400"/>
          </a:xfrm>
        </p:grpSpPr>
        <p:grpSp>
          <p:nvGrpSpPr>
            <p:cNvPr id="21" name="Group 1"/>
            <p:cNvGrpSpPr>
              <a:grpSpLocks/>
            </p:cNvGrpSpPr>
            <p:nvPr/>
          </p:nvGrpSpPr>
          <p:grpSpPr bwMode="auto">
            <a:xfrm>
              <a:off x="2705100" y="3297196"/>
              <a:ext cx="3733800" cy="914400"/>
              <a:chOff x="762000" y="2286000"/>
              <a:chExt cx="3733800" cy="914400"/>
            </a:xfrm>
          </p:grpSpPr>
          <p:grpSp>
            <p:nvGrpSpPr>
              <p:cNvPr id="23" name="Group 5"/>
              <p:cNvGrpSpPr>
                <a:grpSpLocks/>
              </p:cNvGrpSpPr>
              <p:nvPr/>
            </p:nvGrpSpPr>
            <p:grpSpPr bwMode="auto">
              <a:xfrm>
                <a:off x="762000" y="2286000"/>
                <a:ext cx="3733800" cy="914400"/>
                <a:chOff x="762000" y="2286000"/>
                <a:chExt cx="3733800" cy="914400"/>
              </a:xfrm>
            </p:grpSpPr>
            <p:sp>
              <p:nvSpPr>
                <p:cNvPr id="26" name="Rectangle 25"/>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24"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22"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672173040"/>
      </p:ext>
    </p:extLst>
  </p:cSld>
  <p:clrMapOvr>
    <a:masterClrMapping/>
  </p:clrMapOvr>
  <p:transition spd="slow"/>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 Litigation</a:t>
            </a:r>
          </a:p>
        </p:txBody>
      </p:sp>
      <p:sp>
        <p:nvSpPr>
          <p:cNvPr id="11267" name="Rectangle 15"/>
          <p:cNvSpPr>
            <a:spLocks noChangeArrowheads="1"/>
          </p:cNvSpPr>
          <p:nvPr/>
        </p:nvSpPr>
        <p:spPr bwMode="auto">
          <a:xfrm>
            <a:off x="609600" y="2590800"/>
            <a:ext cx="8077200" cy="1726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Kind Group further surprised to learn that </a:t>
            </a:r>
            <a:r>
              <a:rPr lang="en-US" kern="0" dirty="0" err="1">
                <a:solidFill>
                  <a:srgbClr val="000000">
                    <a:lumMod val="65000"/>
                    <a:lumOff val="35000"/>
                  </a:srgbClr>
                </a:solidFill>
                <a:latin typeface="Arial"/>
                <a:ea typeface="ＭＳ Ｐゴシック" pitchFamily="-112" charset="-128"/>
                <a:cs typeface="ＭＳ Ｐゴシック" pitchFamily="-112" charset="-128"/>
              </a:rPr>
              <a:t>Lancome</a:t>
            </a:r>
            <a:r>
              <a:rPr lang="en-US" kern="0" dirty="0">
                <a:solidFill>
                  <a:srgbClr val="000000">
                    <a:lumMod val="65000"/>
                    <a:lumOff val="35000"/>
                  </a:srgbClr>
                </a:solidFill>
                <a:latin typeface="Arial"/>
                <a:ea typeface="ＭＳ Ｐゴシック" pitchFamily="-112" charset="-128"/>
                <a:cs typeface="ＭＳ Ｐゴシック" pitchFamily="-112" charset="-128"/>
              </a:rPr>
              <a:t> distributed a lip balm three years before the date of registration that had a similarly “dome” shape</a:t>
            </a:r>
          </a:p>
          <a:p>
            <a:pPr marL="457200" lvl="2"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The casing of the </a:t>
            </a:r>
            <a:r>
              <a:rPr lang="en-US" kern="0" dirty="0" err="1">
                <a:solidFill>
                  <a:srgbClr val="000000">
                    <a:lumMod val="65000"/>
                    <a:lumOff val="35000"/>
                  </a:srgbClr>
                </a:solidFill>
                <a:latin typeface="Arial"/>
                <a:ea typeface="ＭＳ Ｐゴシック" pitchFamily="-112" charset="-128"/>
                <a:cs typeface="ＭＳ Ｐゴシック" pitchFamily="-112" charset="-128"/>
              </a:rPr>
              <a:t>Lancome</a:t>
            </a:r>
            <a:r>
              <a:rPr lang="en-US" kern="0" dirty="0">
                <a:solidFill>
                  <a:srgbClr val="000000">
                    <a:lumMod val="65000"/>
                    <a:lumOff val="35000"/>
                  </a:srgbClr>
                </a:solidFill>
                <a:latin typeface="Arial"/>
                <a:ea typeface="ＭＳ Ｐゴシック" pitchFamily="-112" charset="-128"/>
                <a:cs typeface="ＭＳ Ｐゴシック" pitchFamily="-112" charset="-128"/>
              </a:rPr>
              <a:t> product was different</a:t>
            </a:r>
          </a:p>
          <a:p>
            <a:pPr marL="457200" lvl="2"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Since dashed lines of casing were disclaimed, the prior art </a:t>
            </a:r>
            <a:r>
              <a:rPr lang="en-US" kern="0" dirty="0" err="1">
                <a:solidFill>
                  <a:srgbClr val="000000">
                    <a:lumMod val="65000"/>
                    <a:lumOff val="35000"/>
                  </a:srgbClr>
                </a:solidFill>
                <a:latin typeface="Arial"/>
                <a:ea typeface="ＭＳ Ｐゴシック" pitchFamily="-112" charset="-128"/>
                <a:cs typeface="ＭＳ Ｐゴシック" pitchFamily="-112" charset="-128"/>
              </a:rPr>
              <a:t>Lancome</a:t>
            </a:r>
            <a:r>
              <a:rPr lang="en-US" kern="0" dirty="0">
                <a:solidFill>
                  <a:srgbClr val="000000">
                    <a:lumMod val="65000"/>
                    <a:lumOff val="35000"/>
                  </a:srgbClr>
                </a:solidFill>
                <a:latin typeface="Arial"/>
                <a:ea typeface="ＭＳ Ｐゴシック" pitchFamily="-112" charset="-128"/>
                <a:cs typeface="ＭＳ Ｐゴシック" pitchFamily="-112" charset="-128"/>
              </a:rPr>
              <a:t> product further limited the Kind Group’s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registration</a:t>
            </a:r>
            <a:endParaRPr lang="en-AU"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75</a:t>
            </a:fld>
            <a:endParaRPr lang="en-US" smtClean="0">
              <a:latin typeface="Calibri" pitchFamily="34" charset="0"/>
            </a:endParaRPr>
          </a:p>
        </p:txBody>
      </p:sp>
      <p:pic>
        <p:nvPicPr>
          <p:cNvPr id="2" name="Picture 1" descr="image0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4343400"/>
            <a:ext cx="2514600" cy="2098332"/>
          </a:xfrm>
          <a:prstGeom prst="rect">
            <a:avLst/>
          </a:prstGeom>
        </p:spPr>
      </p:pic>
      <p:grpSp>
        <p:nvGrpSpPr>
          <p:cNvPr id="15" name="Group 14"/>
          <p:cNvGrpSpPr/>
          <p:nvPr/>
        </p:nvGrpSpPr>
        <p:grpSpPr>
          <a:xfrm>
            <a:off x="2652713" y="1219200"/>
            <a:ext cx="3733800" cy="914400"/>
            <a:chOff x="2705100" y="3297196"/>
            <a:chExt cx="3733800" cy="914400"/>
          </a:xfrm>
        </p:grpSpPr>
        <p:grpSp>
          <p:nvGrpSpPr>
            <p:cNvPr id="16" name="Group 1"/>
            <p:cNvGrpSpPr>
              <a:grpSpLocks/>
            </p:cNvGrpSpPr>
            <p:nvPr/>
          </p:nvGrpSpPr>
          <p:grpSpPr bwMode="auto">
            <a:xfrm>
              <a:off x="2705100" y="3297196"/>
              <a:ext cx="3733800" cy="914400"/>
              <a:chOff x="762000" y="2286000"/>
              <a:chExt cx="3733800" cy="914400"/>
            </a:xfrm>
          </p:grpSpPr>
          <p:grpSp>
            <p:nvGrpSpPr>
              <p:cNvPr id="18" name="Group 5"/>
              <p:cNvGrpSpPr>
                <a:grpSpLocks/>
              </p:cNvGrpSpPr>
              <p:nvPr/>
            </p:nvGrpSpPr>
            <p:grpSpPr bwMode="auto">
              <a:xfrm>
                <a:off x="762000" y="2286000"/>
                <a:ext cx="3733800" cy="914400"/>
                <a:chOff x="762000" y="2286000"/>
                <a:chExt cx="3733800" cy="914400"/>
              </a:xfrm>
            </p:grpSpPr>
            <p:sp>
              <p:nvSpPr>
                <p:cNvPr id="29" name="Rectangle 28"/>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0"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2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7"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9192050"/>
      </p:ext>
    </p:extLst>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Searching Registrations</a:t>
            </a:r>
          </a:p>
        </p:txBody>
      </p:sp>
      <p:sp>
        <p:nvSpPr>
          <p:cNvPr id="11267" name="Rectangle 15"/>
          <p:cNvSpPr>
            <a:spLocks noChangeArrowheads="1"/>
          </p:cNvSpPr>
          <p:nvPr/>
        </p:nvSpPr>
        <p:spPr bwMode="auto">
          <a:xfrm>
            <a:off x="304800" y="2590800"/>
            <a:ext cx="8534400" cy="36394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457200" lvl="2"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WIPO – Hague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Express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914400" lvl="3"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DM/085879</a:t>
            </a:r>
          </a:p>
          <a:p>
            <a:pPr marL="914400" lvl="3"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DM/085711</a:t>
            </a:r>
          </a:p>
          <a:p>
            <a:pPr marL="457200" lvl="2"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USPTO website</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EPO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search</a:t>
            </a:r>
          </a:p>
          <a:p>
            <a:pPr marL="457200" lvl="2"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Lexis/</a:t>
            </a:r>
            <a:r>
              <a:rPr lang="en-US" kern="0" dirty="0" err="1" smtClean="0">
                <a:solidFill>
                  <a:srgbClr val="000000">
                    <a:lumMod val="65000"/>
                    <a:lumOff val="35000"/>
                  </a:srgbClr>
                </a:solidFill>
                <a:latin typeface="Arial"/>
                <a:ea typeface="ＭＳ Ｐゴシック" pitchFamily="-112" charset="-128"/>
                <a:cs typeface="ＭＳ Ｐゴシック" pitchFamily="-112" charset="-128"/>
              </a:rPr>
              <a:t>Nexis</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 </a:t>
            </a:r>
            <a:r>
              <a:rPr lang="en-US" kern="0" dirty="0">
                <a:solidFill>
                  <a:srgbClr val="000000">
                    <a:lumMod val="65000"/>
                    <a:lumOff val="35000"/>
                  </a:srgbClr>
                </a:solidFill>
                <a:latin typeface="Arial"/>
                <a:ea typeface="ＭＳ Ｐゴシック" pitchFamily="-112" charset="-128"/>
                <a:cs typeface="ＭＳ Ｐゴシック" pitchFamily="-112" charset="-128"/>
              </a:rPr>
              <a:t>does not include international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designs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Wingdings" pitchFamily="2" charset="2"/>
              <a:buChar cha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Wingdings" pitchFamily="2" charset="2"/>
              <a:buChar cha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76</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4086041760"/>
      </p:ext>
    </p:extLst>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Publication</a:t>
            </a:r>
          </a:p>
        </p:txBody>
      </p:sp>
      <p:sp>
        <p:nvSpPr>
          <p:cNvPr id="11267" name="Rectangle 15"/>
          <p:cNvSpPr>
            <a:spLocks noChangeArrowheads="1"/>
          </p:cNvSpPr>
          <p:nvPr/>
        </p:nvSpPr>
        <p:spPr bwMode="auto">
          <a:xfrm>
            <a:off x="228600" y="2895600"/>
            <a:ext cx="8763000" cy="23775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lvl="1"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Application secret until publication</a:t>
            </a:r>
          </a:p>
          <a:p>
            <a:pPr marL="457200" lvl="2"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Publications every Friday in the International Designs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Bulletin</a:t>
            </a:r>
          </a:p>
          <a:p>
            <a:pPr marL="457200" lvl="2" indent="457200" eaLnBrk="0" hangingPunct="0">
              <a:spcBef>
                <a:spcPct val="25000"/>
              </a:spcBef>
              <a:spcAft>
                <a:spcPct val="20000"/>
              </a:spcAft>
              <a:buClr>
                <a:srgbClr val="808080"/>
              </a:buClr>
              <a:buFont typeface="Arial" pitchFamily="34" charset="0"/>
              <a:buChar char="•"/>
              <a:defRPr/>
            </a:pPr>
            <a:r>
              <a:rPr lang="en-US" i="1" kern="0" dirty="0" smtClean="0">
                <a:solidFill>
                  <a:srgbClr val="000000">
                    <a:lumMod val="65000"/>
                    <a:lumOff val="35000"/>
                  </a:srgbClr>
                </a:solidFill>
                <a:latin typeface="Arial"/>
                <a:ea typeface="ＭＳ Ｐゴシック" pitchFamily="-112" charset="-128"/>
                <a:cs typeface="ＭＳ Ｐゴシック" pitchFamily="-112" charset="-128"/>
              </a:rPr>
              <a:t>Generally</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 </a:t>
            </a:r>
            <a:r>
              <a:rPr lang="en-US" kern="0" dirty="0">
                <a:solidFill>
                  <a:srgbClr val="000000">
                    <a:lumMod val="65000"/>
                    <a:lumOff val="35000"/>
                  </a:srgbClr>
                </a:solidFill>
                <a:latin typeface="Arial"/>
                <a:ea typeface="ＭＳ Ｐゴシック" pitchFamily="-112" charset="-128"/>
                <a:cs typeface="ＭＳ Ｐゴシック" pitchFamily="-112" charset="-128"/>
              </a:rPr>
              <a:t>6 months after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registration</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Publication by Contracting Party’s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Office</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Deferral of Publication may be possible in some countries –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not </a:t>
            </a:r>
            <a:r>
              <a:rPr lang="en-US" kern="0" dirty="0">
                <a:solidFill>
                  <a:srgbClr val="000000">
                    <a:lumMod val="65000"/>
                    <a:lumOff val="35000"/>
                  </a:srgbClr>
                </a:solidFill>
                <a:latin typeface="Arial"/>
                <a:ea typeface="ＭＳ Ｐゴシック" pitchFamily="-112" charset="-128"/>
                <a:cs typeface="ＭＳ Ｐゴシック" pitchFamily="-112" charset="-128"/>
              </a:rPr>
              <a:t>in the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U.S</a:t>
            </a:r>
            <a:r>
              <a:rPr lang="en-US" kern="0" dirty="0">
                <a:solidFill>
                  <a:srgbClr val="000000">
                    <a:lumMod val="65000"/>
                    <a:lumOff val="35000"/>
                  </a:srgbClr>
                </a:solidFill>
                <a:latin typeface="Arial"/>
                <a:ea typeface="ＭＳ Ｐゴシック" pitchFamily="-112" charset="-128"/>
                <a:cs typeface="ＭＳ Ｐゴシック" pitchFamily="-112" charset="-128"/>
              </a:rPr>
              <a:t>.</a:t>
            </a:r>
          </a:p>
          <a:p>
            <a:pPr marL="0" lvl="1" indent="457200" eaLnBrk="0" hangingPunct="0">
              <a:spcBef>
                <a:spcPct val="25000"/>
              </a:spcBef>
              <a:spcAft>
                <a:spcPct val="20000"/>
              </a:spcAft>
              <a:buClr>
                <a:srgbClr val="808080"/>
              </a:buClr>
              <a:buFont typeface="Arial" pitchFamily="34" charset="0"/>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Publication gives applicant prospective rights against potential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infringers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77</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331615768"/>
      </p:ext>
    </p:extLst>
  </p:cSld>
  <p:clrMapOvr>
    <a:masterClrMapping/>
  </p:clrMapOvr>
  <p:transition spd="slow"/>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Best Practices: US Applicants</a:t>
            </a:r>
          </a:p>
        </p:txBody>
      </p:sp>
      <p:sp>
        <p:nvSpPr>
          <p:cNvPr id="11267" name="Rectangle 15"/>
          <p:cNvSpPr>
            <a:spLocks noChangeArrowheads="1"/>
          </p:cNvSpPr>
          <p:nvPr/>
        </p:nvSpPr>
        <p:spPr bwMode="auto">
          <a:xfrm>
            <a:off x="304800" y="2590800"/>
            <a:ext cx="8534400" cy="31808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File a International Design Application that designates the U.S.</a:t>
            </a: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If publication is not an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issue</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Prospective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rights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Can present various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embodiments/detail</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Photos/3D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models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More foreign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coverage</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Fast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track</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Add a set of design drawings/models/photos to your utility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applications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78</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261567466"/>
      </p:ext>
    </p:extLst>
  </p:cSld>
  <p:clrMapOvr>
    <a:masterClrMapping/>
  </p:clrMapOvr>
  <p:transition spd="slow"/>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Best Practices: Foreign Applicants</a:t>
            </a:r>
          </a:p>
        </p:txBody>
      </p:sp>
      <p:sp>
        <p:nvSpPr>
          <p:cNvPr id="11267" name="Rectangle 15"/>
          <p:cNvSpPr>
            <a:spLocks noChangeArrowheads="1"/>
          </p:cNvSpPr>
          <p:nvPr/>
        </p:nvSpPr>
        <p:spPr bwMode="auto">
          <a:xfrm>
            <a:off x="304800" y="2590800"/>
            <a:ext cx="8534400" cy="29792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lvl="1" indent="457200" eaLnBrk="0" hangingPunct="0">
              <a:spcBef>
                <a:spcPct val="25000"/>
              </a:spcBef>
              <a:spcAft>
                <a:spcPct val="20000"/>
              </a:spcAft>
              <a:buClr>
                <a:srgbClr val="808080"/>
              </a:buClr>
              <a:buFont typeface="Wingdings" pitchFamily="2" charset="2"/>
              <a:buChar char="§"/>
              <a:defRPr/>
            </a:pPr>
            <a:r>
              <a:rPr lang="en-US" kern="0" dirty="0">
                <a:solidFill>
                  <a:srgbClr val="000000">
                    <a:lumMod val="65000"/>
                    <a:lumOff val="35000"/>
                  </a:srgbClr>
                </a:solidFill>
                <a:latin typeface="Arial"/>
                <a:ea typeface="ＭＳ Ｐゴシック" pitchFamily="-112" charset="-128"/>
                <a:cs typeface="ＭＳ Ｐゴシック" pitchFamily="-112" charset="-128"/>
              </a:rPr>
              <a:t>File with drawings that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comply </a:t>
            </a:r>
            <a:r>
              <a:rPr lang="en-US" kern="0" dirty="0">
                <a:solidFill>
                  <a:srgbClr val="000000">
                    <a:lumMod val="65000"/>
                    <a:lumOff val="35000"/>
                  </a:srgbClr>
                </a:solidFill>
                <a:latin typeface="Arial"/>
                <a:ea typeface="ＭＳ Ｐゴシック" pitchFamily="-112" charset="-128"/>
                <a:cs typeface="ＭＳ Ｐゴシック" pitchFamily="-112" charset="-128"/>
              </a:rPr>
              <a:t>with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U.S. rules</a:t>
            </a:r>
            <a:endParaRPr lang="en-US" kern="0" dirty="0">
              <a:solidFill>
                <a:srgbClr val="000000">
                  <a:lumMod val="65000"/>
                  <a:lumOff val="35000"/>
                </a:srgbClr>
              </a:solidFill>
              <a:latin typeface="Arial"/>
              <a:ea typeface="ＭＳ Ｐゴシック" pitchFamily="-112" charset="-128"/>
              <a:cs typeface="ＭＳ Ｐゴシック" pitchFamily="-112" charset="-128"/>
            </a:endParaRP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7 views at least.</a:t>
            </a:r>
          </a:p>
          <a:p>
            <a:pPr marL="457200" lvl="2" indent="457200" eaLnBrk="0" hangingPunct="0">
              <a:spcBef>
                <a:spcPct val="25000"/>
              </a:spcBef>
              <a:spcAft>
                <a:spcPct val="20000"/>
              </a:spcAft>
              <a:buClr>
                <a:srgbClr val="808080"/>
              </a:buClr>
              <a:buFont typeface="Courier New" pitchFamily="49" charset="0"/>
              <a:buChar char="o"/>
              <a:defRPr/>
            </a:pPr>
            <a:r>
              <a:rPr lang="en-US" kern="0" dirty="0">
                <a:solidFill>
                  <a:srgbClr val="000000">
                    <a:lumMod val="65000"/>
                    <a:lumOff val="35000"/>
                  </a:srgbClr>
                </a:solidFill>
                <a:latin typeface="Arial"/>
                <a:ea typeface="ＭＳ Ｐゴシック" pitchFamily="-112" charset="-128"/>
                <a:cs typeface="ＭＳ Ｐゴシック" pitchFamily="-112" charset="-128"/>
              </a:rPr>
              <a:t>Professionally prepared.</a:t>
            </a:r>
          </a:p>
          <a:p>
            <a:pPr marL="0" lvl="1" indent="457200" eaLnBrk="0" hangingPunct="0">
              <a:spcBef>
                <a:spcPct val="25000"/>
              </a:spcBef>
              <a:spcAft>
                <a:spcPct val="20000"/>
              </a:spcAft>
              <a:buClr>
                <a:srgbClr val="808080"/>
              </a:buClr>
              <a:buFont typeface="Wingdings" pitchFamily="2" charset="2"/>
              <a:buChar char="§"/>
              <a:defRPr/>
            </a:pPr>
            <a:r>
              <a:rPr lang="en-US" u="sng" kern="0" dirty="0">
                <a:solidFill>
                  <a:srgbClr val="000000">
                    <a:lumMod val="65000"/>
                    <a:lumOff val="35000"/>
                  </a:srgbClr>
                </a:solidFill>
                <a:latin typeface="Arial"/>
                <a:ea typeface="ＭＳ Ｐゴシック" pitchFamily="-112" charset="-128"/>
                <a:cs typeface="ＭＳ Ｐゴシック" pitchFamily="-112" charset="-128"/>
              </a:rPr>
              <a:t>OR</a:t>
            </a:r>
            <a:r>
              <a:rPr lang="en-US" kern="0" dirty="0">
                <a:solidFill>
                  <a:srgbClr val="000000">
                    <a:lumMod val="65000"/>
                    <a:lumOff val="35000"/>
                  </a:srgbClr>
                </a:solidFill>
                <a:latin typeface="Arial"/>
                <a:ea typeface="ＭＳ Ｐゴシック" pitchFamily="-112" charset="-128"/>
                <a:cs typeface="ＭＳ Ｐゴシック" pitchFamily="-112" charset="-128"/>
              </a:rPr>
              <a:t> File with at least one embodiment that complies with </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U.S. </a:t>
            </a:r>
            <a:r>
              <a:rPr lang="en-US" kern="0" dirty="0">
                <a:solidFill>
                  <a:srgbClr val="000000">
                    <a:lumMod val="65000"/>
                    <a:lumOff val="35000"/>
                  </a:srgbClr>
                </a:solidFill>
                <a:latin typeface="Arial"/>
                <a:ea typeface="ＭＳ Ｐゴシック" pitchFamily="-112" charset="-128"/>
                <a:cs typeface="ＭＳ Ｐゴシック" pitchFamily="-112" charset="-128"/>
              </a:rPr>
              <a:t>rules.</a:t>
            </a:r>
          </a:p>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Be </a:t>
            </a:r>
            <a:r>
              <a:rPr lang="en-US" kern="0" dirty="0">
                <a:solidFill>
                  <a:srgbClr val="000000">
                    <a:lumMod val="65000"/>
                    <a:lumOff val="35000"/>
                  </a:srgbClr>
                </a:solidFill>
                <a:latin typeface="Arial"/>
                <a:ea typeface="ＭＳ Ｐゴシック" pitchFamily="-112" charset="-128"/>
                <a:cs typeface="ＭＳ Ｐゴシック" pitchFamily="-112" charset="-128"/>
              </a:rPr>
              <a:t>aware that USPTO may shift effective filing date, which could adversely affect prosecution. </a:t>
            </a:r>
          </a:p>
          <a:p>
            <a:pPr marL="0" lvl="1" indent="457200" eaLnBrk="0" hangingPunct="0">
              <a:spcBef>
                <a:spcPct val="25000"/>
              </a:spcBef>
              <a:spcAft>
                <a:spcPct val="20000"/>
              </a:spcAft>
              <a:buClr>
                <a:srgbClr val="808080"/>
              </a:buClr>
              <a:buFont typeface="Wingdings" pitchFamily="2" charset="2"/>
              <a:buChar char="§"/>
              <a:defRPr/>
            </a:pPr>
            <a:r>
              <a:rPr lang="en-US" kern="0" dirty="0" smtClean="0">
                <a:solidFill>
                  <a:srgbClr val="000000">
                    <a:lumMod val="65000"/>
                    <a:lumOff val="35000"/>
                  </a:srgbClr>
                </a:solidFill>
                <a:latin typeface="Arial"/>
                <a:ea typeface="ＭＳ Ｐゴシック" pitchFamily="-112" charset="-128"/>
                <a:cs typeface="ＭＳ Ｐゴシック" pitchFamily="-112" charset="-128"/>
              </a:rPr>
              <a:t>Add </a:t>
            </a:r>
            <a:r>
              <a:rPr lang="en-US" kern="0" dirty="0">
                <a:solidFill>
                  <a:srgbClr val="000000">
                    <a:lumMod val="65000"/>
                    <a:lumOff val="35000"/>
                  </a:srgbClr>
                </a:solidFill>
                <a:latin typeface="Arial"/>
                <a:ea typeface="ＭＳ Ｐゴシック" pitchFamily="-112" charset="-128"/>
                <a:cs typeface="ＭＳ Ｐゴシック" pitchFamily="-112" charset="-128"/>
              </a:rPr>
              <a:t>a set of design drawings/models/photos to your utility applications</a:t>
            </a:r>
            <a:r>
              <a:rPr lang="en-US" kern="0" dirty="0" smtClean="0">
                <a:solidFill>
                  <a:srgbClr val="000000">
                    <a:lumMod val="65000"/>
                    <a:lumOff val="35000"/>
                  </a:srgbClr>
                </a:solidFill>
                <a:latin typeface="Arial"/>
                <a:ea typeface="ＭＳ Ｐゴシック" pitchFamily="-112" charset="-128"/>
                <a:cs typeface="ＭＳ Ｐゴシック" pitchFamily="-112" charset="-128"/>
              </a:rPr>
              <a:t>.</a:t>
            </a: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a:p>
            <a:pPr marL="914400" lvl="3" indent="457200" eaLnBrk="0" hangingPunct="0">
              <a:spcBef>
                <a:spcPct val="25000"/>
              </a:spcBef>
              <a:spcAft>
                <a:spcPct val="20000"/>
              </a:spcAft>
              <a:buClr>
                <a:srgbClr val="808080"/>
              </a:buClr>
              <a:defRPr/>
            </a:pPr>
            <a:endParaRPr lang="en-US" sz="1400" kern="0" dirty="0">
              <a:solidFill>
                <a:srgbClr val="000000">
                  <a:lumMod val="65000"/>
                  <a:lumOff val="35000"/>
                </a:srgbClr>
              </a:solidFill>
              <a:latin typeface="Arial"/>
              <a:ea typeface="ＭＳ Ｐゴシック" pitchFamily="-112" charset="-128"/>
              <a:cs typeface="ＭＳ Ｐゴシック" pitchFamily="-112" charset="-128"/>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1269" name="Slide Number Placeholder 9"/>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79</a:t>
            </a:fld>
            <a:endParaRPr lang="en-US" smtClean="0">
              <a:latin typeface="Calibri" pitchFamily="34" charset="0"/>
            </a:endParaRPr>
          </a:p>
        </p:txBody>
      </p:sp>
      <p:grpSp>
        <p:nvGrpSpPr>
          <p:cNvPr id="14" name="Group 13"/>
          <p:cNvGrpSpPr/>
          <p:nvPr/>
        </p:nvGrpSpPr>
        <p:grpSpPr>
          <a:xfrm>
            <a:off x="2652713" y="1219200"/>
            <a:ext cx="3733800" cy="914400"/>
            <a:chOff x="2705100" y="3297196"/>
            <a:chExt cx="3733800" cy="914400"/>
          </a:xfrm>
        </p:grpSpPr>
        <p:grpSp>
          <p:nvGrpSpPr>
            <p:cNvPr id="15" name="Group 1"/>
            <p:cNvGrpSpPr>
              <a:grpSpLocks/>
            </p:cNvGrpSpPr>
            <p:nvPr/>
          </p:nvGrpSpPr>
          <p:grpSpPr bwMode="auto">
            <a:xfrm>
              <a:off x="2705100" y="3297196"/>
              <a:ext cx="3733800" cy="914400"/>
              <a:chOff x="762000" y="2286000"/>
              <a:chExt cx="3733800" cy="914400"/>
            </a:xfrm>
          </p:grpSpPr>
          <p:grpSp>
            <p:nvGrpSpPr>
              <p:cNvPr id="17" name="Group 5"/>
              <p:cNvGrpSpPr>
                <a:grpSpLocks/>
              </p:cNvGrpSpPr>
              <p:nvPr/>
            </p:nvGrpSpPr>
            <p:grpSpPr bwMode="auto">
              <a:xfrm>
                <a:off x="762000" y="2286000"/>
                <a:ext cx="3733800" cy="914400"/>
                <a:chOff x="762000" y="2286000"/>
                <a:chExt cx="3733800" cy="914400"/>
              </a:xfrm>
            </p:grpSpPr>
            <p:sp>
              <p:nvSpPr>
                <p:cNvPr id="28" name="Rectangle 2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18"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 xmlns:a14="http://schemas.microsoft.com/office/drawing/2010/main">
                    <a:solidFill>
                      <a:srgbClr val="FFFFFF"/>
                    </a:solidFill>
                  </a14:hiddenFill>
                </a:ext>
              </a:extLst>
            </p:spPr>
          </p:pic>
        </p:grpSp>
        <p:pic>
          <p:nvPicPr>
            <p:cNvPr id="16"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62762" y="3352800"/>
              <a:ext cx="1519604" cy="782596"/>
            </a:xfrm>
            <a:prstGeom prst="rect">
              <a:avLst/>
            </a:prstGeom>
            <a:noFill/>
            <a:effectLst/>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252779911"/>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6"/>
          <p:cNvSpPr txBox="1">
            <a:spLocks noChangeArrowheads="1"/>
          </p:cNvSpPr>
          <p:nvPr/>
        </p:nvSpPr>
        <p:spPr bwMode="auto">
          <a:xfrm>
            <a:off x="0" y="1066800"/>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Brief Speaker Bios:</a:t>
            </a:r>
            <a:endParaRPr lang="en-US" b="1" u="sng">
              <a:solidFill>
                <a:srgbClr val="00B0F0"/>
              </a:solidFill>
            </a:endParaRPr>
          </a:p>
        </p:txBody>
      </p:sp>
      <p:sp>
        <p:nvSpPr>
          <p:cNvPr id="8195" name="TextBox 3"/>
          <p:cNvSpPr txBox="1">
            <a:spLocks noChangeArrowheads="1"/>
          </p:cNvSpPr>
          <p:nvPr/>
        </p:nvSpPr>
        <p:spPr bwMode="auto">
          <a:xfrm>
            <a:off x="1066800" y="1600200"/>
            <a:ext cx="7696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Jeffrey M. Kaden</a:t>
            </a:r>
          </a:p>
          <a:p>
            <a:endParaRPr lang="en-US" sz="1000" b="1" dirty="0"/>
          </a:p>
          <a:p>
            <a:r>
              <a:rPr lang="en-US" sz="1000" dirty="0"/>
              <a:t>Jeffrey Kaden focuses his practice on patent prosecution and due diligence, as well as in all areas of intellectual property litigation. For over 30 years, Mr. Kaden has advised a wide range of high-tech and soft goods clients on patent, trademark, and copyright procurement in the United States and abroad. He is licensed before the U.S. Patent and Trademark Office and has appeared on behalf of his clients in numerous federal court proceedings. His areas of technical expertise include chemical and biomedical products as well as medical technology, including organic chemistry, biomaterials, and biomechanics.</a:t>
            </a:r>
            <a:endParaRPr lang="en-PH" sz="1000" dirty="0"/>
          </a:p>
        </p:txBody>
      </p:sp>
      <p:cxnSp>
        <p:nvCxnSpPr>
          <p:cNvPr id="9" name="Straight Connector 8"/>
          <p:cNvCxnSpPr/>
          <p:nvPr/>
        </p:nvCxnSpPr>
        <p:spPr>
          <a:xfrm>
            <a:off x="1066800" y="2971800"/>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97" name="TextBox 16"/>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8198"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0733E59-42E4-4C61-A19E-1AE9A1AFAB6B}" type="slidenum">
              <a:rPr lang="en-US" smtClean="0">
                <a:latin typeface="Calibri" pitchFamily="34" charset="0"/>
              </a:rPr>
              <a:pPr eaLnBrk="1" hangingPunct="1"/>
              <a:t>8</a:t>
            </a:fld>
            <a:endParaRPr lang="en-US" smtClean="0">
              <a:latin typeface="Calibri" pitchFamily="34" charset="0"/>
            </a:endParaRPr>
          </a:p>
        </p:txBody>
      </p:sp>
      <p:sp>
        <p:nvSpPr>
          <p:cNvPr id="8199" name="TextBox 3"/>
          <p:cNvSpPr txBox="1">
            <a:spLocks noChangeArrowheads="1"/>
          </p:cNvSpPr>
          <p:nvPr/>
        </p:nvSpPr>
        <p:spPr bwMode="auto">
          <a:xfrm>
            <a:off x="1066800" y="3175337"/>
            <a:ext cx="7696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Mark J. </a:t>
            </a:r>
            <a:r>
              <a:rPr lang="en-US" sz="1000" b="1" dirty="0" err="1"/>
              <a:t>Thronson</a:t>
            </a:r>
            <a:endParaRPr lang="en-US" sz="1000" b="1" dirty="0"/>
          </a:p>
          <a:p>
            <a:endParaRPr lang="en-US" sz="1000" b="1" dirty="0"/>
          </a:p>
          <a:p>
            <a:r>
              <a:rPr lang="en-US" sz="1000" dirty="0"/>
              <a:t>Mark </a:t>
            </a:r>
            <a:r>
              <a:rPr lang="en-US" sz="1000" dirty="0" err="1"/>
              <a:t>Thronson</a:t>
            </a:r>
            <a:r>
              <a:rPr lang="en-US" sz="1000" dirty="0"/>
              <a:t> is a partner in Dickstein Shapiro’s Intellectual Property Practice.  Mark has thirty-three years of successful experience in virtually every aspect of patent law, including patent litigation, patent post-grant proceedings, utility and design patent prosecution, opinions/counseling, patent licensing, and alternative dispute resolution.  Mark has represented many of the world’s largest and most important companies.</a:t>
            </a:r>
            <a:endParaRPr lang="en-PH" sz="1000" dirty="0"/>
          </a:p>
        </p:txBody>
      </p:sp>
      <p:grpSp>
        <p:nvGrpSpPr>
          <p:cNvPr id="8200" name="Group 25"/>
          <p:cNvGrpSpPr>
            <a:grpSpLocks/>
          </p:cNvGrpSpPr>
          <p:nvPr/>
        </p:nvGrpSpPr>
        <p:grpSpPr bwMode="auto">
          <a:xfrm>
            <a:off x="76200" y="6096000"/>
            <a:ext cx="8991600" cy="304800"/>
            <a:chOff x="-11723" y="5105400"/>
            <a:chExt cx="9090409" cy="913835"/>
          </a:xfrm>
        </p:grpSpPr>
        <p:sp>
          <p:nvSpPr>
            <p:cNvPr id="13" name="Rectangle 12"/>
            <p:cNvSpPr/>
            <p:nvPr/>
          </p:nvSpPr>
          <p:spPr bwMode="auto">
            <a:xfrm rot="10800000" flipV="1">
              <a:off x="-11723" y="5105400"/>
              <a:ext cx="9090409" cy="913835"/>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5400000" scaled="1"/>
              <a:tileRect/>
            </a:gradFill>
            <a:ln w="19050">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eaLnBrk="0" fontAlgn="auto" hangingPunct="0">
                <a:spcBef>
                  <a:spcPts val="0"/>
                </a:spcBef>
                <a:spcAft>
                  <a:spcPts val="0"/>
                </a:spcAft>
                <a:defRPr/>
              </a:pPr>
              <a:endParaRPr lang="en-US" dirty="0">
                <a:latin typeface="Arial" pitchFamily="34" charset="0"/>
                <a:cs typeface="Arial" pitchFamily="34" charset="0"/>
              </a:endParaRPr>
            </a:p>
          </p:txBody>
        </p:sp>
        <p:sp>
          <p:nvSpPr>
            <p:cNvPr id="15" name="TextBox 14"/>
            <p:cNvSpPr txBox="1"/>
            <p:nvPr/>
          </p:nvSpPr>
          <p:spPr bwMode="auto">
            <a:xfrm>
              <a:off x="65314" y="5162515"/>
              <a:ext cx="7010400" cy="828163"/>
            </a:xfrm>
            <a:prstGeom prst="rect">
              <a:avLst/>
            </a:prstGeom>
            <a:noFill/>
          </p:spPr>
          <p:txBody>
            <a:bodyPr>
              <a:spAutoFit/>
            </a:bodyPr>
            <a:lstStyle/>
            <a:p>
              <a:pPr eaLnBrk="0" fontAlgn="auto" hangingPunct="0">
                <a:lnSpc>
                  <a:spcPct val="150000"/>
                </a:lnSpc>
                <a:spcBef>
                  <a:spcPts val="0"/>
                </a:spcBef>
                <a:spcAft>
                  <a:spcPts val="0"/>
                </a:spcAft>
                <a:defRPr/>
              </a:pPr>
              <a:r>
                <a:rPr lang="en-US" sz="800" i="1" dirty="0">
                  <a:solidFill>
                    <a:srgbClr val="FF0000"/>
                  </a:solidFill>
                  <a:latin typeface="+mn-lt"/>
                  <a:cs typeface="+mn-cs"/>
                </a:rPr>
                <a:t>►</a:t>
              </a:r>
              <a:r>
                <a:rPr lang="en-US" sz="800" i="1" dirty="0">
                  <a:solidFill>
                    <a:schemeClr val="tx1">
                      <a:lumMod val="95000"/>
                      <a:lumOff val="5000"/>
                    </a:schemeClr>
                  </a:solidFill>
                  <a:latin typeface="+mn-lt"/>
                  <a:cs typeface="+mn-cs"/>
                </a:rPr>
                <a:t> For more information about the speakers, you can visit: </a:t>
              </a:r>
              <a:endParaRPr lang="en-US" sz="800" i="1" dirty="0">
                <a:solidFill>
                  <a:srgbClr val="0000CC"/>
                </a:solidFill>
                <a:latin typeface="+mn-lt"/>
                <a:cs typeface="+mn-cs"/>
              </a:endParaRPr>
            </a:p>
          </p:txBody>
        </p:sp>
      </p:grpSp>
      <p:sp>
        <p:nvSpPr>
          <p:cNvPr id="8201" name="Rectangle 15"/>
          <p:cNvSpPr>
            <a:spLocks noChangeArrowheads="1"/>
          </p:cNvSpPr>
          <p:nvPr/>
        </p:nvSpPr>
        <p:spPr bwMode="auto">
          <a:xfrm>
            <a:off x="2636838" y="6149975"/>
            <a:ext cx="51355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PH" sz="800" dirty="0">
                <a:hlinkClick r:id="rId3"/>
              </a:rPr>
              <a:t>https://theknowledgegroup.org/event-homepage/?</a:t>
            </a:r>
            <a:r>
              <a:rPr lang="en-PH" sz="800" dirty="0" smtClean="0">
                <a:hlinkClick r:id="rId3"/>
              </a:rPr>
              <a:t>event_id=1433</a:t>
            </a:r>
            <a:r>
              <a:rPr lang="en-PH" sz="800" dirty="0" smtClean="0"/>
              <a:t> </a:t>
            </a:r>
            <a:endParaRPr lang="en-PH"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 y="1676400"/>
            <a:ext cx="571500" cy="5715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42900" y="3289637"/>
            <a:ext cx="571500" cy="5715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14" name="Straight Connector 13"/>
          <p:cNvCxnSpPr/>
          <p:nvPr/>
        </p:nvCxnSpPr>
        <p:spPr>
          <a:xfrm>
            <a:off x="1066800" y="4343400"/>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3"/>
          <p:cNvSpPr txBox="1">
            <a:spLocks noChangeArrowheads="1"/>
          </p:cNvSpPr>
          <p:nvPr/>
        </p:nvSpPr>
        <p:spPr bwMode="auto">
          <a:xfrm>
            <a:off x="1066800" y="4419600"/>
            <a:ext cx="7696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Ian R. </a:t>
            </a:r>
            <a:r>
              <a:rPr lang="en-US" sz="1000" b="1" dirty="0" err="1"/>
              <a:t>Walsworth</a:t>
            </a:r>
            <a:endParaRPr lang="en-US" sz="1000" b="1" dirty="0"/>
          </a:p>
          <a:p>
            <a:endParaRPr lang="en-US" sz="1000" b="1" dirty="0"/>
          </a:p>
          <a:p>
            <a:r>
              <a:rPr lang="en-US" sz="1000" dirty="0"/>
              <a:t>Ian is a registered patent attorney specializing in enforcement and defense of intellectual property rights. Ian routinely engages in intellectual property litigation and alternative dispute resolution on behalf of his clients, and he has successfully resolved dozens of complex IP litigation matters.</a:t>
            </a:r>
          </a:p>
          <a:p>
            <a:endParaRPr lang="en-US" sz="1000" dirty="0"/>
          </a:p>
          <a:p>
            <a:r>
              <a:rPr lang="en-US" sz="1000" dirty="0"/>
              <a:t>Ian’s practice is also dedicated to keeping clients out of litigation. He assists a number of enterprise and entrepreneurial clients in acquiring IP and has prepared and prosecuted domestic and foreign utility and design patent applications. Ian also advises clients on protecting their trademarks, trade dress and trade secrets.</a:t>
            </a:r>
            <a:endParaRPr lang="en-PH" sz="1000" dirty="0"/>
          </a:p>
        </p:txBody>
      </p:sp>
      <p:pic>
        <p:nvPicPr>
          <p:cNvPr id="17" name="Picture 4"/>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42900" y="4533900"/>
            <a:ext cx="571500" cy="5715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Box 40"/>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638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B19AC5-7F51-4C54-A603-60CAB9DACCA6}" type="slidenum">
              <a:rPr lang="en-US" smtClean="0">
                <a:latin typeface="Calibri" pitchFamily="34" charset="0"/>
              </a:rPr>
              <a:pPr eaLnBrk="1" hangingPunct="1"/>
              <a:t>80</a:t>
            </a:fld>
            <a:endParaRPr lang="en-US" smtClean="0">
              <a:latin typeface="Calibri" pitchFamily="34" charset="0"/>
            </a:endParaRPr>
          </a:p>
        </p:txBody>
      </p:sp>
      <p:sp>
        <p:nvSpPr>
          <p:cNvPr id="20" name="TextBox 6"/>
          <p:cNvSpPr txBox="1">
            <a:spLocks noChangeArrowheads="1"/>
          </p:cNvSpPr>
          <p:nvPr/>
        </p:nvSpPr>
        <p:spPr bwMode="auto">
          <a:xfrm>
            <a:off x="-106822" y="1214077"/>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b="1" dirty="0">
                <a:solidFill>
                  <a:srgbClr val="00B0F0"/>
                </a:solidFill>
              </a:rPr>
              <a:t>          </a:t>
            </a:r>
            <a:r>
              <a:rPr lang="en-PH" b="1" u="sng" dirty="0" smtClean="0">
                <a:solidFill>
                  <a:srgbClr val="00B0F0"/>
                </a:solidFill>
              </a:rPr>
              <a:t>Contact Info:</a:t>
            </a:r>
            <a:endParaRPr lang="en-US" b="1" u="sng" dirty="0">
              <a:solidFill>
                <a:srgbClr val="00B0F0"/>
              </a:solidFill>
            </a:endParaRPr>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162" y="1828800"/>
            <a:ext cx="1519671" cy="1519671"/>
          </a:xfrm>
          <a:prstGeom prst="rect">
            <a:avLst/>
          </a:prstGeo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162" y="3881871"/>
            <a:ext cx="1519671" cy="1519671"/>
          </a:xfrm>
          <a:prstGeom prst="rect">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9978" y="1828800"/>
            <a:ext cx="1519671" cy="1519671"/>
          </a:xfrm>
          <a:prstGeom prst="rect">
            <a:avLst/>
          </a:prstGeom>
        </p:spPr>
      </p:pic>
      <p:sp>
        <p:nvSpPr>
          <p:cNvPr id="26" name="TextBox 25"/>
          <p:cNvSpPr txBox="1"/>
          <p:nvPr/>
        </p:nvSpPr>
        <p:spPr>
          <a:xfrm>
            <a:off x="2255378" y="1900671"/>
            <a:ext cx="2362200" cy="1384995"/>
          </a:xfrm>
          <a:prstGeom prst="rect">
            <a:avLst/>
          </a:prstGeom>
          <a:noFill/>
        </p:spPr>
        <p:txBody>
          <a:bodyPr wrap="square" rtlCol="0">
            <a:spAutoFit/>
          </a:bodyPr>
          <a:lstStyle/>
          <a:p>
            <a:r>
              <a:rPr lang="en-US" sz="1200" b="1" dirty="0"/>
              <a:t>Jeffrey M. Kaden    </a:t>
            </a:r>
            <a:r>
              <a:rPr lang="en-US" sz="1200" dirty="0"/>
              <a:t>        </a:t>
            </a:r>
          </a:p>
          <a:p>
            <a:r>
              <a:rPr lang="en-US" sz="1200" dirty="0"/>
              <a:t>Managing Partner           </a:t>
            </a:r>
          </a:p>
          <a:p>
            <a:r>
              <a:rPr lang="en-US" sz="1200" b="1" dirty="0"/>
              <a:t>Gottlieb, </a:t>
            </a:r>
            <a:r>
              <a:rPr lang="en-US" sz="1200" b="1" dirty="0" err="1"/>
              <a:t>Rackman</a:t>
            </a:r>
            <a:r>
              <a:rPr lang="en-US" sz="1200" b="1" dirty="0"/>
              <a:t> &amp; </a:t>
            </a:r>
            <a:r>
              <a:rPr lang="en-US" sz="1200" b="1" dirty="0" err="1"/>
              <a:t>Reisman</a:t>
            </a:r>
            <a:r>
              <a:rPr lang="en-US" sz="1200" b="1" dirty="0"/>
              <a:t>, P.C.</a:t>
            </a:r>
            <a:r>
              <a:rPr lang="en-US" sz="1200" dirty="0"/>
              <a:t>          </a:t>
            </a:r>
          </a:p>
          <a:p>
            <a:endParaRPr lang="en-US" sz="1200" b="1" dirty="0" smtClean="0"/>
          </a:p>
          <a:p>
            <a:r>
              <a:rPr lang="en-US" sz="1200" dirty="0"/>
              <a:t>E: </a:t>
            </a:r>
            <a:r>
              <a:rPr lang="en-US" sz="1200" u="sng" dirty="0" smtClean="0">
                <a:hlinkClick r:id="rId5"/>
              </a:rPr>
              <a:t>jkaden@grr.com</a:t>
            </a:r>
            <a:endParaRPr lang="en-US" sz="1200" dirty="0" smtClean="0"/>
          </a:p>
          <a:p>
            <a:r>
              <a:rPr lang="en-US" sz="1200" dirty="0" smtClean="0"/>
              <a:t>T: </a:t>
            </a:r>
            <a:r>
              <a:rPr lang="en-US" sz="1200" dirty="0"/>
              <a:t>(212) 684-3900</a:t>
            </a:r>
          </a:p>
        </p:txBody>
      </p:sp>
      <p:sp>
        <p:nvSpPr>
          <p:cNvPr id="27" name="TextBox 26"/>
          <p:cNvSpPr txBox="1"/>
          <p:nvPr/>
        </p:nvSpPr>
        <p:spPr>
          <a:xfrm>
            <a:off x="2270304" y="3958071"/>
            <a:ext cx="3139896" cy="1200329"/>
          </a:xfrm>
          <a:prstGeom prst="rect">
            <a:avLst/>
          </a:prstGeom>
          <a:noFill/>
        </p:spPr>
        <p:txBody>
          <a:bodyPr wrap="square" rtlCol="0">
            <a:spAutoFit/>
          </a:bodyPr>
          <a:lstStyle/>
          <a:p>
            <a:r>
              <a:rPr lang="en-US" sz="1200" b="1" dirty="0"/>
              <a:t>Mark J. </a:t>
            </a:r>
            <a:r>
              <a:rPr lang="en-US" sz="1200" b="1" dirty="0" err="1"/>
              <a:t>Thronson</a:t>
            </a:r>
            <a:r>
              <a:rPr lang="en-US" sz="1200" b="1" dirty="0"/>
              <a:t> </a:t>
            </a:r>
            <a:r>
              <a:rPr lang="en-US" sz="1200" dirty="0"/>
              <a:t>          </a:t>
            </a:r>
          </a:p>
          <a:p>
            <a:r>
              <a:rPr lang="en-US" sz="1200" dirty="0"/>
              <a:t>Partner  </a:t>
            </a:r>
          </a:p>
          <a:p>
            <a:r>
              <a:rPr lang="en-US" sz="1200" b="1" dirty="0"/>
              <a:t>Dickstein Shapiro</a:t>
            </a:r>
            <a:r>
              <a:rPr lang="en-US" sz="1200" dirty="0"/>
              <a:t>           </a:t>
            </a:r>
          </a:p>
          <a:p>
            <a:endParaRPr lang="en-US" sz="1200" dirty="0" smtClean="0"/>
          </a:p>
          <a:p>
            <a:r>
              <a:rPr lang="en-US" sz="1200" dirty="0" smtClean="0"/>
              <a:t>E: </a:t>
            </a:r>
            <a:r>
              <a:rPr lang="en-US" sz="1200" u="sng" dirty="0" smtClean="0">
                <a:hlinkClick r:id="rId6"/>
              </a:rPr>
              <a:t>thronsonm@dicksteinshapiro.com</a:t>
            </a:r>
            <a:endParaRPr lang="en-US" sz="1200" dirty="0"/>
          </a:p>
          <a:p>
            <a:r>
              <a:rPr lang="en-US" sz="1200" dirty="0" smtClean="0"/>
              <a:t>T: </a:t>
            </a:r>
            <a:r>
              <a:rPr lang="en-US" sz="1200" dirty="0"/>
              <a:t>(202) 420-4742</a:t>
            </a:r>
          </a:p>
        </p:txBody>
      </p:sp>
      <p:sp>
        <p:nvSpPr>
          <p:cNvPr id="28" name="TextBox 27"/>
          <p:cNvSpPr txBox="1"/>
          <p:nvPr/>
        </p:nvSpPr>
        <p:spPr>
          <a:xfrm>
            <a:off x="6427122" y="1900671"/>
            <a:ext cx="2499672" cy="1200329"/>
          </a:xfrm>
          <a:prstGeom prst="rect">
            <a:avLst/>
          </a:prstGeom>
          <a:noFill/>
        </p:spPr>
        <p:txBody>
          <a:bodyPr wrap="square" rtlCol="0">
            <a:spAutoFit/>
          </a:bodyPr>
          <a:lstStyle/>
          <a:p>
            <a:r>
              <a:rPr lang="en-US" sz="1200" b="1" dirty="0"/>
              <a:t>Ian R. </a:t>
            </a:r>
            <a:r>
              <a:rPr lang="en-US" sz="1200" b="1" dirty="0" err="1"/>
              <a:t>Walsworth</a:t>
            </a:r>
            <a:r>
              <a:rPr lang="en-US" sz="1200" b="1" dirty="0"/>
              <a:t> </a:t>
            </a:r>
            <a:r>
              <a:rPr lang="en-US" sz="1200" dirty="0"/>
              <a:t>          </a:t>
            </a:r>
          </a:p>
          <a:p>
            <a:r>
              <a:rPr lang="en-US" sz="1200" dirty="0"/>
              <a:t>Shareholder       </a:t>
            </a:r>
          </a:p>
          <a:p>
            <a:r>
              <a:rPr lang="en-US" sz="1200" b="1" dirty="0"/>
              <a:t>Sheridan Ross P.C. </a:t>
            </a:r>
            <a:r>
              <a:rPr lang="en-US" sz="1200" dirty="0"/>
              <a:t>        </a:t>
            </a:r>
          </a:p>
          <a:p>
            <a:endParaRPr lang="en-US" sz="1200" b="1" dirty="0"/>
          </a:p>
          <a:p>
            <a:r>
              <a:rPr lang="en-US" sz="1200" dirty="0" smtClean="0"/>
              <a:t>E: </a:t>
            </a:r>
            <a:r>
              <a:rPr lang="en-US" sz="1200" u="sng" dirty="0" smtClean="0">
                <a:hlinkClick r:id="rId7"/>
              </a:rPr>
              <a:t>iwalsworth@sheridanross.com</a:t>
            </a:r>
            <a:r>
              <a:rPr lang="en-US" sz="1200" dirty="0" smtClean="0"/>
              <a:t> </a:t>
            </a:r>
            <a:endParaRPr lang="en-US" sz="1200" dirty="0"/>
          </a:p>
          <a:p>
            <a:r>
              <a:rPr lang="en-US" sz="1200" dirty="0" smtClean="0"/>
              <a:t>T: </a:t>
            </a:r>
            <a:r>
              <a:rPr lang="en-US" sz="1200" dirty="0"/>
              <a:t>(720) </a:t>
            </a:r>
            <a:r>
              <a:rPr lang="en-US" sz="1200" dirty="0" smtClean="0"/>
              <a:t>376-6902</a:t>
            </a:r>
            <a:endParaRPr lang="en-US" sz="1200" dirty="0"/>
          </a:p>
        </p:txBody>
      </p:sp>
    </p:spTree>
  </p:cSld>
  <p:clrMapOvr>
    <a:masterClrMapping/>
  </p:clrMapOvr>
  <p:transition spd="slow"/>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5"/>
          <p:cNvGrpSpPr>
            <a:grpSpLocks/>
          </p:cNvGrpSpPr>
          <p:nvPr/>
        </p:nvGrpSpPr>
        <p:grpSpPr bwMode="auto">
          <a:xfrm>
            <a:off x="0" y="5715000"/>
            <a:ext cx="9144000" cy="609600"/>
            <a:chOff x="946964" y="5384787"/>
            <a:chExt cx="7190154" cy="914404"/>
          </a:xfrm>
        </p:grpSpPr>
        <p:sp>
          <p:nvSpPr>
            <p:cNvPr id="5" name="Rectangle 4"/>
            <p:cNvSpPr/>
            <p:nvPr/>
          </p:nvSpPr>
          <p:spPr bwMode="auto">
            <a:xfrm rot="10800000" flipV="1">
              <a:off x="946964" y="5384787"/>
              <a:ext cx="7190154" cy="914404"/>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5400000" scaled="1"/>
              <a:tileRect/>
            </a:gradFill>
            <a:ln w="19050">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fontAlgn="auto">
                <a:spcBef>
                  <a:spcPts val="0"/>
                </a:spcBef>
                <a:spcAft>
                  <a:spcPts val="0"/>
                </a:spcAft>
                <a:defRPr/>
              </a:pPr>
              <a:endParaRPr lang="en-US">
                <a:latin typeface="Arial" pitchFamily="34" charset="0"/>
                <a:cs typeface="Arial" pitchFamily="34" charset="0"/>
              </a:endParaRPr>
            </a:p>
          </p:txBody>
        </p:sp>
        <p:sp>
          <p:nvSpPr>
            <p:cNvPr id="6" name="TextBox 5"/>
            <p:cNvSpPr txBox="1"/>
            <p:nvPr/>
          </p:nvSpPr>
          <p:spPr bwMode="auto">
            <a:xfrm>
              <a:off x="1066800" y="5384787"/>
              <a:ext cx="7010400" cy="862016"/>
            </a:xfrm>
            <a:prstGeom prst="rect">
              <a:avLst/>
            </a:prstGeom>
            <a:noFill/>
          </p:spPr>
          <p:txBody>
            <a:bodyPr>
              <a:spAutoFit/>
            </a:bodyPr>
            <a:lstStyle/>
            <a:p>
              <a:pPr fontAlgn="auto">
                <a:lnSpc>
                  <a:spcPct val="150000"/>
                </a:lnSpc>
                <a:spcBef>
                  <a:spcPts val="0"/>
                </a:spcBef>
                <a:spcAft>
                  <a:spcPts val="0"/>
                </a:spcAft>
                <a:defRPr/>
              </a:pPr>
              <a:r>
                <a:rPr lang="en-US" sz="800" i="1" dirty="0">
                  <a:solidFill>
                    <a:srgbClr val="FF0000"/>
                  </a:solidFill>
                </a:rPr>
                <a:t>►</a:t>
              </a:r>
              <a:r>
                <a:rPr lang="en-US" sz="800" i="1" dirty="0">
                  <a:solidFill>
                    <a:schemeClr val="tx1">
                      <a:lumMod val="95000"/>
                      <a:lumOff val="5000"/>
                    </a:schemeClr>
                  </a:solidFill>
                </a:rPr>
                <a:t> </a:t>
              </a:r>
              <a:r>
                <a:rPr lang="en-PH" sz="800" i="1" dirty="0">
                  <a:solidFill>
                    <a:schemeClr val="tx1">
                      <a:lumMod val="95000"/>
                      <a:lumOff val="5000"/>
                    </a:schemeClr>
                  </a:solidFill>
                </a:rPr>
                <a:t>You may ask a question at anytime throughout the presentation today. Simply click on the question mark icon located on the floating tool bar on the bottom right side of your screen. Type your question in the box that appears and click send. </a:t>
              </a:r>
              <a:r>
                <a:rPr lang="en-US" sz="800" i="1" dirty="0">
                  <a:solidFill>
                    <a:schemeClr val="tx1">
                      <a:lumMod val="95000"/>
                      <a:lumOff val="5000"/>
                    </a:schemeClr>
                  </a:solidFill>
                </a:rPr>
                <a:t/>
              </a:r>
              <a:br>
                <a:rPr lang="en-US" sz="800" i="1" dirty="0">
                  <a:solidFill>
                    <a:schemeClr val="tx1">
                      <a:lumMod val="95000"/>
                      <a:lumOff val="5000"/>
                    </a:schemeClr>
                  </a:solidFill>
                </a:rPr>
              </a:br>
              <a:r>
                <a:rPr lang="en-US" sz="800" i="1" dirty="0">
                  <a:solidFill>
                    <a:srgbClr val="FF0000"/>
                  </a:solidFill>
                </a:rPr>
                <a:t>►</a:t>
              </a:r>
              <a:r>
                <a:rPr lang="en-US" sz="800" i="1" dirty="0">
                  <a:solidFill>
                    <a:schemeClr val="tx1">
                      <a:lumMod val="95000"/>
                      <a:lumOff val="5000"/>
                    </a:schemeClr>
                  </a:solidFill>
                </a:rPr>
                <a:t> </a:t>
              </a:r>
              <a:r>
                <a:rPr lang="en-PH" sz="800" i="1" dirty="0">
                  <a:solidFill>
                    <a:schemeClr val="tx1">
                      <a:lumMod val="95000"/>
                      <a:lumOff val="5000"/>
                    </a:schemeClr>
                  </a:solidFill>
                </a:rPr>
                <a:t>Questions will be answered in the order they are received.</a:t>
              </a:r>
              <a:endParaRPr lang="en-US" sz="800" i="1" dirty="0">
                <a:solidFill>
                  <a:schemeClr val="tx1">
                    <a:lumMod val="95000"/>
                    <a:lumOff val="5000"/>
                  </a:schemeClr>
                </a:solidFill>
              </a:endParaRPr>
            </a:p>
          </p:txBody>
        </p:sp>
      </p:grpSp>
      <p:sp>
        <p:nvSpPr>
          <p:cNvPr id="16387" name="TextBox 6"/>
          <p:cNvSpPr txBox="1">
            <a:spLocks noChangeArrowheads="1"/>
          </p:cNvSpPr>
          <p:nvPr/>
        </p:nvSpPr>
        <p:spPr bwMode="auto">
          <a:xfrm>
            <a:off x="0" y="1295400"/>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b="1">
                <a:solidFill>
                  <a:srgbClr val="00B0F0"/>
                </a:solidFill>
              </a:rPr>
              <a:t>          </a:t>
            </a:r>
            <a:r>
              <a:rPr lang="en-PH" b="1" u="sng">
                <a:solidFill>
                  <a:srgbClr val="00B0F0"/>
                </a:solidFill>
              </a:rPr>
              <a:t>Q&amp;A:</a:t>
            </a:r>
            <a:endParaRPr lang="en-US" b="1" u="sng">
              <a:solidFill>
                <a:srgbClr val="00B0F0"/>
              </a:solidFill>
            </a:endParaRPr>
          </a:p>
        </p:txBody>
      </p:sp>
      <p:sp>
        <p:nvSpPr>
          <p:cNvPr id="16388" name="TextBox 40"/>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638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B19AC5-7F51-4C54-A603-60CAB9DACCA6}" type="slidenum">
              <a:rPr lang="en-US" smtClean="0">
                <a:latin typeface="Calibri" pitchFamily="34" charset="0"/>
              </a:rPr>
              <a:pPr eaLnBrk="1" hangingPunct="1"/>
              <a:t>81</a:t>
            </a:fld>
            <a:endParaRPr lang="en-US" smtClean="0">
              <a:latin typeface="Calibri" pitchFamily="34" charset="0"/>
            </a:endParaRPr>
          </a:p>
        </p:txBody>
      </p:sp>
      <p:grpSp>
        <p:nvGrpSpPr>
          <p:cNvPr id="45" name="Group 44"/>
          <p:cNvGrpSpPr/>
          <p:nvPr/>
        </p:nvGrpSpPr>
        <p:grpSpPr>
          <a:xfrm>
            <a:off x="762000" y="2286000"/>
            <a:ext cx="3733800" cy="914400"/>
            <a:chOff x="762000" y="2286000"/>
            <a:chExt cx="3733800" cy="914400"/>
          </a:xfrm>
        </p:grpSpPr>
        <p:grpSp>
          <p:nvGrpSpPr>
            <p:cNvPr id="46" name="Group 1"/>
            <p:cNvGrpSpPr>
              <a:grpSpLocks/>
            </p:cNvGrpSpPr>
            <p:nvPr/>
          </p:nvGrpSpPr>
          <p:grpSpPr bwMode="auto">
            <a:xfrm>
              <a:off x="762000" y="2286000"/>
              <a:ext cx="3733800" cy="914400"/>
              <a:chOff x="762000" y="2286000"/>
              <a:chExt cx="3733800" cy="914400"/>
            </a:xfrm>
          </p:grpSpPr>
          <p:grpSp>
            <p:nvGrpSpPr>
              <p:cNvPr id="48" name="Group 5"/>
              <p:cNvGrpSpPr>
                <a:grpSpLocks/>
              </p:cNvGrpSpPr>
              <p:nvPr/>
            </p:nvGrpSpPr>
            <p:grpSpPr bwMode="auto">
              <a:xfrm>
                <a:off x="762000" y="2286000"/>
                <a:ext cx="3733800" cy="914400"/>
                <a:chOff x="762000" y="2286000"/>
                <a:chExt cx="3733800" cy="914400"/>
              </a:xfrm>
            </p:grpSpPr>
            <p:sp>
              <p:nvSpPr>
                <p:cNvPr id="51"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5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49"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Jeffrey M. Kaden</a:t>
                </a:r>
                <a:r>
                  <a:rPr lang="en-US" sz="1000" dirty="0"/>
                  <a:t/>
                </a:r>
                <a:br>
                  <a:rPr lang="en-US" sz="1000" dirty="0"/>
                </a:br>
                <a:r>
                  <a:rPr lang="en-US" sz="1000" i="1" dirty="0"/>
                  <a:t>Managing Partner</a:t>
                </a:r>
                <a:r>
                  <a:rPr lang="en-US" sz="1000" dirty="0"/>
                  <a:t/>
                </a:r>
                <a:br>
                  <a:rPr lang="en-US" sz="1000" dirty="0"/>
                </a:br>
                <a:r>
                  <a:rPr lang="en-US" sz="1000" b="1" dirty="0"/>
                  <a:t>Gottlieb, </a:t>
                </a:r>
                <a:r>
                  <a:rPr lang="en-US" sz="1000" b="1" dirty="0" err="1"/>
                  <a:t>Rackman</a:t>
                </a:r>
                <a:r>
                  <a:rPr lang="en-US" sz="1000" b="1" dirty="0"/>
                  <a:t> &amp; </a:t>
                </a:r>
                <a:r>
                  <a:rPr lang="en-US" sz="1000" b="1" dirty="0" err="1"/>
                  <a:t>Reisman</a:t>
                </a:r>
                <a:r>
                  <a:rPr lang="en-US" sz="1000" b="1" dirty="0"/>
                  <a:t>, P.C.</a:t>
                </a:r>
                <a:endParaRPr lang="en-PH" sz="1000" dirty="0"/>
              </a:p>
            </p:txBody>
          </p:sp>
          <p:pic>
            <p:nvPicPr>
              <p:cNvPr id="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4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29000" y="2286000"/>
              <a:ext cx="1001388" cy="565785"/>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53" name="Group 52"/>
          <p:cNvGrpSpPr/>
          <p:nvPr/>
        </p:nvGrpSpPr>
        <p:grpSpPr>
          <a:xfrm>
            <a:off x="4648200" y="2286000"/>
            <a:ext cx="3733800" cy="914400"/>
            <a:chOff x="4648200" y="2286000"/>
            <a:chExt cx="3733800" cy="914400"/>
          </a:xfrm>
        </p:grpSpPr>
        <p:grpSp>
          <p:nvGrpSpPr>
            <p:cNvPr id="54" name="Group 6"/>
            <p:cNvGrpSpPr>
              <a:grpSpLocks/>
            </p:cNvGrpSpPr>
            <p:nvPr/>
          </p:nvGrpSpPr>
          <p:grpSpPr bwMode="auto">
            <a:xfrm>
              <a:off x="4648200" y="2286000"/>
              <a:ext cx="3733800" cy="914400"/>
              <a:chOff x="4648200" y="2286001"/>
              <a:chExt cx="3733800" cy="914400"/>
            </a:xfrm>
          </p:grpSpPr>
          <p:grpSp>
            <p:nvGrpSpPr>
              <p:cNvPr id="56" name="Group 34"/>
              <p:cNvGrpSpPr>
                <a:grpSpLocks/>
              </p:cNvGrpSpPr>
              <p:nvPr/>
            </p:nvGrpSpPr>
            <p:grpSpPr bwMode="auto">
              <a:xfrm>
                <a:off x="4648200" y="2286001"/>
                <a:ext cx="3733800" cy="914400"/>
                <a:chOff x="4648200" y="3429000"/>
                <a:chExt cx="3733800" cy="914264"/>
              </a:xfrm>
            </p:grpSpPr>
            <p:sp>
              <p:nvSpPr>
                <p:cNvPr id="5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6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57"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Mark J. </a:t>
                </a:r>
                <a:r>
                  <a:rPr lang="en-US" sz="1000" b="1" dirty="0" err="1"/>
                  <a:t>Thronson</a:t>
                </a:r>
                <a:r>
                  <a:rPr lang="en-US" sz="1000" dirty="0"/>
                  <a:t/>
                </a:r>
                <a:br>
                  <a:rPr lang="en-US" sz="1000" dirty="0"/>
                </a:br>
                <a:r>
                  <a:rPr lang="en-US" sz="1000" i="1" dirty="0"/>
                  <a:t>Partner</a:t>
                </a:r>
                <a:r>
                  <a:rPr lang="en-US" sz="1000" dirty="0"/>
                  <a:t/>
                </a:r>
                <a:br>
                  <a:rPr lang="en-US" sz="1000" dirty="0"/>
                </a:br>
                <a:r>
                  <a:rPr lang="en-US" sz="1000" b="1" dirty="0"/>
                  <a:t>Dickstein Shapiro LLP</a:t>
                </a:r>
                <a:endParaRPr lang="en-PH" sz="1000" dirty="0"/>
              </a:p>
            </p:txBody>
          </p:sp>
          <p:pic>
            <p:nvPicPr>
              <p:cNvPr id="58"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55"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846887" y="2392046"/>
              <a:ext cx="1458913" cy="87534"/>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61" name="Group 60"/>
          <p:cNvGrpSpPr/>
          <p:nvPr/>
        </p:nvGrpSpPr>
        <p:grpSpPr>
          <a:xfrm>
            <a:off x="2705100" y="3297196"/>
            <a:ext cx="3733800" cy="914400"/>
            <a:chOff x="2705100" y="3297196"/>
            <a:chExt cx="3733800" cy="914400"/>
          </a:xfrm>
        </p:grpSpPr>
        <p:grpSp>
          <p:nvGrpSpPr>
            <p:cNvPr id="62" name="Group 1"/>
            <p:cNvGrpSpPr>
              <a:grpSpLocks/>
            </p:cNvGrpSpPr>
            <p:nvPr/>
          </p:nvGrpSpPr>
          <p:grpSpPr bwMode="auto">
            <a:xfrm>
              <a:off x="2705100" y="3297196"/>
              <a:ext cx="3733800" cy="914400"/>
              <a:chOff x="762000" y="2286000"/>
              <a:chExt cx="3733800" cy="914400"/>
            </a:xfrm>
          </p:grpSpPr>
          <p:grpSp>
            <p:nvGrpSpPr>
              <p:cNvPr id="64" name="Group 5"/>
              <p:cNvGrpSpPr>
                <a:grpSpLocks/>
              </p:cNvGrpSpPr>
              <p:nvPr/>
            </p:nvGrpSpPr>
            <p:grpSpPr bwMode="auto">
              <a:xfrm>
                <a:off x="762000" y="2286000"/>
                <a:ext cx="3733800" cy="914400"/>
                <a:chOff x="762000" y="2286000"/>
                <a:chExt cx="3733800" cy="914400"/>
              </a:xfrm>
            </p:grpSpPr>
            <p:sp>
              <p:nvSpPr>
                <p:cNvPr id="67"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68"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a:t>
                  </a:r>
                  <a:r>
                    <a:rPr lang="en-US" sz="1000" b="1" u="sng" dirty="0" smtClean="0">
                      <a:solidFill>
                        <a:srgbClr val="00B0F0"/>
                      </a:solidFill>
                    </a:rPr>
                    <a:t>3:</a:t>
                  </a:r>
                  <a:endParaRPr lang="en-US" sz="1000" b="1" u="sng" dirty="0">
                    <a:solidFill>
                      <a:srgbClr val="00B0F0"/>
                    </a:solidFill>
                  </a:endParaRPr>
                </a:p>
              </p:txBody>
            </p:sp>
          </p:grpSp>
          <p:sp>
            <p:nvSpPr>
              <p:cNvPr id="65" name="Rectangle 2"/>
              <p:cNvSpPr>
                <a:spLocks noChangeArrowheads="1"/>
              </p:cNvSpPr>
              <p:nvPr/>
            </p:nvSpPr>
            <p:spPr bwMode="auto">
              <a:xfrm>
                <a:off x="1524000"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Ian R. </a:t>
                </a:r>
                <a:r>
                  <a:rPr lang="en-US" sz="1000" b="1" dirty="0" err="1"/>
                  <a:t>Walsworth</a:t>
                </a:r>
                <a:r>
                  <a:rPr lang="en-US" sz="1000" dirty="0"/>
                  <a:t/>
                </a:r>
                <a:br>
                  <a:rPr lang="en-US" sz="1000" dirty="0"/>
                </a:br>
                <a:r>
                  <a:rPr lang="en-US" sz="1000" i="1" dirty="0"/>
                  <a:t>Shareholder</a:t>
                </a:r>
                <a:r>
                  <a:rPr lang="en-US" sz="1000" dirty="0"/>
                  <a:t/>
                </a:r>
                <a:br>
                  <a:rPr lang="en-US" sz="1000" dirty="0"/>
                </a:br>
                <a:r>
                  <a:rPr lang="en-US" sz="1000" b="1" dirty="0"/>
                  <a:t>Sheridan Ross P.C.</a:t>
                </a:r>
                <a:endParaRPr lang="en-PH" sz="1000" dirty="0"/>
              </a:p>
            </p:txBody>
          </p:sp>
          <p:pic>
            <p:nvPicPr>
              <p:cNvPr id="66"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63" name="Picture 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5638800" y="3352800"/>
              <a:ext cx="743565" cy="382936"/>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68166380"/>
      </p:ext>
    </p:extLst>
  </p:cSld>
  <p:clrMapOvr>
    <a:masterClrMapping/>
  </p:clrMapOvr>
  <p:transition spd="slow"/>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7411"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70094D3-B2D6-4AE5-9E70-CC22554DC340}" type="slidenum">
              <a:rPr lang="en-US" smtClean="0">
                <a:latin typeface="Calibri" pitchFamily="34" charset="0"/>
              </a:rPr>
              <a:pPr eaLnBrk="1" hangingPunct="1"/>
              <a:t>82</a:t>
            </a:fld>
            <a:endParaRPr lang="en-US" smtClean="0">
              <a:latin typeface="Calibri" pitchFamily="34" charset="0"/>
            </a:endParaRPr>
          </a:p>
        </p:txBody>
      </p:sp>
      <p:sp>
        <p:nvSpPr>
          <p:cNvPr id="5" name="Subtitle 2"/>
          <p:cNvSpPr txBox="1">
            <a:spLocks/>
          </p:cNvSpPr>
          <p:nvPr/>
        </p:nvSpPr>
        <p:spPr bwMode="auto">
          <a:xfrm>
            <a:off x="228600" y="15240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en-US" sz="1100" b="1" dirty="0"/>
              <a:t>Welcome to the Knowledge Group Unlimited Subscription Programs.  We have Two Options Available for You:</a:t>
            </a:r>
            <a:endParaRPr lang="en-US" altLang="en-US" sz="1100" dirty="0"/>
          </a:p>
          <a:p>
            <a:pPr eaLnBrk="1" hangingPunct="1">
              <a:defRPr/>
            </a:pPr>
            <a:r>
              <a:rPr lang="en-US" altLang="en-US" sz="1100" b="1" dirty="0"/>
              <a:t> </a:t>
            </a:r>
          </a:p>
          <a:p>
            <a:pPr>
              <a:defRPr/>
            </a:pPr>
            <a:r>
              <a:rPr lang="en-PH" sz="1050" b="1" dirty="0"/>
              <a:t>FREE UNLIMITED:  </a:t>
            </a:r>
            <a:r>
              <a:rPr lang="en-PH" sz="1050" dirty="0"/>
              <a:t>This program is free of charge with no further costs or obligations. It includes:</a:t>
            </a:r>
          </a:p>
          <a:p>
            <a:pPr>
              <a:defRPr/>
            </a:pPr>
            <a:endParaRPr lang="en-US" sz="1050" dirty="0"/>
          </a:p>
          <a:p>
            <a:pPr marL="914400" lvl="1" indent="-171450">
              <a:buFont typeface="Wingdings" panose="05000000000000000000" pitchFamily="2" charset="2"/>
              <a:buChar char="ü"/>
              <a:defRPr/>
            </a:pPr>
            <a:r>
              <a:rPr lang="en-US" sz="1050" u="sng" dirty="0"/>
              <a:t>Unlimited access to over 15,000 pages of course material</a:t>
            </a:r>
            <a:r>
              <a:rPr lang="en-US" sz="1050" dirty="0"/>
              <a:t> from all Knowledge Group Webcasts. </a:t>
            </a:r>
          </a:p>
          <a:p>
            <a:pPr marL="914400" lvl="1" indent="-171450">
              <a:buFont typeface="Wingdings" panose="05000000000000000000" pitchFamily="2" charset="2"/>
              <a:buChar char="ü"/>
              <a:defRPr/>
            </a:pPr>
            <a:r>
              <a:rPr lang="en-US" sz="1050" u="sng" dirty="0"/>
              <a:t>Subscribers to this program can download any slides</a:t>
            </a:r>
            <a:r>
              <a:rPr lang="en-US" sz="1050" dirty="0"/>
              <a:t>, white papers, or supplemental material covered during all live webcasts.</a:t>
            </a:r>
            <a:r>
              <a:rPr lang="en-US" sz="1050" baseline="30000" dirty="0"/>
              <a:t>  </a:t>
            </a:r>
            <a:endParaRPr lang="en-US" sz="1050" dirty="0"/>
          </a:p>
          <a:p>
            <a:pPr marL="914400" lvl="1" indent="-171450">
              <a:buFont typeface="Wingdings" panose="05000000000000000000" pitchFamily="2" charset="2"/>
              <a:buChar char="ü"/>
              <a:defRPr/>
            </a:pPr>
            <a:r>
              <a:rPr lang="en-US" sz="1050" u="sng" dirty="0"/>
              <a:t>50% discount </a:t>
            </a:r>
            <a:r>
              <a:rPr lang="en-US" sz="1050" dirty="0"/>
              <a:t>for  purchase of all Live webcasts and downloaded recordings.</a:t>
            </a:r>
          </a:p>
          <a:p>
            <a:pPr marL="914400" lvl="1" indent="-171450">
              <a:buFont typeface="Wingdings" panose="05000000000000000000" pitchFamily="2" charset="2"/>
              <a:buChar char="ü"/>
              <a:defRPr/>
            </a:pPr>
            <a:endParaRPr lang="en-US" sz="1050" b="1" u="sng" dirty="0"/>
          </a:p>
          <a:p>
            <a:pPr>
              <a:defRPr/>
            </a:pPr>
            <a:r>
              <a:rPr lang="en-PH" sz="1050" b="1" dirty="0"/>
              <a:t>PAID UNLIMITED: </a:t>
            </a:r>
            <a:r>
              <a:rPr lang="en-PH" sz="1050" dirty="0"/>
              <a:t> Our most comprehensive and cost-effective plan, for a one-time fee:</a:t>
            </a:r>
          </a:p>
          <a:p>
            <a:pPr>
              <a:defRPr/>
            </a:pPr>
            <a:r>
              <a:rPr lang="en-PH" sz="1050" dirty="0"/>
              <a:t> </a:t>
            </a:r>
            <a:endParaRPr lang="en-US" sz="1050" dirty="0"/>
          </a:p>
          <a:p>
            <a:pPr marL="914400" lvl="1" indent="-171450">
              <a:buFont typeface="Wingdings" panose="05000000000000000000" pitchFamily="2" charset="2"/>
              <a:buChar char="ü"/>
              <a:defRPr/>
            </a:pPr>
            <a:r>
              <a:rPr lang="en-US" sz="1050" u="sng" dirty="0"/>
              <a:t>Access to all LIVE Webcasts</a:t>
            </a:r>
            <a:r>
              <a:rPr lang="en-US" sz="1050" dirty="0"/>
              <a:t>  (Normally $199 to $349 for each event without a subscription). Including:  Bring-a-Friend – Invite a client or associate outside your firm to attend for FREE.  Sign up for as many webcasts as you wish. </a:t>
            </a:r>
          </a:p>
          <a:p>
            <a:pPr marL="914400" lvl="1" indent="-171450">
              <a:buFont typeface="Wingdings" panose="05000000000000000000" pitchFamily="2" charset="2"/>
              <a:buChar char="ü"/>
              <a:defRPr/>
            </a:pPr>
            <a:r>
              <a:rPr lang="en-US" sz="1050" u="sng" dirty="0"/>
              <a:t>Access to all of Recorded/Archived Events &amp; Course Material</a:t>
            </a:r>
            <a:r>
              <a:rPr lang="en-US" sz="1050" dirty="0"/>
              <a:t>  includes 1,500+ hours of audio material (Normally $299 for each event without a subscription).</a:t>
            </a:r>
          </a:p>
          <a:p>
            <a:pPr marL="914400" lvl="1" indent="-171450">
              <a:buFont typeface="Wingdings" panose="05000000000000000000" pitchFamily="2" charset="2"/>
              <a:buChar char="ü"/>
              <a:defRPr/>
            </a:pPr>
            <a:r>
              <a:rPr lang="en-US" sz="1050" u="sng" dirty="0"/>
              <a:t>Free Certificate of Attendance Processing </a:t>
            </a:r>
            <a:r>
              <a:rPr lang="en-US" sz="1050" dirty="0"/>
              <a:t>(Normally $49 Per Course without a subscription).</a:t>
            </a:r>
          </a:p>
          <a:p>
            <a:pPr marL="914400" lvl="1" indent="-171450">
              <a:buFont typeface="Wingdings" panose="05000000000000000000" pitchFamily="2" charset="2"/>
              <a:buChar char="ü"/>
              <a:defRPr/>
            </a:pPr>
            <a:r>
              <a:rPr lang="en-US" sz="1050" u="sng" dirty="0"/>
              <a:t>Access to over 15,000 pages of course material</a:t>
            </a:r>
            <a:r>
              <a:rPr lang="en-US" sz="1050" dirty="0"/>
              <a:t> from Knowledge Group Webcasts.</a:t>
            </a:r>
          </a:p>
          <a:p>
            <a:pPr marL="914400" lvl="1" indent="-171450">
              <a:buFont typeface="Wingdings" panose="05000000000000000000" pitchFamily="2" charset="2"/>
              <a:buChar char="ü"/>
              <a:defRPr/>
            </a:pPr>
            <a:r>
              <a:rPr lang="en-US" sz="1050" u="sng" dirty="0"/>
              <a:t>Ability to invite a guest of your choice to attend any live webcast Free of charge</a:t>
            </a:r>
            <a:r>
              <a:rPr lang="en-US" sz="1050" dirty="0"/>
              <a:t>  (Exclusive benefit only available for PAID UNLIMITED subscribers).</a:t>
            </a:r>
          </a:p>
          <a:p>
            <a:pPr marL="914400" lvl="1" indent="-171450">
              <a:buFont typeface="Wingdings" panose="05000000000000000000" pitchFamily="2" charset="2"/>
              <a:buChar char="ü"/>
              <a:defRPr/>
            </a:pPr>
            <a:r>
              <a:rPr lang="en-US" sz="1050" b="1" u="sng" dirty="0"/>
              <a:t>6 Month Subscription is $499 with No Additional Fees</a:t>
            </a:r>
            <a:r>
              <a:rPr lang="en-US" sz="1050" b="1" dirty="0"/>
              <a:t>  </a:t>
            </a:r>
            <a:r>
              <a:rPr lang="en-US" sz="1050" dirty="0"/>
              <a:t>Other options are available.</a:t>
            </a:r>
          </a:p>
          <a:p>
            <a:pPr marL="914400" lvl="1" indent="-171450">
              <a:buFont typeface="Wingdings" panose="05000000000000000000" pitchFamily="2" charset="2"/>
              <a:buChar char="ü"/>
              <a:defRPr/>
            </a:pPr>
            <a:r>
              <a:rPr lang="en-US" sz="1050" b="1" u="sng" dirty="0"/>
              <a:t>Special Offer: Sign up today and add 2 of your colleagues to your plan for free</a:t>
            </a:r>
            <a:r>
              <a:rPr lang="en-US" sz="1050" dirty="0"/>
              <a:t>  Check the “</a:t>
            </a:r>
            <a:r>
              <a:rPr lang="en-US" sz="1050" b="1" dirty="0"/>
              <a:t>Triple Play”</a:t>
            </a:r>
            <a:r>
              <a:rPr lang="en-US" sz="1050" dirty="0"/>
              <a:t> box on the sign-up sheet contained in the link below.</a:t>
            </a:r>
          </a:p>
          <a:p>
            <a:pPr marL="914400" lvl="1" indent="-171450">
              <a:buFont typeface="Wingdings" panose="05000000000000000000" pitchFamily="2" charset="2"/>
              <a:buChar char="ü"/>
              <a:defRPr/>
            </a:pPr>
            <a:endParaRPr lang="en-US" sz="1050" dirty="0"/>
          </a:p>
          <a:p>
            <a:pPr lvl="2" indent="0">
              <a:defRPr/>
            </a:pPr>
            <a:r>
              <a:rPr lang="en-US" sz="1050" dirty="0">
                <a:hlinkClick r:id="rId2"/>
              </a:rPr>
              <a:t>https://gkc.memberclicks.net/index.php?option=com_mc&amp;view=mc&amp;mcid=form_157964</a:t>
            </a:r>
            <a:endParaRPr lang="en-US" sz="1050" dirty="0"/>
          </a:p>
          <a:p>
            <a:pPr marL="914400" lvl="1" indent="-171450">
              <a:buFont typeface="Wingdings" panose="05000000000000000000" pitchFamily="2" charset="2"/>
              <a:buChar char="ü"/>
              <a:defRPr/>
            </a:pPr>
            <a:endParaRPr lang="en-US" sz="1050" dirty="0"/>
          </a:p>
          <a:p>
            <a:pPr lvl="1" indent="0">
              <a:defRPr/>
            </a:pPr>
            <a:endParaRPr lang="en-US" sz="1050" dirty="0"/>
          </a:p>
          <a:p>
            <a:pPr marL="171450" indent="-171450">
              <a:buFont typeface="Wingdings" panose="05000000000000000000" pitchFamily="2" charset="2"/>
              <a:buChar char="ü"/>
              <a:defRPr/>
            </a:pPr>
            <a:endParaRPr lang="en-US" sz="1100" dirty="0"/>
          </a:p>
          <a:p>
            <a:pPr eaLnBrk="1" hangingPunct="1">
              <a:defRPr/>
            </a:pPr>
            <a:endParaRPr lang="en-US" altLang="en-US" sz="1100" dirty="0"/>
          </a:p>
        </p:txBody>
      </p:sp>
    </p:spTree>
    <p:extLst>
      <p:ext uri="{BB962C8B-B14F-4D97-AF65-F5344CB8AC3E}">
        <p14:creationId xmlns:p14="http://schemas.microsoft.com/office/powerpoint/2010/main" val="3601140256"/>
      </p:ext>
    </p:extLst>
  </p:cSld>
  <p:clrMapOvr>
    <a:masterClrMapping/>
  </p:clrMapOvr>
  <p:transition spd="slow"/>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843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3EB4D36-DAD1-4ACA-B366-D86528550ADC}" type="slidenum">
              <a:rPr lang="en-US" smtClean="0">
                <a:latin typeface="Calibri" pitchFamily="34" charset="0"/>
              </a:rPr>
              <a:pPr eaLnBrk="1" hangingPunct="1"/>
              <a:t>83</a:t>
            </a:fld>
            <a:endParaRPr lang="en-US" smtClean="0">
              <a:latin typeface="Calibri" pitchFamily="34" charset="0"/>
            </a:endParaRPr>
          </a:p>
        </p:txBody>
      </p:sp>
      <p:sp>
        <p:nvSpPr>
          <p:cNvPr id="5" name="Subtitle 2"/>
          <p:cNvSpPr txBox="1">
            <a:spLocks/>
          </p:cNvSpPr>
          <p:nvPr/>
        </p:nvSpPr>
        <p:spPr bwMode="auto">
          <a:xfrm>
            <a:off x="228600" y="14478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en-US" sz="1100" b="1" dirty="0"/>
              <a:t>Knowledge Group UNLIMITED PAID Subscription Programs Pricing:</a:t>
            </a:r>
            <a:endParaRPr lang="en-US" altLang="en-US" sz="1100" dirty="0"/>
          </a:p>
          <a:p>
            <a:pPr eaLnBrk="1" hangingPunct="1">
              <a:defRPr/>
            </a:pPr>
            <a:r>
              <a:rPr lang="en-US" altLang="en-US" sz="1100" b="1" dirty="0"/>
              <a:t> </a:t>
            </a:r>
            <a:endParaRPr lang="en-US" altLang="en-US" sz="1100" dirty="0"/>
          </a:p>
          <a:p>
            <a:pPr eaLnBrk="1" hangingPunct="1">
              <a:defRPr/>
            </a:pPr>
            <a:r>
              <a:rPr lang="en-US" altLang="en-US" sz="1100" b="1" u="sng" dirty="0"/>
              <a:t>Individual Subscription Fees: (2 Options)</a:t>
            </a:r>
            <a:endParaRPr lang="en-US" altLang="en-US" sz="1100" dirty="0"/>
          </a:p>
          <a:p>
            <a:pPr eaLnBrk="1" hangingPunct="1">
              <a:defRPr/>
            </a:pPr>
            <a:r>
              <a:rPr lang="en-US" altLang="en-US" sz="1100" b="1" dirty="0"/>
              <a:t>Semi-Annual:  </a:t>
            </a:r>
            <a:r>
              <a:rPr lang="en-US" altLang="en-US" sz="1100" dirty="0"/>
              <a:t>$499 one-time fee for a 6 month subscription with unlimited access to all webcasts, recordings, and materials. </a:t>
            </a:r>
          </a:p>
          <a:p>
            <a:pPr eaLnBrk="1" hangingPunct="1">
              <a:defRPr/>
            </a:pPr>
            <a:r>
              <a:rPr lang="en-US" altLang="en-US" sz="1100" b="1" dirty="0"/>
              <a:t>Annual:  </a:t>
            </a:r>
            <a:r>
              <a:rPr lang="en-US" altLang="en-US" sz="1100" dirty="0"/>
              <a:t>$799 one-time fee for a 12 month unlimited subscription with unlimited access to all webcasts, recordings, and materials. </a:t>
            </a:r>
          </a:p>
          <a:p>
            <a:pPr eaLnBrk="1" hangingPunct="1">
              <a:defRPr/>
            </a:pPr>
            <a:endParaRPr lang="en-US" altLang="en-US" sz="1100" b="1" dirty="0"/>
          </a:p>
          <a:p>
            <a:pPr eaLnBrk="1" hangingPunct="1">
              <a:defRPr/>
            </a:pPr>
            <a:r>
              <a:rPr lang="en-US" altLang="en-US" sz="1100" i="1" dirty="0"/>
              <a:t>Group plans are available.  See the registration form for details.</a:t>
            </a:r>
            <a:r>
              <a:rPr lang="en-US" altLang="en-US" sz="1100" dirty="0"/>
              <a:t>  </a:t>
            </a:r>
          </a:p>
          <a:p>
            <a:pPr eaLnBrk="1" hangingPunct="1">
              <a:defRPr/>
            </a:pPr>
            <a:endParaRPr lang="en-US" altLang="en-US" sz="1100" b="1" dirty="0"/>
          </a:p>
          <a:p>
            <a:pPr eaLnBrk="1" hangingPunct="1">
              <a:defRPr/>
            </a:pPr>
            <a:r>
              <a:rPr lang="en-US" altLang="en-US" sz="1100" b="1" u="sng" dirty="0"/>
              <a:t>Best ways to sign up:</a:t>
            </a:r>
            <a:endParaRPr lang="en-US" altLang="en-US" sz="1100" u="sng" dirty="0"/>
          </a:p>
          <a:p>
            <a:pPr marL="228600" indent="-228600" eaLnBrk="1" hangingPunct="1">
              <a:buFontTx/>
              <a:buAutoNum type="arabicPeriod"/>
              <a:defRPr/>
            </a:pPr>
            <a:r>
              <a:rPr lang="en-US" altLang="en-US" sz="1100" dirty="0"/>
              <a:t>Fill out the sign up form attached to the post conference survey email.</a:t>
            </a:r>
          </a:p>
          <a:p>
            <a:pPr marL="228600" indent="-228600" eaLnBrk="1" hangingPunct="1">
              <a:buFontTx/>
              <a:buAutoNum type="arabicPeriod"/>
              <a:defRPr/>
            </a:pPr>
            <a:r>
              <a:rPr lang="en-US" altLang="en-US" sz="1100" dirty="0"/>
              <a:t>Sign up online by clicking the link contained in the post conference survey email.  </a:t>
            </a:r>
          </a:p>
          <a:p>
            <a:pPr eaLnBrk="1" hangingPunct="1">
              <a:defRPr/>
            </a:pPr>
            <a:r>
              <a:rPr lang="en-US" altLang="en-US" sz="1100" dirty="0"/>
              <a:t>3.   Click the link below or the one we just posted in the chat window to the right.    </a:t>
            </a:r>
          </a:p>
          <a:p>
            <a:pPr eaLnBrk="1" hangingPunct="1">
              <a:defRPr/>
            </a:pPr>
            <a:r>
              <a:rPr lang="en-US" altLang="en-US" sz="1100" u="sng" dirty="0">
                <a:hlinkClick r:id="rId2"/>
              </a:rPr>
              <a:t>https://gkc.memberclicks.net/index.php?option=com_mc&amp;view=mc&amp;mcid=form_157964</a:t>
            </a:r>
            <a:endParaRPr lang="en-US" altLang="en-US" sz="1100" u="sng" dirty="0"/>
          </a:p>
          <a:p>
            <a:pPr eaLnBrk="1" hangingPunct="1">
              <a:defRPr/>
            </a:pPr>
            <a:endParaRPr lang="en-US" altLang="en-US" sz="1100" dirty="0"/>
          </a:p>
          <a:p>
            <a:pPr eaLnBrk="1" hangingPunct="1">
              <a:defRPr/>
            </a:pPr>
            <a:r>
              <a:rPr lang="en-US" altLang="en-US" sz="1100" b="1" u="sng" dirty="0"/>
              <a:t>Questions:</a:t>
            </a:r>
            <a:r>
              <a:rPr lang="en-US" altLang="en-US" sz="1100" dirty="0"/>
              <a:t>  Send an email to: </a:t>
            </a:r>
            <a:r>
              <a:rPr lang="en-US" altLang="en-US" sz="1100" u="sng" dirty="0" smtClean="0">
                <a:hlinkClick r:id="rId3"/>
              </a:rPr>
              <a:t>info@theknowledgegroup.org</a:t>
            </a:r>
            <a:r>
              <a:rPr lang="en-US" altLang="en-US" sz="1100" u="sng" dirty="0" smtClean="0"/>
              <a:t> </a:t>
            </a:r>
            <a:r>
              <a:rPr lang="en-US" altLang="en-US" sz="1100" dirty="0" smtClean="0"/>
              <a:t>with </a:t>
            </a:r>
            <a:r>
              <a:rPr lang="en-US" altLang="en-US" sz="1100" dirty="0"/>
              <a:t>“Unlimited” in the subject.</a:t>
            </a:r>
          </a:p>
        </p:txBody>
      </p:sp>
    </p:spTree>
    <p:extLst>
      <p:ext uri="{BB962C8B-B14F-4D97-AF65-F5344CB8AC3E}">
        <p14:creationId xmlns:p14="http://schemas.microsoft.com/office/powerpoint/2010/main" val="805354144"/>
      </p:ext>
    </p:extLst>
  </p:cSld>
  <p:clrMapOvr>
    <a:masterClrMapping/>
  </p:clrMapOvr>
  <p:transition spd="slow"/>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8"/>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1945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D7C64D-7338-4D3C-BB44-E00CCEFB2B3D}" type="slidenum">
              <a:rPr lang="en-US" smtClean="0">
                <a:latin typeface="Calibri" pitchFamily="34" charset="0"/>
              </a:rPr>
              <a:pPr eaLnBrk="1" hangingPunct="1"/>
              <a:t>84</a:t>
            </a:fld>
            <a:endParaRPr lang="en-US" smtClean="0">
              <a:latin typeface="Calibri" pitchFamily="34" charset="0"/>
            </a:endParaRPr>
          </a:p>
        </p:txBody>
      </p:sp>
      <p:sp>
        <p:nvSpPr>
          <p:cNvPr id="19460" name="TextBox 3"/>
          <p:cNvSpPr txBox="1">
            <a:spLocks noChangeArrowheads="1"/>
          </p:cNvSpPr>
          <p:nvPr/>
        </p:nvSpPr>
        <p:spPr bwMode="auto">
          <a:xfrm>
            <a:off x="2667000" y="1447800"/>
            <a:ext cx="31774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b="1" dirty="0">
                <a:solidFill>
                  <a:srgbClr val="C00000"/>
                </a:solidFill>
              </a:rPr>
              <a:t>ABOUT THE KNOWLEDGE </a:t>
            </a:r>
            <a:r>
              <a:rPr lang="en-US" altLang="en-US" sz="1400" b="1" dirty="0" smtClean="0">
                <a:solidFill>
                  <a:srgbClr val="C00000"/>
                </a:solidFill>
              </a:rPr>
              <a:t>GROUP</a:t>
            </a:r>
            <a:endParaRPr lang="en-US" altLang="en-US" sz="1400" dirty="0">
              <a:solidFill>
                <a:srgbClr val="C00000"/>
              </a:solidFill>
            </a:endParaRPr>
          </a:p>
        </p:txBody>
      </p:sp>
      <p:sp>
        <p:nvSpPr>
          <p:cNvPr id="19461" name="Text Box 23"/>
          <p:cNvSpPr txBox="1">
            <a:spLocks noChangeArrowheads="1"/>
          </p:cNvSpPr>
          <p:nvPr/>
        </p:nvSpPr>
        <p:spPr bwMode="auto">
          <a:xfrm>
            <a:off x="1295400" y="1771650"/>
            <a:ext cx="65532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pPr>
            <a:r>
              <a:rPr lang="en-US" altLang="en-US" sz="1100" b="1" dirty="0">
                <a:solidFill>
                  <a:srgbClr val="438DB0"/>
                </a:solidFill>
                <a:hlinkClick r:id="rId3"/>
              </a:rPr>
              <a:t>The Knowledge </a:t>
            </a:r>
            <a:r>
              <a:rPr lang="en-US" altLang="en-US" sz="1100" b="1" dirty="0" smtClean="0">
                <a:solidFill>
                  <a:srgbClr val="438DB0"/>
                </a:solidFill>
                <a:hlinkClick r:id="rId3"/>
              </a:rPr>
              <a:t>Group</a:t>
            </a:r>
            <a:r>
              <a:rPr lang="en-US" altLang="en-US" sz="1100" dirty="0" smtClean="0">
                <a:solidFill>
                  <a:srgbClr val="438DB0"/>
                </a:solidFill>
              </a:rPr>
              <a:t> </a:t>
            </a:r>
            <a:r>
              <a:rPr lang="en-US" altLang="en-US" sz="1100" dirty="0"/>
              <a:t>is an organization that produces live webcasts which examine regulatory changes and their impacts across a variety of industries. “We bring together the world's leading authorities and industry participants through informative two-hour webcasts to study the impact of changing regulations.” </a:t>
            </a:r>
          </a:p>
          <a:p>
            <a:pPr algn="just" eaLnBrk="1" hangingPunct="1">
              <a:lnSpc>
                <a:spcPct val="150000"/>
              </a:lnSpc>
            </a:pPr>
            <a:endParaRPr lang="en-US" altLang="en-US" sz="1100" dirty="0"/>
          </a:p>
          <a:p>
            <a:pPr algn="just" eaLnBrk="1" hangingPunct="1">
              <a:lnSpc>
                <a:spcPct val="150000"/>
              </a:lnSpc>
            </a:pPr>
            <a:r>
              <a:rPr lang="en-US" altLang="en-US" sz="1100" dirty="0"/>
              <a:t>If you would like to be informed of other upcoming events, please </a:t>
            </a:r>
            <a:r>
              <a:rPr lang="en-US" altLang="en-US" sz="1100" u="sng" dirty="0">
                <a:hlinkClick r:id="rId4"/>
              </a:rPr>
              <a:t>click here.</a:t>
            </a:r>
            <a:endParaRPr lang="en-US" altLang="en-US" sz="1100" u="sng" dirty="0"/>
          </a:p>
        </p:txBody>
      </p:sp>
      <p:sp>
        <p:nvSpPr>
          <p:cNvPr id="19462" name="TextBox 7"/>
          <p:cNvSpPr txBox="1">
            <a:spLocks noChangeArrowheads="1"/>
          </p:cNvSpPr>
          <p:nvPr/>
        </p:nvSpPr>
        <p:spPr bwMode="auto">
          <a:xfrm>
            <a:off x="4114800" y="3657600"/>
            <a:ext cx="1150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b="1">
                <a:solidFill>
                  <a:srgbClr val="C00000"/>
                </a:solidFill>
              </a:rPr>
              <a:t>Disclaimer:</a:t>
            </a:r>
          </a:p>
        </p:txBody>
      </p:sp>
      <p:sp>
        <p:nvSpPr>
          <p:cNvPr id="19463" name="Text Box 23"/>
          <p:cNvSpPr txBox="1">
            <a:spLocks noChangeArrowheads="1"/>
          </p:cNvSpPr>
          <p:nvPr/>
        </p:nvSpPr>
        <p:spPr bwMode="auto">
          <a:xfrm>
            <a:off x="1295400" y="4014788"/>
            <a:ext cx="6553200" cy="246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r>
              <a:rPr lang="en-US" altLang="en-US" sz="1100" dirty="0"/>
              <a:t>The Knowledge </a:t>
            </a:r>
            <a:r>
              <a:rPr lang="en-US" altLang="en-US" sz="1100" dirty="0" smtClean="0"/>
              <a:t>Group </a:t>
            </a:r>
            <a:r>
              <a:rPr lang="en-US" altLang="en-US" sz="1100" dirty="0"/>
              <a:t>is producing this event for information purposes only. We do not intend to provide or offer business advice.</a:t>
            </a:r>
          </a:p>
          <a:p>
            <a:pPr algn="just" eaLnBrk="1" hangingPunct="1"/>
            <a:r>
              <a:rPr lang="en-US" altLang="en-US" sz="1100" dirty="0"/>
              <a:t> </a:t>
            </a:r>
          </a:p>
          <a:p>
            <a:pPr algn="just" eaLnBrk="1" hangingPunct="1"/>
            <a:r>
              <a:rPr lang="en-US" altLang="en-US" sz="1100" dirty="0"/>
              <a:t>The contents of this event are based upon the opinions of our speakers. The Knowledge Group does not warrant their accuracy and completeness. The statements made by them are based on their independent opinions and does not necessarily reflect that of The Knowledge </a:t>
            </a:r>
            <a:r>
              <a:rPr lang="en-US" altLang="en-US" sz="1100" dirty="0" smtClean="0"/>
              <a:t>Group‘s </a:t>
            </a:r>
            <a:r>
              <a:rPr lang="en-US" altLang="en-US" sz="1100" dirty="0"/>
              <a:t>views.</a:t>
            </a:r>
          </a:p>
          <a:p>
            <a:pPr algn="just" eaLnBrk="1" hangingPunct="1"/>
            <a:r>
              <a:rPr lang="en-US" altLang="en-US" sz="1100" dirty="0"/>
              <a:t> </a:t>
            </a:r>
          </a:p>
          <a:p>
            <a:pPr algn="just" eaLnBrk="1" hangingPunct="1"/>
            <a:r>
              <a:rPr lang="en-US" altLang="en-US" sz="1100" dirty="0"/>
              <a:t>In no event shall The Knowledge Group be liable to any person or business entity for any special, direct, indirect, punitive, incidental or consequential damages as a result of any information gathered from this webcast.</a:t>
            </a:r>
          </a:p>
          <a:p>
            <a:pPr algn="just" eaLnBrk="1" hangingPunct="1"/>
            <a:endParaRPr lang="en-US" altLang="en-US" sz="1100" dirty="0"/>
          </a:p>
          <a:p>
            <a:pPr algn="just" eaLnBrk="1" hangingPunct="1"/>
            <a:r>
              <a:rPr lang="en-PH" altLang="en-US" sz="1100" dirty="0"/>
              <a:t>Certain images and/or photos on this page are the copyrighted property of 123RF Limited, their Contributors or Licensed Partners and are being used with permission under license. These images and/or photos may not be copied or downloaded without permission from 123RF Limited</a:t>
            </a:r>
            <a:endParaRPr lang="en-US" altLang="en-US" sz="1100" dirty="0"/>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304800" y="3048000"/>
            <a:ext cx="853440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dirty="0"/>
              <a:t>Over the years, companies worldwide often overlooked the role design patents perform in preventing potential infringements across the globe. Although, with limited scope of protection, companies who invest in design patents are likely to manage and maximize their value well and therefore, establish a competitive advantage and growth.</a:t>
            </a:r>
          </a:p>
          <a:p>
            <a:endParaRPr lang="en-US" sz="1400" dirty="0"/>
          </a:p>
          <a:p>
            <a:r>
              <a:rPr lang="en-US" sz="1400" dirty="0"/>
              <a:t>The U.S recent adoption of the Hague System for the International Registration of Industrial Designs has paved way for companies to obtain protection for their design patents in multiple jurisdictions. Under the Hague Agreement, applicants are allowed to file a single, standardized international design application in over 64 member states and intergovernmental organizations. In addition, applicants can also avoid other procedural requirements as well as fees associated with filing separate applications through local counsel. While deemed easier and cost-effective, it is still crucial for companies to exercise careful planning and consideration before taking advantage of this new design protection regime.</a:t>
            </a:r>
          </a:p>
          <a:p>
            <a:endParaRPr lang="en-US" sz="1400" dirty="0"/>
          </a:p>
        </p:txBody>
      </p:sp>
      <p:sp>
        <p:nvSpPr>
          <p:cNvPr id="9219"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smtClean="0"/>
              <a:t>January 21, 2016</a:t>
            </a:r>
            <a:endParaRPr lang="en-US" sz="800" b="1" dirty="0"/>
          </a:p>
        </p:txBody>
      </p:sp>
      <p:sp>
        <p:nvSpPr>
          <p:cNvPr id="922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70087D-CB5E-405F-880C-A83004514AB3}" type="slidenum">
              <a:rPr lang="en-US" smtClean="0">
                <a:latin typeface="Calibri" pitchFamily="34" charset="0"/>
              </a:rPr>
              <a:pPr eaLnBrk="1" hangingPunct="1"/>
              <a:t>9</a:t>
            </a:fld>
            <a:endParaRPr lang="en-US" smtClean="0">
              <a:latin typeface="Calibri" pitchFamily="34" charset="0"/>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100000"/>
          <a:buFontTx/>
          <a:buNone/>
          <a:tabLst/>
          <a:defRPr kumimoji="0" lang="ru-RU"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100000"/>
          <a:buFontTx/>
          <a:buNone/>
          <a:tabLst/>
          <a:defRPr kumimoji="0" lang="ru-RU" alt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10825</TotalTime>
  <Words>9492</Words>
  <Application>Microsoft Office PowerPoint</Application>
  <PresentationFormat>On-screen Show (4:3)</PresentationFormat>
  <Paragraphs>898</Paragraphs>
  <Slides>84</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84</vt:i4>
      </vt:variant>
    </vt:vector>
  </HeadingPairs>
  <TitlesOfParts>
    <vt:vector size="91" baseType="lpstr">
      <vt:lpstr>ＭＳ Ｐゴシック</vt:lpstr>
      <vt:lpstr>Arial</vt:lpstr>
      <vt:lpstr>Calibri</vt:lpstr>
      <vt:lpstr>Courier New</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Aimee - Research</dc:creator>
  <cp:lastModifiedBy>Loren del Fonso</cp:lastModifiedBy>
  <cp:revision>2700</cp:revision>
  <dcterms:created xsi:type="dcterms:W3CDTF">2008-12-08T06:50:30Z</dcterms:created>
  <dcterms:modified xsi:type="dcterms:W3CDTF">2016-01-21T01:58:36Z</dcterms:modified>
</cp:coreProperties>
</file>