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73" r:id="rId4"/>
    <p:sldId id="259" r:id="rId5"/>
    <p:sldId id="260" r:id="rId6"/>
    <p:sldId id="261" r:id="rId7"/>
    <p:sldId id="262" r:id="rId8"/>
    <p:sldId id="263" r:id="rId9"/>
    <p:sldId id="274" r:id="rId10"/>
    <p:sldId id="264" r:id="rId11"/>
    <p:sldId id="265" r:id="rId12"/>
    <p:sldId id="266" r:id="rId13"/>
    <p:sldId id="267" r:id="rId14"/>
    <p:sldId id="268" r:id="rId15"/>
    <p:sldId id="269" r:id="rId16"/>
    <p:sldId id="270" r:id="rId17"/>
    <p:sldId id="271" r:id="rId18"/>
    <p:sldId id="272" r:id="rId19"/>
    <p:sldId id="275" r:id="rId20"/>
  </p:sldIdLst>
  <p:sldSz cx="9144000" cy="6858000" type="screen4x3"/>
  <p:notesSz cx="6858000" cy="9144000"/>
  <p:defaultTex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3" d="100"/>
          <a:sy n="73" d="100"/>
        </p:scale>
        <p:origin x="-1074"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id-ID"/>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id-ID"/>
          </a:p>
        </p:txBody>
      </p:sp>
      <p:sp>
        <p:nvSpPr>
          <p:cNvPr id="4" name="Date Placeholder 3"/>
          <p:cNvSpPr>
            <a:spLocks noGrp="1"/>
          </p:cNvSpPr>
          <p:nvPr>
            <p:ph type="dt" sz="half" idx="10"/>
          </p:nvPr>
        </p:nvSpPr>
        <p:spPr/>
        <p:txBody>
          <a:bodyPr/>
          <a:lstStyle/>
          <a:p>
            <a:fld id="{57E75EFA-F025-4821-BF17-765130E80D57}" type="datetimeFigureOut">
              <a:rPr lang="id-ID" smtClean="0"/>
              <a:t>09/12/2010</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5B7C2A42-8793-454C-9F6B-178409AA806F}" type="slidenum">
              <a:rPr lang="id-ID" smtClean="0"/>
              <a:t>‹#›</a:t>
            </a:fld>
            <a:endParaRPr lang="id-ID"/>
          </a:p>
        </p:txBody>
      </p:sp>
    </p:spTree>
    <p:extLst>
      <p:ext uri="{BB962C8B-B14F-4D97-AF65-F5344CB8AC3E}">
        <p14:creationId xmlns:p14="http://schemas.microsoft.com/office/powerpoint/2010/main" val="7991085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d-ID"/>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Date Placeholder 3"/>
          <p:cNvSpPr>
            <a:spLocks noGrp="1"/>
          </p:cNvSpPr>
          <p:nvPr>
            <p:ph type="dt" sz="half" idx="10"/>
          </p:nvPr>
        </p:nvSpPr>
        <p:spPr/>
        <p:txBody>
          <a:bodyPr/>
          <a:lstStyle/>
          <a:p>
            <a:fld id="{57E75EFA-F025-4821-BF17-765130E80D57}" type="datetimeFigureOut">
              <a:rPr lang="id-ID" smtClean="0"/>
              <a:t>09/12/2010</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5B7C2A42-8793-454C-9F6B-178409AA806F}" type="slidenum">
              <a:rPr lang="id-ID" smtClean="0"/>
              <a:t>‹#›</a:t>
            </a:fld>
            <a:endParaRPr lang="id-ID"/>
          </a:p>
        </p:txBody>
      </p:sp>
    </p:spTree>
    <p:extLst>
      <p:ext uri="{BB962C8B-B14F-4D97-AF65-F5344CB8AC3E}">
        <p14:creationId xmlns:p14="http://schemas.microsoft.com/office/powerpoint/2010/main" val="22576765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id-ID"/>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Date Placeholder 3"/>
          <p:cNvSpPr>
            <a:spLocks noGrp="1"/>
          </p:cNvSpPr>
          <p:nvPr>
            <p:ph type="dt" sz="half" idx="10"/>
          </p:nvPr>
        </p:nvSpPr>
        <p:spPr/>
        <p:txBody>
          <a:bodyPr/>
          <a:lstStyle/>
          <a:p>
            <a:fld id="{57E75EFA-F025-4821-BF17-765130E80D57}" type="datetimeFigureOut">
              <a:rPr lang="id-ID" smtClean="0"/>
              <a:t>09/12/2010</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5B7C2A42-8793-454C-9F6B-178409AA806F}" type="slidenum">
              <a:rPr lang="id-ID" smtClean="0"/>
              <a:t>‹#›</a:t>
            </a:fld>
            <a:endParaRPr lang="id-ID"/>
          </a:p>
        </p:txBody>
      </p:sp>
    </p:spTree>
    <p:extLst>
      <p:ext uri="{BB962C8B-B14F-4D97-AF65-F5344CB8AC3E}">
        <p14:creationId xmlns:p14="http://schemas.microsoft.com/office/powerpoint/2010/main" val="36733921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d-ID"/>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Date Placeholder 3"/>
          <p:cNvSpPr>
            <a:spLocks noGrp="1"/>
          </p:cNvSpPr>
          <p:nvPr>
            <p:ph type="dt" sz="half" idx="10"/>
          </p:nvPr>
        </p:nvSpPr>
        <p:spPr/>
        <p:txBody>
          <a:bodyPr/>
          <a:lstStyle/>
          <a:p>
            <a:fld id="{57E75EFA-F025-4821-BF17-765130E80D57}" type="datetimeFigureOut">
              <a:rPr lang="id-ID" smtClean="0"/>
              <a:t>09/12/2010</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5B7C2A42-8793-454C-9F6B-178409AA806F}" type="slidenum">
              <a:rPr lang="id-ID" smtClean="0"/>
              <a:t>‹#›</a:t>
            </a:fld>
            <a:endParaRPr lang="id-ID"/>
          </a:p>
        </p:txBody>
      </p:sp>
    </p:spTree>
    <p:extLst>
      <p:ext uri="{BB962C8B-B14F-4D97-AF65-F5344CB8AC3E}">
        <p14:creationId xmlns:p14="http://schemas.microsoft.com/office/powerpoint/2010/main" val="32599666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id-ID"/>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7E75EFA-F025-4821-BF17-765130E80D57}" type="datetimeFigureOut">
              <a:rPr lang="id-ID" smtClean="0"/>
              <a:t>09/12/2010</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5B7C2A42-8793-454C-9F6B-178409AA806F}" type="slidenum">
              <a:rPr lang="id-ID" smtClean="0"/>
              <a:t>‹#›</a:t>
            </a:fld>
            <a:endParaRPr lang="id-ID"/>
          </a:p>
        </p:txBody>
      </p:sp>
    </p:spTree>
    <p:extLst>
      <p:ext uri="{BB962C8B-B14F-4D97-AF65-F5344CB8AC3E}">
        <p14:creationId xmlns:p14="http://schemas.microsoft.com/office/powerpoint/2010/main" val="26387805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d-ID"/>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5" name="Date Placeholder 4"/>
          <p:cNvSpPr>
            <a:spLocks noGrp="1"/>
          </p:cNvSpPr>
          <p:nvPr>
            <p:ph type="dt" sz="half" idx="10"/>
          </p:nvPr>
        </p:nvSpPr>
        <p:spPr/>
        <p:txBody>
          <a:bodyPr/>
          <a:lstStyle/>
          <a:p>
            <a:fld id="{57E75EFA-F025-4821-BF17-765130E80D57}" type="datetimeFigureOut">
              <a:rPr lang="id-ID" smtClean="0"/>
              <a:t>09/12/2010</a:t>
            </a:fld>
            <a:endParaRPr lang="id-ID"/>
          </a:p>
        </p:txBody>
      </p:sp>
      <p:sp>
        <p:nvSpPr>
          <p:cNvPr id="6" name="Footer Placeholder 5"/>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p:txBody>
          <a:bodyPr/>
          <a:lstStyle/>
          <a:p>
            <a:fld id="{5B7C2A42-8793-454C-9F6B-178409AA806F}" type="slidenum">
              <a:rPr lang="id-ID" smtClean="0"/>
              <a:t>‹#›</a:t>
            </a:fld>
            <a:endParaRPr lang="id-ID"/>
          </a:p>
        </p:txBody>
      </p:sp>
    </p:spTree>
    <p:extLst>
      <p:ext uri="{BB962C8B-B14F-4D97-AF65-F5344CB8AC3E}">
        <p14:creationId xmlns:p14="http://schemas.microsoft.com/office/powerpoint/2010/main" val="3281118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id-ID"/>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7" name="Date Placeholder 6"/>
          <p:cNvSpPr>
            <a:spLocks noGrp="1"/>
          </p:cNvSpPr>
          <p:nvPr>
            <p:ph type="dt" sz="half" idx="10"/>
          </p:nvPr>
        </p:nvSpPr>
        <p:spPr/>
        <p:txBody>
          <a:bodyPr/>
          <a:lstStyle/>
          <a:p>
            <a:fld id="{57E75EFA-F025-4821-BF17-765130E80D57}" type="datetimeFigureOut">
              <a:rPr lang="id-ID" smtClean="0"/>
              <a:t>09/12/2010</a:t>
            </a:fld>
            <a:endParaRPr lang="id-ID"/>
          </a:p>
        </p:txBody>
      </p:sp>
      <p:sp>
        <p:nvSpPr>
          <p:cNvPr id="8" name="Footer Placeholder 7"/>
          <p:cNvSpPr>
            <a:spLocks noGrp="1"/>
          </p:cNvSpPr>
          <p:nvPr>
            <p:ph type="ftr" sz="quarter" idx="11"/>
          </p:nvPr>
        </p:nvSpPr>
        <p:spPr/>
        <p:txBody>
          <a:bodyPr/>
          <a:lstStyle/>
          <a:p>
            <a:endParaRPr lang="id-ID"/>
          </a:p>
        </p:txBody>
      </p:sp>
      <p:sp>
        <p:nvSpPr>
          <p:cNvPr id="9" name="Slide Number Placeholder 8"/>
          <p:cNvSpPr>
            <a:spLocks noGrp="1"/>
          </p:cNvSpPr>
          <p:nvPr>
            <p:ph type="sldNum" sz="quarter" idx="12"/>
          </p:nvPr>
        </p:nvSpPr>
        <p:spPr/>
        <p:txBody>
          <a:bodyPr/>
          <a:lstStyle/>
          <a:p>
            <a:fld id="{5B7C2A42-8793-454C-9F6B-178409AA806F}" type="slidenum">
              <a:rPr lang="id-ID" smtClean="0"/>
              <a:t>‹#›</a:t>
            </a:fld>
            <a:endParaRPr lang="id-ID"/>
          </a:p>
        </p:txBody>
      </p:sp>
    </p:spTree>
    <p:extLst>
      <p:ext uri="{BB962C8B-B14F-4D97-AF65-F5344CB8AC3E}">
        <p14:creationId xmlns:p14="http://schemas.microsoft.com/office/powerpoint/2010/main" val="28988910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d-ID"/>
          </a:p>
        </p:txBody>
      </p:sp>
      <p:sp>
        <p:nvSpPr>
          <p:cNvPr id="3" name="Date Placeholder 2"/>
          <p:cNvSpPr>
            <a:spLocks noGrp="1"/>
          </p:cNvSpPr>
          <p:nvPr>
            <p:ph type="dt" sz="half" idx="10"/>
          </p:nvPr>
        </p:nvSpPr>
        <p:spPr/>
        <p:txBody>
          <a:bodyPr/>
          <a:lstStyle/>
          <a:p>
            <a:fld id="{57E75EFA-F025-4821-BF17-765130E80D57}" type="datetimeFigureOut">
              <a:rPr lang="id-ID" smtClean="0"/>
              <a:t>09/12/2010</a:t>
            </a:fld>
            <a:endParaRPr lang="id-ID"/>
          </a:p>
        </p:txBody>
      </p:sp>
      <p:sp>
        <p:nvSpPr>
          <p:cNvPr id="4" name="Footer Placeholder 3"/>
          <p:cNvSpPr>
            <a:spLocks noGrp="1"/>
          </p:cNvSpPr>
          <p:nvPr>
            <p:ph type="ftr" sz="quarter" idx="11"/>
          </p:nvPr>
        </p:nvSpPr>
        <p:spPr/>
        <p:txBody>
          <a:bodyPr/>
          <a:lstStyle/>
          <a:p>
            <a:endParaRPr lang="id-ID"/>
          </a:p>
        </p:txBody>
      </p:sp>
      <p:sp>
        <p:nvSpPr>
          <p:cNvPr id="5" name="Slide Number Placeholder 4"/>
          <p:cNvSpPr>
            <a:spLocks noGrp="1"/>
          </p:cNvSpPr>
          <p:nvPr>
            <p:ph type="sldNum" sz="quarter" idx="12"/>
          </p:nvPr>
        </p:nvSpPr>
        <p:spPr/>
        <p:txBody>
          <a:bodyPr/>
          <a:lstStyle/>
          <a:p>
            <a:fld id="{5B7C2A42-8793-454C-9F6B-178409AA806F}" type="slidenum">
              <a:rPr lang="id-ID" smtClean="0"/>
              <a:t>‹#›</a:t>
            </a:fld>
            <a:endParaRPr lang="id-ID"/>
          </a:p>
        </p:txBody>
      </p:sp>
    </p:spTree>
    <p:extLst>
      <p:ext uri="{BB962C8B-B14F-4D97-AF65-F5344CB8AC3E}">
        <p14:creationId xmlns:p14="http://schemas.microsoft.com/office/powerpoint/2010/main" val="26240993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7E75EFA-F025-4821-BF17-765130E80D57}" type="datetimeFigureOut">
              <a:rPr lang="id-ID" smtClean="0"/>
              <a:t>09/12/2010</a:t>
            </a:fld>
            <a:endParaRPr lang="id-ID"/>
          </a:p>
        </p:txBody>
      </p:sp>
      <p:sp>
        <p:nvSpPr>
          <p:cNvPr id="3" name="Footer Placeholder 2"/>
          <p:cNvSpPr>
            <a:spLocks noGrp="1"/>
          </p:cNvSpPr>
          <p:nvPr>
            <p:ph type="ftr" sz="quarter" idx="11"/>
          </p:nvPr>
        </p:nvSpPr>
        <p:spPr/>
        <p:txBody>
          <a:bodyPr/>
          <a:lstStyle/>
          <a:p>
            <a:endParaRPr lang="id-ID"/>
          </a:p>
        </p:txBody>
      </p:sp>
      <p:sp>
        <p:nvSpPr>
          <p:cNvPr id="4" name="Slide Number Placeholder 3"/>
          <p:cNvSpPr>
            <a:spLocks noGrp="1"/>
          </p:cNvSpPr>
          <p:nvPr>
            <p:ph type="sldNum" sz="quarter" idx="12"/>
          </p:nvPr>
        </p:nvSpPr>
        <p:spPr/>
        <p:txBody>
          <a:bodyPr/>
          <a:lstStyle/>
          <a:p>
            <a:fld id="{5B7C2A42-8793-454C-9F6B-178409AA806F}" type="slidenum">
              <a:rPr lang="id-ID" smtClean="0"/>
              <a:t>‹#›</a:t>
            </a:fld>
            <a:endParaRPr lang="id-ID"/>
          </a:p>
        </p:txBody>
      </p:sp>
    </p:spTree>
    <p:extLst>
      <p:ext uri="{BB962C8B-B14F-4D97-AF65-F5344CB8AC3E}">
        <p14:creationId xmlns:p14="http://schemas.microsoft.com/office/powerpoint/2010/main" val="20497754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id-ID"/>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7E75EFA-F025-4821-BF17-765130E80D57}" type="datetimeFigureOut">
              <a:rPr lang="id-ID" smtClean="0"/>
              <a:t>09/12/2010</a:t>
            </a:fld>
            <a:endParaRPr lang="id-ID"/>
          </a:p>
        </p:txBody>
      </p:sp>
      <p:sp>
        <p:nvSpPr>
          <p:cNvPr id="6" name="Footer Placeholder 5"/>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p:txBody>
          <a:bodyPr/>
          <a:lstStyle/>
          <a:p>
            <a:fld id="{5B7C2A42-8793-454C-9F6B-178409AA806F}" type="slidenum">
              <a:rPr lang="id-ID" smtClean="0"/>
              <a:t>‹#›</a:t>
            </a:fld>
            <a:endParaRPr lang="id-ID"/>
          </a:p>
        </p:txBody>
      </p:sp>
    </p:spTree>
    <p:extLst>
      <p:ext uri="{BB962C8B-B14F-4D97-AF65-F5344CB8AC3E}">
        <p14:creationId xmlns:p14="http://schemas.microsoft.com/office/powerpoint/2010/main" val="16015501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id-ID"/>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d-ID"/>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7E75EFA-F025-4821-BF17-765130E80D57}" type="datetimeFigureOut">
              <a:rPr lang="id-ID" smtClean="0"/>
              <a:t>09/12/2010</a:t>
            </a:fld>
            <a:endParaRPr lang="id-ID"/>
          </a:p>
        </p:txBody>
      </p:sp>
      <p:sp>
        <p:nvSpPr>
          <p:cNvPr id="6" name="Footer Placeholder 5"/>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p:txBody>
          <a:bodyPr/>
          <a:lstStyle/>
          <a:p>
            <a:fld id="{5B7C2A42-8793-454C-9F6B-178409AA806F}" type="slidenum">
              <a:rPr lang="id-ID" smtClean="0"/>
              <a:t>‹#›</a:t>
            </a:fld>
            <a:endParaRPr lang="id-ID"/>
          </a:p>
        </p:txBody>
      </p:sp>
    </p:spTree>
    <p:extLst>
      <p:ext uri="{BB962C8B-B14F-4D97-AF65-F5344CB8AC3E}">
        <p14:creationId xmlns:p14="http://schemas.microsoft.com/office/powerpoint/2010/main" val="8179768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id-ID"/>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7E75EFA-F025-4821-BF17-765130E80D57}" type="datetimeFigureOut">
              <a:rPr lang="id-ID" smtClean="0"/>
              <a:t>09/12/2010</a:t>
            </a:fld>
            <a:endParaRPr lang="id-ID"/>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d-ID"/>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B7C2A42-8793-454C-9F6B-178409AA806F}" type="slidenum">
              <a:rPr lang="id-ID" smtClean="0"/>
              <a:t>‹#›</a:t>
            </a:fld>
            <a:endParaRPr lang="id-ID"/>
          </a:p>
        </p:txBody>
      </p:sp>
    </p:spTree>
    <p:extLst>
      <p:ext uri="{BB962C8B-B14F-4D97-AF65-F5344CB8AC3E}">
        <p14:creationId xmlns:p14="http://schemas.microsoft.com/office/powerpoint/2010/main" val="341298293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0000" r="-10000"/>
          </a:stretch>
        </a:blipFill>
        <a:effectLst/>
      </p:bgPr>
    </p:bg>
    <p:spTree>
      <p:nvGrpSpPr>
        <p:cNvPr id="1" name=""/>
        <p:cNvGrpSpPr/>
        <p:nvPr/>
      </p:nvGrpSpPr>
      <p:grpSpPr>
        <a:xfrm>
          <a:off x="0" y="0"/>
          <a:ext cx="0" cy="0"/>
          <a:chOff x="0" y="0"/>
          <a:chExt cx="0" cy="0"/>
        </a:xfrm>
      </p:grpSpPr>
      <p:sp>
        <p:nvSpPr>
          <p:cNvPr id="4" name="Rectangle 3"/>
          <p:cNvSpPr/>
          <p:nvPr/>
        </p:nvSpPr>
        <p:spPr>
          <a:xfrm>
            <a:off x="1523842" y="1559567"/>
            <a:ext cx="3567002" cy="830997"/>
          </a:xfrm>
          <a:prstGeom prst="rect">
            <a:avLst/>
          </a:prstGeom>
          <a:noFill/>
        </p:spPr>
        <p:txBody>
          <a:bodyPr wrap="none" lIns="91440" tIns="45720" rIns="91440" bIns="45720">
            <a:spAutoFit/>
            <a:scene3d>
              <a:camera prst="orthographicFront"/>
              <a:lightRig rig="threePt" dir="t"/>
            </a:scene3d>
            <a:sp3d extrusionH="57150">
              <a:bevelT w="38100" h="38100"/>
            </a:sp3d>
          </a:bodyPr>
          <a:lstStyle/>
          <a:p>
            <a:pPr algn="ctr"/>
            <a:r>
              <a:rPr lang="id-ID" sz="4800" b="1" cap="none" spc="0" dirty="0" smtClean="0">
                <a:ln w="19050">
                  <a:solidFill>
                    <a:schemeClr val="bg1"/>
                  </a:solidFill>
                  <a:prstDash val="solid"/>
                </a:ln>
                <a:solidFill>
                  <a:schemeClr val="bg1"/>
                </a:solidFill>
                <a:effectLst>
                  <a:glow rad="101600">
                    <a:schemeClr val="bg2">
                      <a:lumMod val="10000"/>
                      <a:alpha val="60000"/>
                    </a:schemeClr>
                  </a:glow>
                  <a:outerShdw blurRad="60007" dist="310007" dir="7680000" sy="30000" kx="1300200" algn="ctr" rotWithShape="0">
                    <a:prstClr val="black">
                      <a:alpha val="32000"/>
                    </a:prstClr>
                  </a:outerShdw>
                </a:effectLst>
                <a:latin typeface="Comic Sans MS" pitchFamily="66" charset="0"/>
                <a:cs typeface="Consolas" pitchFamily="49" charset="0"/>
              </a:rPr>
              <a:t>Kelompok 6</a:t>
            </a:r>
            <a:endParaRPr lang="en-US" sz="4800" b="1" cap="none" spc="0" dirty="0">
              <a:ln w="19050">
                <a:solidFill>
                  <a:schemeClr val="bg1"/>
                </a:solidFill>
                <a:prstDash val="solid"/>
              </a:ln>
              <a:solidFill>
                <a:schemeClr val="bg1"/>
              </a:solidFill>
              <a:effectLst>
                <a:glow rad="101600">
                  <a:schemeClr val="bg2">
                    <a:lumMod val="10000"/>
                    <a:alpha val="60000"/>
                  </a:schemeClr>
                </a:glow>
                <a:outerShdw blurRad="60007" dist="310007" dir="7680000" sy="30000" kx="1300200" algn="ctr" rotWithShape="0">
                  <a:prstClr val="black">
                    <a:alpha val="32000"/>
                  </a:prstClr>
                </a:outerShdw>
              </a:effectLst>
              <a:latin typeface="Comic Sans MS" pitchFamily="66" charset="0"/>
              <a:cs typeface="Consolas" pitchFamily="49" charset="0"/>
            </a:endParaRPr>
          </a:p>
        </p:txBody>
      </p:sp>
      <p:sp>
        <p:nvSpPr>
          <p:cNvPr id="5" name="Rectangle 4"/>
          <p:cNvSpPr/>
          <p:nvPr/>
        </p:nvSpPr>
        <p:spPr>
          <a:xfrm>
            <a:off x="1005271" y="2390564"/>
            <a:ext cx="4604145" cy="646331"/>
          </a:xfrm>
          <a:prstGeom prst="rect">
            <a:avLst/>
          </a:prstGeom>
          <a:noFill/>
        </p:spPr>
        <p:txBody>
          <a:bodyPr wrap="none" lIns="91440" tIns="45720" rIns="91440" bIns="45720">
            <a:spAutoFit/>
          </a:bodyPr>
          <a:lstStyle/>
          <a:p>
            <a:pPr algn="ctr"/>
            <a:r>
              <a:rPr lang="id-ID" sz="3600" b="0" cap="none" spc="0" dirty="0" smtClean="0">
                <a:ln w="10160">
                  <a:solidFill>
                    <a:schemeClr val="bg1"/>
                  </a:solidFill>
                  <a:prstDash val="solid"/>
                </a:ln>
                <a:solidFill>
                  <a:srgbClr val="FFFFFF"/>
                </a:solidFill>
                <a:effectLst>
                  <a:glow rad="228600">
                    <a:schemeClr val="bg2">
                      <a:lumMod val="10000"/>
                      <a:alpha val="40000"/>
                    </a:schemeClr>
                  </a:glow>
                  <a:outerShdw blurRad="38100" dist="32000" dir="5400000" algn="tl">
                    <a:srgbClr val="000000">
                      <a:alpha val="30000"/>
                    </a:srgbClr>
                  </a:outerShdw>
                </a:effectLst>
                <a:latin typeface="Comic Sans MS" pitchFamily="66" charset="0"/>
              </a:rPr>
              <a:t>Komunikasi Birokrasi</a:t>
            </a:r>
            <a:endParaRPr lang="en-US" sz="3600" b="0" cap="none" spc="0" dirty="0">
              <a:ln w="10160">
                <a:solidFill>
                  <a:schemeClr val="bg1"/>
                </a:solidFill>
                <a:prstDash val="solid"/>
              </a:ln>
              <a:solidFill>
                <a:srgbClr val="FFFFFF"/>
              </a:solidFill>
              <a:effectLst>
                <a:glow rad="228600">
                  <a:schemeClr val="bg2">
                    <a:lumMod val="10000"/>
                    <a:alpha val="40000"/>
                  </a:schemeClr>
                </a:glow>
                <a:outerShdw blurRad="38100" dist="32000" dir="5400000" algn="tl">
                  <a:srgbClr val="000000">
                    <a:alpha val="30000"/>
                  </a:srgbClr>
                </a:outerShdw>
              </a:effectLst>
              <a:latin typeface="Comic Sans MS" pitchFamily="66" charset="0"/>
            </a:endParaRPr>
          </a:p>
        </p:txBody>
      </p:sp>
      <p:sp>
        <p:nvSpPr>
          <p:cNvPr id="6" name="Oval 5"/>
          <p:cNvSpPr/>
          <p:nvPr/>
        </p:nvSpPr>
        <p:spPr>
          <a:xfrm>
            <a:off x="1457638" y="3949062"/>
            <a:ext cx="1295400" cy="1222715"/>
          </a:xfrm>
          <a:prstGeom prst="ellipse">
            <a:avLst/>
          </a:prstGeom>
          <a:solidFill>
            <a:schemeClr val="accent3">
              <a:lumMod val="40000"/>
              <a:lumOff val="60000"/>
              <a:alpha val="47843"/>
            </a:schemeClr>
          </a:solidFill>
          <a:ln>
            <a:solidFill>
              <a:schemeClr val="bg1"/>
            </a:solid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fontAlgn="auto">
              <a:spcBef>
                <a:spcPts val="0"/>
              </a:spcBef>
              <a:spcAft>
                <a:spcPts val="0"/>
              </a:spcAft>
              <a:defRPr/>
            </a:pPr>
            <a:endParaRPr lang="en-US" dirty="0">
              <a:ln>
                <a:solidFill>
                  <a:srgbClr val="FFFF00"/>
                </a:solidFill>
              </a:ln>
              <a:solidFill>
                <a:srgbClr val="FFFF00"/>
              </a:solidFill>
            </a:endParaRPr>
          </a:p>
        </p:txBody>
      </p:sp>
      <p:sp>
        <p:nvSpPr>
          <p:cNvPr id="7" name="Oval 6"/>
          <p:cNvSpPr/>
          <p:nvPr/>
        </p:nvSpPr>
        <p:spPr>
          <a:xfrm>
            <a:off x="1691680" y="4163854"/>
            <a:ext cx="841829" cy="785869"/>
          </a:xfrm>
          <a:prstGeom prst="ellipse">
            <a:avLst/>
          </a:prstGeom>
          <a:solidFill>
            <a:srgbClr val="92D050"/>
          </a:solidFill>
          <a:ln>
            <a:noFill/>
          </a:ln>
          <a:effectLst/>
          <a:scene3d>
            <a:camera prst="orthographicFront">
              <a:rot lat="0" lon="0" rev="0"/>
            </a:camera>
            <a:lightRig rig="contrasting" dir="t">
              <a:rot lat="0" lon="0" rev="7800000"/>
            </a:lightRig>
          </a:scene3d>
          <a:sp3d>
            <a:bevelT w="139700" h="139700"/>
          </a:sp3d>
        </p:spPr>
        <p:style>
          <a:lnRef idx="0">
            <a:schemeClr val="accent6"/>
          </a:lnRef>
          <a:fillRef idx="3">
            <a:schemeClr val="accent6"/>
          </a:fillRef>
          <a:effectRef idx="3">
            <a:schemeClr val="accent6"/>
          </a:effectRef>
          <a:fontRef idx="minor">
            <a:schemeClr val="lt1"/>
          </a:fontRef>
        </p:style>
        <p:txBody>
          <a:bodyPr anchor="ctr"/>
          <a:lstStyle/>
          <a:p>
            <a:pPr algn="ctr" fontAlgn="auto">
              <a:spcBef>
                <a:spcPts val="0"/>
              </a:spcBef>
              <a:spcAft>
                <a:spcPts val="0"/>
              </a:spcAft>
              <a:defRPr/>
            </a:pPr>
            <a:endParaRPr lang="en-US"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8" name="TextBox 7"/>
          <p:cNvSpPr txBox="1">
            <a:spLocks noChangeArrowheads="1"/>
          </p:cNvSpPr>
          <p:nvPr/>
        </p:nvSpPr>
        <p:spPr bwMode="auto">
          <a:xfrm>
            <a:off x="1312495" y="5171777"/>
            <a:ext cx="16002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r>
              <a:rPr lang="en-US" b="1" cap="all" dirty="0">
                <a:ln w="0">
                  <a:solidFill>
                    <a:schemeClr val="bg1"/>
                  </a:solidFill>
                </a:ln>
                <a:solidFill>
                  <a:srgbClr val="92D050"/>
                </a:solidFill>
                <a:effectLst>
                  <a:reflection blurRad="12700" stA="50000" endPos="50000" dist="5000" dir="5400000" sy="-100000" rotWithShape="0"/>
                </a:effectLst>
              </a:rPr>
              <a:t>Please wait</a:t>
            </a:r>
          </a:p>
        </p:txBody>
      </p:sp>
    </p:spTree>
    <p:extLst>
      <p:ext uri="{BB962C8B-B14F-4D97-AF65-F5344CB8AC3E}">
        <p14:creationId xmlns:p14="http://schemas.microsoft.com/office/powerpoint/2010/main" val="3490410239"/>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par>
                          <p:cTn id="11" fill="hold">
                            <p:stCondLst>
                              <p:cond delay="1000"/>
                            </p:stCondLst>
                            <p:childTnLst>
                              <p:par>
                                <p:cTn id="12" presetID="47" presetClass="entr" presetSubtype="0" fill="hold" grpId="0" nodeType="afterEffect">
                                  <p:stCondLst>
                                    <p:cond delay="0"/>
                                  </p:stCondLst>
                                  <p:childTnLst>
                                    <p:set>
                                      <p:cBhvr>
                                        <p:cTn id="13" dur="1" fill="hold">
                                          <p:stCondLst>
                                            <p:cond delay="0"/>
                                          </p:stCondLst>
                                        </p:cTn>
                                        <p:tgtEl>
                                          <p:spTgt spid="5">
                                            <p:txEl>
                                              <p:pRg st="0" end="0"/>
                                            </p:txEl>
                                          </p:spTgt>
                                        </p:tgtEl>
                                        <p:attrNameLst>
                                          <p:attrName>style.visibility</p:attrName>
                                        </p:attrNameLst>
                                      </p:cBhvr>
                                      <p:to>
                                        <p:strVal val="visible"/>
                                      </p:to>
                                    </p:set>
                                    <p:animEffect transition="in" filter="fade">
                                      <p:cBhvr>
                                        <p:cTn id="14" dur="1000"/>
                                        <p:tgtEl>
                                          <p:spTgt spid="5">
                                            <p:txEl>
                                              <p:pRg st="0" end="0"/>
                                            </p:txEl>
                                          </p:spTgt>
                                        </p:tgtEl>
                                      </p:cBhvr>
                                    </p:animEffect>
                                    <p:anim calcmode="lin" valueType="num">
                                      <p:cBhvr>
                                        <p:cTn id="15"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5">
                                            <p:txEl>
                                              <p:pRg st="0" end="0"/>
                                            </p:txEl>
                                          </p:spTgt>
                                        </p:tgtEl>
                                        <p:attrNameLst>
                                          <p:attrName>ppt_y</p:attrName>
                                        </p:attrNameLst>
                                      </p:cBhvr>
                                      <p:tavLst>
                                        <p:tav tm="0">
                                          <p:val>
                                            <p:strVal val="#ppt_y-.1"/>
                                          </p:val>
                                        </p:tav>
                                        <p:tav tm="100000">
                                          <p:val>
                                            <p:strVal val="#ppt_y"/>
                                          </p:val>
                                        </p:tav>
                                      </p:tavLst>
                                    </p:anim>
                                  </p:childTnLst>
                                </p:cTn>
                              </p:par>
                              <p:par>
                                <p:cTn id="17" presetID="8" presetClass="emph" presetSubtype="0" repeatCount="indefinite" fill="hold" nodeType="withEffect">
                                  <p:stCondLst>
                                    <p:cond delay="0"/>
                                  </p:stCondLst>
                                  <p:childTnLst>
                                    <p:animRot by="43200000">
                                      <p:cBhvr>
                                        <p:cTn id="18" dur="1000" fill="hold"/>
                                        <p:tgtEl>
                                          <p:spTgt spid="7"/>
                                        </p:tgtEl>
                                        <p:attrNameLst>
                                          <p:attrName>r</p:attrName>
                                        </p:attrNameLst>
                                      </p:cBhvr>
                                    </p:animRot>
                                  </p:childTnLst>
                                </p:cTn>
                              </p:par>
                              <p:par>
                                <p:cTn id="19" presetID="32" presetClass="emph" presetSubtype="0" repeatCount="indefinite" fill="hold" nodeType="withEffect">
                                  <p:stCondLst>
                                    <p:cond delay="0"/>
                                  </p:stCondLst>
                                  <p:childTnLst>
                                    <p:animRot by="120000">
                                      <p:cBhvr>
                                        <p:cTn id="20" dur="100" fill="hold">
                                          <p:stCondLst>
                                            <p:cond delay="0"/>
                                          </p:stCondLst>
                                        </p:cTn>
                                        <p:tgtEl>
                                          <p:spTgt spid="8">
                                            <p:txEl>
                                              <p:pRg st="0" end="0"/>
                                            </p:txEl>
                                          </p:spTgt>
                                        </p:tgtEl>
                                        <p:attrNameLst>
                                          <p:attrName>r</p:attrName>
                                        </p:attrNameLst>
                                      </p:cBhvr>
                                    </p:animRot>
                                    <p:animRot by="-240000">
                                      <p:cBhvr>
                                        <p:cTn id="21" dur="200" fill="hold">
                                          <p:stCondLst>
                                            <p:cond delay="200"/>
                                          </p:stCondLst>
                                        </p:cTn>
                                        <p:tgtEl>
                                          <p:spTgt spid="8">
                                            <p:txEl>
                                              <p:pRg st="0" end="0"/>
                                            </p:txEl>
                                          </p:spTgt>
                                        </p:tgtEl>
                                        <p:attrNameLst>
                                          <p:attrName>r</p:attrName>
                                        </p:attrNameLst>
                                      </p:cBhvr>
                                    </p:animRot>
                                    <p:animRot by="240000">
                                      <p:cBhvr>
                                        <p:cTn id="22" dur="200" fill="hold">
                                          <p:stCondLst>
                                            <p:cond delay="400"/>
                                          </p:stCondLst>
                                        </p:cTn>
                                        <p:tgtEl>
                                          <p:spTgt spid="8">
                                            <p:txEl>
                                              <p:pRg st="0" end="0"/>
                                            </p:txEl>
                                          </p:spTgt>
                                        </p:tgtEl>
                                        <p:attrNameLst>
                                          <p:attrName>r</p:attrName>
                                        </p:attrNameLst>
                                      </p:cBhvr>
                                    </p:animRot>
                                    <p:animRot by="-240000">
                                      <p:cBhvr>
                                        <p:cTn id="23" dur="200" fill="hold">
                                          <p:stCondLst>
                                            <p:cond delay="600"/>
                                          </p:stCondLst>
                                        </p:cTn>
                                        <p:tgtEl>
                                          <p:spTgt spid="8">
                                            <p:txEl>
                                              <p:pRg st="0" end="0"/>
                                            </p:txEl>
                                          </p:spTgt>
                                        </p:tgtEl>
                                        <p:attrNameLst>
                                          <p:attrName>r</p:attrName>
                                        </p:attrNameLst>
                                      </p:cBhvr>
                                    </p:animRot>
                                    <p:animRot by="120000">
                                      <p:cBhvr>
                                        <p:cTn id="24" dur="200" fill="hold">
                                          <p:stCondLst>
                                            <p:cond delay="800"/>
                                          </p:stCondLst>
                                        </p:cTn>
                                        <p:tgtEl>
                                          <p:spTgt spid="8">
                                            <p:txEl>
                                              <p:pRg st="0" end="0"/>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allAtOnce"/>
    </p:bld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3000"/>
            <a:lum/>
          </a:blip>
          <a:srcRect/>
          <a:stretch>
            <a:fillRect l="-10000" r="-10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id-ID" dirty="0" smtClean="0"/>
              <a:t>D. Tujuan Birokrasi</a:t>
            </a:r>
            <a:endParaRPr lang="id-ID" dirty="0"/>
          </a:p>
        </p:txBody>
      </p:sp>
      <p:sp>
        <p:nvSpPr>
          <p:cNvPr id="3" name="Content Placeholder 2"/>
          <p:cNvSpPr>
            <a:spLocks noGrp="1"/>
          </p:cNvSpPr>
          <p:nvPr>
            <p:ph idx="1"/>
          </p:nvPr>
        </p:nvSpPr>
        <p:spPr/>
        <p:txBody>
          <a:bodyPr>
            <a:normAutofit fontScale="92500"/>
          </a:bodyPr>
          <a:lstStyle/>
          <a:p>
            <a:pPr algn="just"/>
            <a:r>
              <a:rPr lang="id-ID" dirty="0" smtClean="0"/>
              <a:t>Sejalan dengan tujuan pemerintahan</a:t>
            </a:r>
          </a:p>
          <a:p>
            <a:pPr algn="just"/>
            <a:r>
              <a:rPr lang="id-ID" dirty="0" smtClean="0"/>
              <a:t>Melaksanakan kegiatan dan program demi tercapainya visi  dan misi pemerintah dan negara</a:t>
            </a:r>
          </a:p>
          <a:p>
            <a:pPr algn="just"/>
            <a:r>
              <a:rPr lang="id-ID" dirty="0" smtClean="0"/>
              <a:t>Melayani masyarakat dan melaksanakan pembangunan dengan netral dan profesional</a:t>
            </a:r>
          </a:p>
          <a:p>
            <a:pPr algn="just"/>
            <a:r>
              <a:rPr lang="id-ID" dirty="0" smtClean="0"/>
              <a:t>Menjalankan manajemen pemrintahan, mulai dari perencanaan, pengawasan, evaluasi, koordinasi, sinkronisasi, represif, prepentif, antisipatif, resolusi, dll</a:t>
            </a:r>
            <a:endParaRPr lang="id-ID" dirty="0"/>
          </a:p>
        </p:txBody>
      </p:sp>
    </p:spTree>
    <p:extLst>
      <p:ext uri="{BB962C8B-B14F-4D97-AF65-F5344CB8AC3E}">
        <p14:creationId xmlns:p14="http://schemas.microsoft.com/office/powerpoint/2010/main" val="2670323726"/>
      </p:ext>
    </p:extLst>
  </p:cSld>
  <p:clrMapOvr>
    <a:masterClrMapping/>
  </p:clrMapOvr>
  <mc:AlternateContent xmlns:mc="http://schemas.openxmlformats.org/markup-compatibility/2006">
    <mc:Choice xmlns:p14="http://schemas.microsoft.com/office/powerpoint/2010/main" Requires="p14">
      <p:transition spd="slow" p14:dur="1600">
        <p14:conveyor dir="r"/>
      </p:transition>
    </mc:Choice>
    <mc:Fallback>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3000"/>
            <a:lum/>
          </a:blip>
          <a:srcRect/>
          <a:stretch>
            <a:fillRect l="-10000" r="-10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id-ID" dirty="0" smtClean="0"/>
              <a:t>E. Manfaat Birokrasi</a:t>
            </a:r>
            <a:endParaRPr lang="id-ID" dirty="0"/>
          </a:p>
        </p:txBody>
      </p:sp>
      <p:sp>
        <p:nvSpPr>
          <p:cNvPr id="3" name="Content Placeholder 2"/>
          <p:cNvSpPr>
            <a:spLocks noGrp="1"/>
          </p:cNvSpPr>
          <p:nvPr>
            <p:ph idx="1"/>
          </p:nvPr>
        </p:nvSpPr>
        <p:spPr/>
        <p:txBody>
          <a:bodyPr>
            <a:normAutofit lnSpcReduction="10000"/>
          </a:bodyPr>
          <a:lstStyle/>
          <a:p>
            <a:r>
              <a:rPr lang="id-ID" dirty="0" smtClean="0"/>
              <a:t>Memsistematiskan, mempermudah, mempercepat, mendukung, mengefektifkan, dan mengefisienkan pencapaian tujuan-tujuan pemerintahan</a:t>
            </a:r>
          </a:p>
          <a:p>
            <a:r>
              <a:rPr lang="id-ID" dirty="0" smtClean="0"/>
              <a:t>Memudahkan masyarakat dan pihak yang berkepentingan untuk memperoleh layanan dan perlindungan </a:t>
            </a:r>
          </a:p>
          <a:p>
            <a:r>
              <a:rPr lang="id-ID" dirty="0" smtClean="0"/>
              <a:t>Menjamin keberlangsungan sistem pemerintahan dan politik suatu negara</a:t>
            </a:r>
            <a:endParaRPr lang="id-ID" dirty="0"/>
          </a:p>
        </p:txBody>
      </p:sp>
    </p:spTree>
    <p:extLst>
      <p:ext uri="{BB962C8B-B14F-4D97-AF65-F5344CB8AC3E}">
        <p14:creationId xmlns:p14="http://schemas.microsoft.com/office/powerpoint/2010/main" val="301590705"/>
      </p:ext>
    </p:extLst>
  </p:cSld>
  <p:clrMapOvr>
    <a:masterClrMapping/>
  </p:clrMapOvr>
  <p:transition spd="slow">
    <p:wip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3000"/>
            <a:lum/>
          </a:blip>
          <a:srcRect/>
          <a:stretch>
            <a:fillRect l="-10000" r="-10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a:t>F</a:t>
            </a:r>
            <a:r>
              <a:rPr lang="id-ID" dirty="0" smtClean="0"/>
              <a:t>. Elemen Dasar Birokrasi</a:t>
            </a:r>
            <a:endParaRPr lang="id-ID" dirty="0"/>
          </a:p>
        </p:txBody>
      </p:sp>
      <p:sp>
        <p:nvSpPr>
          <p:cNvPr id="3" name="Content Placeholder 2"/>
          <p:cNvSpPr>
            <a:spLocks noGrp="1"/>
          </p:cNvSpPr>
          <p:nvPr>
            <p:ph idx="1"/>
          </p:nvPr>
        </p:nvSpPr>
        <p:spPr>
          <a:xfrm>
            <a:off x="457200" y="1600200"/>
            <a:ext cx="8229600" cy="4853136"/>
          </a:xfrm>
        </p:spPr>
        <p:txBody>
          <a:bodyPr>
            <a:normAutofit lnSpcReduction="10000"/>
          </a:bodyPr>
          <a:lstStyle/>
          <a:p>
            <a:pPr marL="514350" indent="-514350">
              <a:buAutoNum type="arabicPeriod"/>
            </a:pPr>
            <a:r>
              <a:rPr lang="id-ID" i="1" dirty="0" smtClean="0"/>
              <a:t>The Strategic-apex</a:t>
            </a:r>
            <a:r>
              <a:rPr lang="id-ID" i="1" dirty="0"/>
              <a:t>,</a:t>
            </a:r>
            <a:r>
              <a:rPr lang="id-ID" dirty="0"/>
              <a:t> atau pimpinan puncak yang bertanggung jawab penuh atas berjalannya roda </a:t>
            </a:r>
            <a:r>
              <a:rPr lang="id-ID" dirty="0" smtClean="0"/>
              <a:t>organisasi.</a:t>
            </a:r>
          </a:p>
          <a:p>
            <a:pPr marL="514350" indent="-514350">
              <a:buAutoNum type="arabicPeriod"/>
            </a:pPr>
            <a:r>
              <a:rPr lang="id-ID" i="1" dirty="0" smtClean="0"/>
              <a:t>The Middle-line</a:t>
            </a:r>
            <a:r>
              <a:rPr lang="id-ID" dirty="0"/>
              <a:t>, pimpinan pelaksana yang bertugas menjembatani pimpinan puncak dengan </a:t>
            </a:r>
            <a:r>
              <a:rPr lang="id-ID" dirty="0" smtClean="0"/>
              <a:t>bawahan.</a:t>
            </a:r>
          </a:p>
          <a:p>
            <a:pPr marL="514350" indent="-514350">
              <a:buAutoNum type="arabicPeriod"/>
            </a:pPr>
            <a:r>
              <a:rPr lang="id-ID" i="1" dirty="0"/>
              <a:t>T</a:t>
            </a:r>
            <a:r>
              <a:rPr lang="id-ID" i="1" dirty="0" smtClean="0"/>
              <a:t>he Operating-core</a:t>
            </a:r>
            <a:r>
              <a:rPr lang="id-ID" i="1" dirty="0"/>
              <a:t>,</a:t>
            </a:r>
            <a:r>
              <a:rPr lang="id-ID" dirty="0"/>
              <a:t> bawahan yang bertugas melaksanakan pekerjaan pokok yang berkaitan dengan pelayanan dan produk </a:t>
            </a:r>
            <a:r>
              <a:rPr lang="id-ID" dirty="0" smtClean="0"/>
              <a:t>organisasi.</a:t>
            </a:r>
            <a:endParaRPr lang="id-ID" dirty="0"/>
          </a:p>
          <a:p>
            <a:pPr marL="514350" indent="-514350">
              <a:buAutoNum type="arabicPeriod"/>
            </a:pPr>
            <a:endParaRPr lang="id-ID" dirty="0"/>
          </a:p>
        </p:txBody>
      </p:sp>
    </p:spTree>
    <p:extLst>
      <p:ext uri="{BB962C8B-B14F-4D97-AF65-F5344CB8AC3E}">
        <p14:creationId xmlns:p14="http://schemas.microsoft.com/office/powerpoint/2010/main" val="2485242620"/>
      </p:ext>
    </p:extLst>
  </p:cSld>
  <p:clrMapOvr>
    <a:masterClrMapping/>
  </p:clrMapOvr>
  <mc:AlternateContent xmlns:mc="http://schemas.openxmlformats.org/markup-compatibility/2006">
    <mc:Choice xmlns:p14="http://schemas.microsoft.com/office/powerpoint/2010/main" Requires="p14">
      <p:transition spd="slow" p14:dur="1400">
        <p:blinds/>
      </p:transition>
    </mc:Choice>
    <mc:Fallback>
      <p:transition spd="slow">
        <p:blinds/>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3000"/>
            <a:lum/>
          </a:blip>
          <a:srcRect/>
          <a:stretch>
            <a:fillRect l="-10000" r="-10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1412776"/>
            <a:ext cx="8229600" cy="4525963"/>
          </a:xfrm>
        </p:spPr>
        <p:txBody>
          <a:bodyPr/>
          <a:lstStyle/>
          <a:p>
            <a:pPr marL="514350" indent="-514350">
              <a:buFont typeface="Arial" pitchFamily="34" charset="0"/>
              <a:buAutoNum type="arabicPeriod" startAt="4"/>
            </a:pPr>
            <a:r>
              <a:rPr lang="id-ID" i="1" dirty="0" smtClean="0"/>
              <a:t>The Tecgnostructure</a:t>
            </a:r>
            <a:r>
              <a:rPr lang="id-ID" dirty="0"/>
              <a:t>, atau kelompok </a:t>
            </a:r>
            <a:r>
              <a:rPr lang="id-ID" dirty="0" smtClean="0"/>
              <a:t>ahli seperti analis, yang bertanggung jawab bagi efektifnya bentuk-bentuk tertentu standardisasi dalam organisasi.</a:t>
            </a:r>
          </a:p>
          <a:p>
            <a:pPr marL="514350" indent="-514350">
              <a:buAutoNum type="arabicPeriod" startAt="4"/>
            </a:pPr>
            <a:r>
              <a:rPr lang="id-ID" i="1" dirty="0" smtClean="0"/>
              <a:t>The </a:t>
            </a:r>
            <a:r>
              <a:rPr lang="id-ID" i="1" dirty="0"/>
              <a:t>support-staff,</a:t>
            </a:r>
            <a:r>
              <a:rPr lang="id-ID" dirty="0"/>
              <a:t> atau staf pendukung yang ada pada unit, membantu menyediakan layanan tidak langsung bagi </a:t>
            </a:r>
            <a:r>
              <a:rPr lang="id-ID" dirty="0" smtClean="0"/>
              <a:t>organisasi. </a:t>
            </a:r>
            <a:endParaRPr lang="id-ID" dirty="0"/>
          </a:p>
        </p:txBody>
      </p:sp>
    </p:spTree>
    <p:extLst>
      <p:ext uri="{BB962C8B-B14F-4D97-AF65-F5344CB8AC3E}">
        <p14:creationId xmlns:p14="http://schemas.microsoft.com/office/powerpoint/2010/main" val="86717145"/>
      </p:ext>
    </p:extLst>
  </p:cSld>
  <p:clrMapOvr>
    <a:masterClrMapping/>
  </p:clrMapOvr>
  <p:transition spd="slow">
    <p:pull/>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3000"/>
            <a:lum/>
          </a:blip>
          <a:srcRect/>
          <a:stretch>
            <a:fillRect l="-10000" r="-10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dirty="0"/>
              <a:t>G</a:t>
            </a:r>
            <a:r>
              <a:rPr lang="en-US" dirty="0" smtClean="0"/>
              <a:t>. </a:t>
            </a:r>
            <a:r>
              <a:rPr lang="en-US" dirty="0" err="1" smtClean="0"/>
              <a:t>Peranan</a:t>
            </a:r>
            <a:r>
              <a:rPr lang="en-US" dirty="0" smtClean="0"/>
              <a:t> </a:t>
            </a:r>
            <a:r>
              <a:rPr lang="en-US" dirty="0" err="1" smtClean="0"/>
              <a:t>Birokrasi</a:t>
            </a:r>
            <a:r>
              <a:rPr lang="en-US" dirty="0" smtClean="0"/>
              <a:t> </a:t>
            </a:r>
            <a:r>
              <a:rPr lang="en-US" dirty="0" err="1" smtClean="0"/>
              <a:t>dalam</a:t>
            </a:r>
            <a:r>
              <a:rPr lang="en-US" dirty="0" smtClean="0"/>
              <a:t> </a:t>
            </a:r>
            <a:r>
              <a:rPr lang="en-US" dirty="0" err="1" smtClean="0"/>
              <a:t>Struktur</a:t>
            </a:r>
            <a:r>
              <a:rPr lang="en-US" dirty="0" smtClean="0"/>
              <a:t>  </a:t>
            </a:r>
            <a:r>
              <a:rPr lang="en-US" dirty="0" err="1" smtClean="0"/>
              <a:t>Organisasi</a:t>
            </a:r>
            <a:endParaRPr lang="en-US" dirty="0"/>
          </a:p>
        </p:txBody>
      </p:sp>
      <p:sp>
        <p:nvSpPr>
          <p:cNvPr id="3" name="Content Placeholder 2"/>
          <p:cNvSpPr>
            <a:spLocks noGrp="1"/>
          </p:cNvSpPr>
          <p:nvPr>
            <p:ph idx="1"/>
          </p:nvPr>
        </p:nvSpPr>
        <p:spPr/>
        <p:txBody>
          <a:bodyPr>
            <a:normAutofit fontScale="92500" lnSpcReduction="20000"/>
          </a:bodyPr>
          <a:lstStyle/>
          <a:p>
            <a:pPr marL="0" indent="0" algn="just">
              <a:buNone/>
            </a:pPr>
            <a:r>
              <a:rPr lang="en-US" dirty="0" smtClean="0"/>
              <a:t>	</a:t>
            </a:r>
            <a:r>
              <a:rPr lang="id-ID" dirty="0" smtClean="0"/>
              <a:t>Birokrasi </a:t>
            </a:r>
            <a:r>
              <a:rPr lang="id-ID" dirty="0"/>
              <a:t>yang diharapkan mampu menjadi motivator dan sekaligus menjadi katalisator dari bergulirnya pembangunan, tidak mampu menjalankan perannya sebagai birokrasi </a:t>
            </a:r>
            <a:r>
              <a:rPr lang="id-ID" dirty="0" smtClean="0"/>
              <a:t>modern</a:t>
            </a:r>
            <a:r>
              <a:rPr lang="en-US" dirty="0" smtClean="0"/>
              <a:t>,</a:t>
            </a:r>
            <a:r>
              <a:rPr lang="id-ID" dirty="0" smtClean="0"/>
              <a:t> </a:t>
            </a:r>
            <a:r>
              <a:rPr lang="en-US" dirty="0" smtClean="0"/>
              <a:t>yang </a:t>
            </a:r>
            <a:r>
              <a:rPr lang="id-ID" dirty="0" smtClean="0"/>
              <a:t>tidak </a:t>
            </a:r>
            <a:r>
              <a:rPr lang="id-ID" dirty="0"/>
              <a:t>hanya mengedepankan kemampuan menyelenggarakan tugas dan fungsi </a:t>
            </a:r>
            <a:r>
              <a:rPr lang="id-ID" dirty="0" smtClean="0"/>
              <a:t>organisasi</a:t>
            </a:r>
            <a:r>
              <a:rPr lang="en-US" dirty="0"/>
              <a:t>,</a:t>
            </a:r>
            <a:r>
              <a:rPr lang="id-ID" dirty="0" smtClean="0"/>
              <a:t> </a:t>
            </a:r>
            <a:r>
              <a:rPr lang="id-ID" dirty="0"/>
              <a:t>tetapi juga mampu merespons aspirasi publik kedalam kegiatan dan program organisasi dan mampu melahirkan inovasi baru yang bertujuan untuk mempermudah kinerja organisasi dan sebagai bagian dari wujud aparat yang profesional. </a:t>
            </a:r>
            <a:endParaRPr lang="en-US" dirty="0"/>
          </a:p>
          <a:p>
            <a:pPr algn="just"/>
            <a:endParaRPr lang="en-US" dirty="0"/>
          </a:p>
        </p:txBody>
      </p:sp>
    </p:spTree>
    <p:extLst>
      <p:ext uri="{BB962C8B-B14F-4D97-AF65-F5344CB8AC3E}">
        <p14:creationId xmlns:p14="http://schemas.microsoft.com/office/powerpoint/2010/main" val="2276307281"/>
      </p:ext>
    </p:extLst>
  </p:cSld>
  <p:clrMapOvr>
    <a:masterClrMapping/>
  </p:clrMapOvr>
  <mc:AlternateContent xmlns:mc="http://schemas.openxmlformats.org/markup-compatibility/2006">
    <mc:Choice xmlns:p14="http://schemas.microsoft.com/office/powerpoint/2010/main" Requires="p14">
      <p:transition spd="slow" p14:dur="4400">
        <p14:honeycomb/>
      </p:transition>
    </mc:Choice>
    <mc:Fallback>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3000"/>
            <a:lum/>
          </a:blip>
          <a:srcRect/>
          <a:stretch>
            <a:fillRect l="-10000" r="-10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dirty="0" smtClean="0"/>
              <a:t>H. </a:t>
            </a:r>
            <a:r>
              <a:rPr lang="en-US" dirty="0" err="1" smtClean="0"/>
              <a:t>Upaya</a:t>
            </a:r>
            <a:r>
              <a:rPr lang="en-US" dirty="0" smtClean="0"/>
              <a:t> </a:t>
            </a:r>
            <a:r>
              <a:rPr lang="en-US" dirty="0" err="1" smtClean="0"/>
              <a:t>mewujudkan</a:t>
            </a:r>
            <a:r>
              <a:rPr lang="en-US" dirty="0" smtClean="0"/>
              <a:t> </a:t>
            </a:r>
            <a:r>
              <a:rPr lang="en-US" dirty="0" err="1" smtClean="0"/>
              <a:t>Birokrasi</a:t>
            </a:r>
            <a:r>
              <a:rPr lang="en-US" dirty="0" smtClean="0"/>
              <a:t> yang </a:t>
            </a:r>
            <a:r>
              <a:rPr lang="en-US" dirty="0" err="1" smtClean="0"/>
              <a:t>Responsif</a:t>
            </a:r>
            <a:r>
              <a:rPr lang="en-US" dirty="0" smtClean="0"/>
              <a:t> </a:t>
            </a:r>
            <a:r>
              <a:rPr lang="en-US" dirty="0" err="1" smtClean="0"/>
              <a:t>dan</a:t>
            </a:r>
            <a:r>
              <a:rPr lang="en-US" dirty="0" smtClean="0"/>
              <a:t> </a:t>
            </a:r>
            <a:r>
              <a:rPr lang="en-US" dirty="0" err="1" smtClean="0"/>
              <a:t>Inofatif</a:t>
            </a:r>
            <a:endParaRPr lang="en-US" dirty="0"/>
          </a:p>
        </p:txBody>
      </p:sp>
      <p:sp>
        <p:nvSpPr>
          <p:cNvPr id="3" name="Content Placeholder 2"/>
          <p:cNvSpPr>
            <a:spLocks noGrp="1"/>
          </p:cNvSpPr>
          <p:nvPr>
            <p:ph idx="1"/>
          </p:nvPr>
        </p:nvSpPr>
        <p:spPr/>
        <p:txBody>
          <a:bodyPr>
            <a:normAutofit fontScale="85000" lnSpcReduction="20000"/>
          </a:bodyPr>
          <a:lstStyle/>
          <a:p>
            <a:pPr marL="0" indent="0" algn="just">
              <a:buNone/>
            </a:pPr>
            <a:r>
              <a:rPr lang="en-US" dirty="0" smtClean="0"/>
              <a:t>	</a:t>
            </a:r>
            <a:r>
              <a:rPr lang="id-ID" dirty="0" smtClean="0"/>
              <a:t>Mengingat </a:t>
            </a:r>
            <a:r>
              <a:rPr lang="id-ID" dirty="0"/>
              <a:t>urgensitas peran aparatur dalam menyelenggarakan peran dan fungsinya, perlu kiranya dicari dan dirumuskan suatu pendekatan strategis untuk membangun wajah baru aparatur profesional yang handal, tanggap, inovatif fleksibel dan tidak prosedural dalam memberikan pelayanan dan penyelenggaraan pembangunan. Peran pemerintah yang selama ini sebagai ruler seharusnya diganti dengan sebagai fasilitator seperti yang dikatakan oleh (Osborne &amp; Gaebler,1992;29), dengan sepuluh prinsip Mewirausahakan Birokrasi, yang memperkenalkan paradigma baru dengan menempatkan birokrasi sebagai fasilitator bukan sebagai ruler atau patron. </a:t>
            </a:r>
            <a:endParaRPr lang="en-US" dirty="0"/>
          </a:p>
        </p:txBody>
      </p:sp>
    </p:spTree>
    <p:extLst>
      <p:ext uri="{BB962C8B-B14F-4D97-AF65-F5344CB8AC3E}">
        <p14:creationId xmlns:p14="http://schemas.microsoft.com/office/powerpoint/2010/main" val="1472120423"/>
      </p:ext>
    </p:extLst>
  </p:cSld>
  <p:clrMapOvr>
    <a:masterClrMapping/>
  </p:clrMapOvr>
  <mc:AlternateContent xmlns:mc="http://schemas.openxmlformats.org/markup-compatibility/2006">
    <mc:Choice xmlns:p14="http://schemas.microsoft.com/office/powerpoint/2010/main" Requires="p14">
      <p:transition spd="slow" p14:dur="1400">
        <p14:doors dir="vert"/>
      </p:transition>
    </mc:Choice>
    <mc:Fallback>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3000"/>
            <a:lum/>
          </a:blip>
          <a:srcRect/>
          <a:stretch>
            <a:fillRect l="-10000" r="-10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dirty="0"/>
              <a:t>I</a:t>
            </a:r>
            <a:r>
              <a:rPr lang="en-US" dirty="0" smtClean="0"/>
              <a:t>. </a:t>
            </a:r>
            <a:r>
              <a:rPr lang="en-US" dirty="0" err="1" smtClean="0"/>
              <a:t>Bahasa</a:t>
            </a:r>
            <a:r>
              <a:rPr lang="en-US" dirty="0" smtClean="0"/>
              <a:t> </a:t>
            </a:r>
            <a:r>
              <a:rPr lang="en-US" dirty="0" err="1" smtClean="0"/>
              <a:t>sebagai</a:t>
            </a:r>
            <a:r>
              <a:rPr lang="en-US" dirty="0" smtClean="0"/>
              <a:t> </a:t>
            </a:r>
            <a:r>
              <a:rPr lang="en-US" dirty="0" err="1" smtClean="0"/>
              <a:t>alat</a:t>
            </a:r>
            <a:r>
              <a:rPr lang="en-US" dirty="0" smtClean="0"/>
              <a:t> </a:t>
            </a:r>
            <a:r>
              <a:rPr lang="en-US" dirty="0" err="1" smtClean="0"/>
              <a:t>komunikasi</a:t>
            </a:r>
            <a:r>
              <a:rPr lang="en-US" dirty="0" smtClean="0"/>
              <a:t> </a:t>
            </a:r>
            <a:r>
              <a:rPr lang="en-US" dirty="0" err="1" smtClean="0"/>
              <a:t>birokrasi</a:t>
            </a:r>
            <a:r>
              <a:rPr lang="en-US" dirty="0" smtClean="0"/>
              <a:t> yang multi </a:t>
            </a:r>
            <a:r>
              <a:rPr lang="en-US" dirty="0" err="1" smtClean="0"/>
              <a:t>etnik</a:t>
            </a:r>
            <a:endParaRPr lang="en-US" dirty="0"/>
          </a:p>
        </p:txBody>
      </p:sp>
      <p:sp>
        <p:nvSpPr>
          <p:cNvPr id="3" name="Content Placeholder 2"/>
          <p:cNvSpPr>
            <a:spLocks noGrp="1"/>
          </p:cNvSpPr>
          <p:nvPr>
            <p:ph idx="1"/>
          </p:nvPr>
        </p:nvSpPr>
        <p:spPr/>
        <p:txBody>
          <a:bodyPr>
            <a:normAutofit lnSpcReduction="10000"/>
          </a:bodyPr>
          <a:lstStyle/>
          <a:p>
            <a:pPr marL="0" indent="0" algn="just">
              <a:buNone/>
            </a:pPr>
            <a:r>
              <a:rPr lang="en-US" dirty="0" smtClean="0"/>
              <a:t>	</a:t>
            </a:r>
            <a:r>
              <a:rPr lang="en-US" dirty="0" err="1" smtClean="0"/>
              <a:t>Bahasa</a:t>
            </a:r>
            <a:r>
              <a:rPr lang="en-US" dirty="0" smtClean="0"/>
              <a:t> </a:t>
            </a:r>
            <a:r>
              <a:rPr lang="en-US" dirty="0" err="1"/>
              <a:t>dalam</a:t>
            </a:r>
            <a:r>
              <a:rPr lang="en-US" dirty="0"/>
              <a:t> </a:t>
            </a:r>
            <a:r>
              <a:rPr lang="en-US" dirty="0" err="1"/>
              <a:t>birokrasi</a:t>
            </a:r>
            <a:r>
              <a:rPr lang="en-US" dirty="0"/>
              <a:t> </a:t>
            </a:r>
            <a:r>
              <a:rPr lang="en-US" dirty="0" err="1"/>
              <a:t>mempunyai</a:t>
            </a:r>
            <a:r>
              <a:rPr lang="en-US" dirty="0"/>
              <a:t> </a:t>
            </a:r>
            <a:r>
              <a:rPr lang="en-US" dirty="0" err="1"/>
              <a:t>arti</a:t>
            </a:r>
            <a:r>
              <a:rPr lang="en-US" dirty="0"/>
              <a:t> yang </a:t>
            </a:r>
            <a:r>
              <a:rPr lang="en-US" dirty="0" err="1"/>
              <a:t>sangat</a:t>
            </a:r>
            <a:r>
              <a:rPr lang="en-US" dirty="0"/>
              <a:t> </a:t>
            </a:r>
            <a:r>
              <a:rPr lang="en-US" dirty="0" err="1"/>
              <a:t>penting</a:t>
            </a:r>
            <a:r>
              <a:rPr lang="en-US" dirty="0"/>
              <a:t> </a:t>
            </a:r>
            <a:r>
              <a:rPr lang="en-US" dirty="0" err="1"/>
              <a:t>untuk</a:t>
            </a:r>
            <a:r>
              <a:rPr lang="en-US" dirty="0"/>
              <a:t> </a:t>
            </a:r>
            <a:r>
              <a:rPr lang="en-US" dirty="0" err="1"/>
              <a:t>saling</a:t>
            </a:r>
            <a:r>
              <a:rPr lang="en-US" dirty="0"/>
              <a:t> </a:t>
            </a:r>
            <a:r>
              <a:rPr lang="en-US" dirty="0" err="1"/>
              <a:t>mengkomunikasikan</a:t>
            </a:r>
            <a:r>
              <a:rPr lang="en-US" dirty="0"/>
              <a:t> </a:t>
            </a:r>
            <a:r>
              <a:rPr lang="en-US" dirty="0" err="1"/>
              <a:t>tugas</a:t>
            </a:r>
            <a:r>
              <a:rPr lang="en-US" dirty="0"/>
              <a:t> </a:t>
            </a:r>
            <a:r>
              <a:rPr lang="en-US" dirty="0" err="1"/>
              <a:t>dan</a:t>
            </a:r>
            <a:r>
              <a:rPr lang="en-US" dirty="0"/>
              <a:t> </a:t>
            </a:r>
            <a:r>
              <a:rPr lang="en-US" dirty="0" err="1"/>
              <a:t>fungsinya</a:t>
            </a:r>
            <a:r>
              <a:rPr lang="en-US" dirty="0"/>
              <a:t> </a:t>
            </a:r>
            <a:r>
              <a:rPr lang="en-US" dirty="0" err="1"/>
              <a:t>dalam</a:t>
            </a:r>
            <a:r>
              <a:rPr lang="en-US" dirty="0"/>
              <a:t> </a:t>
            </a:r>
            <a:r>
              <a:rPr lang="en-US" dirty="0" err="1"/>
              <a:t>mengatur</a:t>
            </a:r>
            <a:r>
              <a:rPr lang="en-US" dirty="0"/>
              <a:t> </a:t>
            </a:r>
            <a:r>
              <a:rPr lang="en-US" dirty="0" err="1"/>
              <a:t>mekanisme</a:t>
            </a:r>
            <a:r>
              <a:rPr lang="en-US" dirty="0"/>
              <a:t> </a:t>
            </a:r>
            <a:r>
              <a:rPr lang="en-US" dirty="0" err="1"/>
              <a:t>pemerintahan</a:t>
            </a:r>
            <a:r>
              <a:rPr lang="en-US" dirty="0"/>
              <a:t> </a:t>
            </a:r>
            <a:r>
              <a:rPr lang="en-US" dirty="0" err="1"/>
              <a:t>dengan</a:t>
            </a:r>
            <a:r>
              <a:rPr lang="en-US" dirty="0"/>
              <a:t> </a:t>
            </a:r>
            <a:r>
              <a:rPr lang="en-US" dirty="0" err="1"/>
              <a:t>efisien</a:t>
            </a:r>
            <a:r>
              <a:rPr lang="en-US" dirty="0"/>
              <a:t>. </a:t>
            </a:r>
            <a:r>
              <a:rPr lang="en-US" dirty="0" err="1"/>
              <a:t>Karena</a:t>
            </a:r>
            <a:r>
              <a:rPr lang="en-US" dirty="0"/>
              <a:t> </a:t>
            </a:r>
            <a:r>
              <a:rPr lang="en-US" dirty="0" err="1"/>
              <a:t>kita</a:t>
            </a:r>
            <a:r>
              <a:rPr lang="en-US" dirty="0"/>
              <a:t> </a:t>
            </a:r>
            <a:r>
              <a:rPr lang="en-US" dirty="0" err="1"/>
              <a:t>ketahui</a:t>
            </a:r>
            <a:r>
              <a:rPr lang="en-US" dirty="0"/>
              <a:t> </a:t>
            </a:r>
            <a:r>
              <a:rPr lang="en-US" dirty="0" err="1"/>
              <a:t>bahwa</a:t>
            </a:r>
            <a:r>
              <a:rPr lang="en-US" dirty="0"/>
              <a:t> </a:t>
            </a:r>
            <a:r>
              <a:rPr lang="en-US" dirty="0" err="1"/>
              <a:t>birokrasi</a:t>
            </a:r>
            <a:r>
              <a:rPr lang="en-US" dirty="0"/>
              <a:t> </a:t>
            </a:r>
            <a:r>
              <a:rPr lang="en-US" dirty="0" err="1"/>
              <a:t>sangat</a:t>
            </a:r>
            <a:r>
              <a:rPr lang="en-US" dirty="0"/>
              <a:t> </a:t>
            </a:r>
            <a:r>
              <a:rPr lang="en-US" dirty="0" err="1"/>
              <a:t>identik</a:t>
            </a:r>
            <a:r>
              <a:rPr lang="en-US" dirty="0"/>
              <a:t> </a:t>
            </a:r>
            <a:r>
              <a:rPr lang="en-US" dirty="0" err="1"/>
              <a:t>diberbagai</a:t>
            </a:r>
            <a:r>
              <a:rPr lang="en-US" dirty="0"/>
              <a:t> </a:t>
            </a:r>
            <a:r>
              <a:rPr lang="en-US" dirty="0" err="1"/>
              <a:t>negara</a:t>
            </a:r>
            <a:r>
              <a:rPr lang="en-US" dirty="0"/>
              <a:t>, </a:t>
            </a:r>
            <a:r>
              <a:rPr lang="en-US" dirty="0" err="1"/>
              <a:t>khususnya</a:t>
            </a:r>
            <a:r>
              <a:rPr lang="en-US" dirty="0"/>
              <a:t> </a:t>
            </a:r>
            <a:r>
              <a:rPr lang="en-US" dirty="0" err="1"/>
              <a:t>dalam</a:t>
            </a:r>
            <a:r>
              <a:rPr lang="en-US" dirty="0"/>
              <a:t> </a:t>
            </a:r>
            <a:r>
              <a:rPr lang="en-US" dirty="0" err="1"/>
              <a:t>sistem</a:t>
            </a:r>
            <a:r>
              <a:rPr lang="en-US" dirty="0"/>
              <a:t> </a:t>
            </a:r>
            <a:r>
              <a:rPr lang="en-US" dirty="0" err="1"/>
              <a:t>politik</a:t>
            </a:r>
            <a:r>
              <a:rPr lang="en-US" dirty="0"/>
              <a:t> </a:t>
            </a:r>
            <a:r>
              <a:rPr lang="en-US" dirty="0" err="1"/>
              <a:t>dan</a:t>
            </a:r>
            <a:r>
              <a:rPr lang="en-US" dirty="0"/>
              <a:t> </a:t>
            </a:r>
            <a:r>
              <a:rPr lang="en-US" dirty="0" err="1"/>
              <a:t>pemerintahan</a:t>
            </a:r>
            <a:r>
              <a:rPr lang="en-US" dirty="0"/>
              <a:t>. </a:t>
            </a:r>
            <a:r>
              <a:rPr lang="en-US" dirty="0" err="1"/>
              <a:t>Dapat</a:t>
            </a:r>
            <a:r>
              <a:rPr lang="en-US" dirty="0"/>
              <a:t> </a:t>
            </a:r>
            <a:r>
              <a:rPr lang="en-US" dirty="0" err="1"/>
              <a:t>kita</a:t>
            </a:r>
            <a:r>
              <a:rPr lang="en-US" dirty="0"/>
              <a:t> </a:t>
            </a:r>
            <a:r>
              <a:rPr lang="en-US" dirty="0" err="1"/>
              <a:t>bayangkan</a:t>
            </a:r>
            <a:r>
              <a:rPr lang="en-US" dirty="0"/>
              <a:t> </a:t>
            </a:r>
            <a:r>
              <a:rPr lang="en-US" dirty="0" err="1"/>
              <a:t>bagaimana</a:t>
            </a:r>
            <a:r>
              <a:rPr lang="en-US" dirty="0"/>
              <a:t> </a:t>
            </a:r>
            <a:r>
              <a:rPr lang="en-US" dirty="0" err="1"/>
              <a:t>keadaan</a:t>
            </a:r>
            <a:r>
              <a:rPr lang="en-US" dirty="0"/>
              <a:t> </a:t>
            </a:r>
            <a:r>
              <a:rPr lang="en-US" dirty="0" err="1"/>
              <a:t>birokrasi</a:t>
            </a:r>
            <a:r>
              <a:rPr lang="en-US" dirty="0"/>
              <a:t>, </a:t>
            </a:r>
            <a:r>
              <a:rPr lang="en-US" dirty="0" err="1"/>
              <a:t>jika</a:t>
            </a:r>
            <a:r>
              <a:rPr lang="en-US" dirty="0"/>
              <a:t> </a:t>
            </a:r>
            <a:r>
              <a:rPr lang="en-US" dirty="0" err="1"/>
              <a:t>manusia</a:t>
            </a:r>
            <a:r>
              <a:rPr lang="en-US" dirty="0"/>
              <a:t> </a:t>
            </a:r>
            <a:r>
              <a:rPr lang="en-US" dirty="0" err="1"/>
              <a:t>tidak</a:t>
            </a:r>
            <a:r>
              <a:rPr lang="en-US" dirty="0"/>
              <a:t> </a:t>
            </a:r>
            <a:r>
              <a:rPr lang="en-US" dirty="0" err="1"/>
              <a:t>memiliki</a:t>
            </a:r>
            <a:r>
              <a:rPr lang="en-US" dirty="0"/>
              <a:t> </a:t>
            </a:r>
            <a:r>
              <a:rPr lang="en-US" dirty="0" err="1"/>
              <a:t>kemampuan</a:t>
            </a:r>
            <a:r>
              <a:rPr lang="en-US" dirty="0"/>
              <a:t> </a:t>
            </a:r>
            <a:r>
              <a:rPr lang="en-US" dirty="0" err="1"/>
              <a:t>berbahasa</a:t>
            </a:r>
            <a:r>
              <a:rPr lang="en-US" dirty="0"/>
              <a:t>. </a:t>
            </a:r>
          </a:p>
        </p:txBody>
      </p:sp>
    </p:spTree>
    <p:extLst>
      <p:ext uri="{BB962C8B-B14F-4D97-AF65-F5344CB8AC3E}">
        <p14:creationId xmlns:p14="http://schemas.microsoft.com/office/powerpoint/2010/main" val="344411763"/>
      </p:ext>
    </p:extLst>
  </p:cSld>
  <p:clrMapOvr>
    <a:masterClrMapping/>
  </p:clrMapOvr>
  <p:transition spd="slow">
    <p:cove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3000"/>
            <a:lum/>
          </a:blip>
          <a:srcRect/>
          <a:stretch>
            <a:fillRect l="-10000" r="-10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dirty="0" smtClean="0"/>
              <a:t>J. </a:t>
            </a:r>
            <a:r>
              <a:rPr lang="en-US" dirty="0" err="1" smtClean="0"/>
              <a:t>Ciri-ciri</a:t>
            </a:r>
            <a:r>
              <a:rPr lang="en-US" dirty="0" smtClean="0"/>
              <a:t> </a:t>
            </a:r>
            <a:r>
              <a:rPr lang="en-US" dirty="0" err="1"/>
              <a:t>pokok</a:t>
            </a:r>
            <a:r>
              <a:rPr lang="en-US" dirty="0"/>
              <a:t> </a:t>
            </a:r>
            <a:r>
              <a:rPr lang="en-US" dirty="0" err="1"/>
              <a:t>Organisasi</a:t>
            </a:r>
            <a:r>
              <a:rPr lang="en-US" dirty="0"/>
              <a:t> </a:t>
            </a:r>
            <a:r>
              <a:rPr lang="en-US" dirty="0" err="1"/>
              <a:t>Birokrasi</a:t>
            </a:r>
            <a:endParaRPr lang="en-US" dirty="0"/>
          </a:p>
        </p:txBody>
      </p:sp>
      <p:sp>
        <p:nvSpPr>
          <p:cNvPr id="3" name="Content Placeholder 2"/>
          <p:cNvSpPr>
            <a:spLocks noGrp="1"/>
          </p:cNvSpPr>
          <p:nvPr>
            <p:ph idx="1"/>
          </p:nvPr>
        </p:nvSpPr>
        <p:spPr/>
        <p:txBody>
          <a:bodyPr>
            <a:normAutofit fontScale="85000" lnSpcReduction="20000"/>
          </a:bodyPr>
          <a:lstStyle/>
          <a:p>
            <a:pPr lvl="0"/>
            <a:r>
              <a:rPr lang="en-US" dirty="0" err="1"/>
              <a:t>sistem</a:t>
            </a:r>
            <a:r>
              <a:rPr lang="en-US" dirty="0"/>
              <a:t> </a:t>
            </a:r>
            <a:r>
              <a:rPr lang="en-US" dirty="0" err="1"/>
              <a:t>kewenangan</a:t>
            </a:r>
            <a:r>
              <a:rPr lang="en-US" dirty="0"/>
              <a:t> yang </a:t>
            </a:r>
            <a:r>
              <a:rPr lang="en-US" dirty="0" err="1"/>
              <a:t>hierakis</a:t>
            </a:r>
            <a:r>
              <a:rPr lang="en-US" dirty="0"/>
              <a:t> (A hierarchical system of authority)</a:t>
            </a:r>
          </a:p>
          <a:p>
            <a:pPr lvl="0"/>
            <a:r>
              <a:rPr lang="en-US" dirty="0" err="1"/>
              <a:t>pembagian</a:t>
            </a:r>
            <a:r>
              <a:rPr lang="en-US" dirty="0"/>
              <a:t> </a:t>
            </a:r>
            <a:r>
              <a:rPr lang="en-US" dirty="0" err="1"/>
              <a:t>kerja</a:t>
            </a:r>
            <a:r>
              <a:rPr lang="en-US" dirty="0"/>
              <a:t> yang </a:t>
            </a:r>
            <a:r>
              <a:rPr lang="en-US" dirty="0" err="1"/>
              <a:t>sistematis</a:t>
            </a:r>
            <a:r>
              <a:rPr lang="en-US" dirty="0"/>
              <a:t> (A systematic division of </a:t>
            </a:r>
            <a:r>
              <a:rPr lang="en-US" dirty="0" err="1"/>
              <a:t>labour</a:t>
            </a:r>
            <a:r>
              <a:rPr lang="en-US" dirty="0"/>
              <a:t>)</a:t>
            </a:r>
          </a:p>
          <a:p>
            <a:pPr lvl="0"/>
            <a:r>
              <a:rPr lang="en-US" dirty="0" err="1"/>
              <a:t>spesifikasi</a:t>
            </a:r>
            <a:r>
              <a:rPr lang="en-US" dirty="0"/>
              <a:t> </a:t>
            </a:r>
            <a:r>
              <a:rPr lang="en-US" dirty="0" err="1"/>
              <a:t>tugas</a:t>
            </a:r>
            <a:r>
              <a:rPr lang="en-US" dirty="0"/>
              <a:t> yang </a:t>
            </a:r>
            <a:r>
              <a:rPr lang="en-US" dirty="0" err="1"/>
              <a:t>jelas</a:t>
            </a:r>
            <a:r>
              <a:rPr lang="en-US" dirty="0"/>
              <a:t> (A clear specification of duties for </a:t>
            </a:r>
            <a:r>
              <a:rPr lang="en-US" dirty="0" err="1"/>
              <a:t>anyoneworking</a:t>
            </a:r>
            <a:r>
              <a:rPr lang="en-US" dirty="0"/>
              <a:t> in it)</a:t>
            </a:r>
          </a:p>
          <a:p>
            <a:pPr lvl="0"/>
            <a:r>
              <a:rPr lang="en-US" dirty="0" err="1"/>
              <a:t>kode</a:t>
            </a:r>
            <a:r>
              <a:rPr lang="en-US" dirty="0"/>
              <a:t> </a:t>
            </a:r>
            <a:r>
              <a:rPr lang="en-US" dirty="0" err="1"/>
              <a:t>etik</a:t>
            </a:r>
            <a:r>
              <a:rPr lang="en-US" dirty="0"/>
              <a:t> </a:t>
            </a:r>
            <a:r>
              <a:rPr lang="en-US" dirty="0" err="1"/>
              <a:t>disiplin</a:t>
            </a:r>
            <a:r>
              <a:rPr lang="en-US" dirty="0"/>
              <a:t> </a:t>
            </a:r>
            <a:r>
              <a:rPr lang="en-US" dirty="0" err="1"/>
              <a:t>dan</a:t>
            </a:r>
            <a:r>
              <a:rPr lang="en-US" dirty="0"/>
              <a:t> </a:t>
            </a:r>
            <a:r>
              <a:rPr lang="en-US" dirty="0" err="1"/>
              <a:t>prosedur</a:t>
            </a:r>
            <a:r>
              <a:rPr lang="en-US" dirty="0"/>
              <a:t> yang </a:t>
            </a:r>
            <a:r>
              <a:rPr lang="en-US" dirty="0" err="1"/>
              <a:t>jelas</a:t>
            </a:r>
            <a:r>
              <a:rPr lang="en-US" dirty="0"/>
              <a:t> </a:t>
            </a:r>
            <a:r>
              <a:rPr lang="en-US" dirty="0" err="1"/>
              <a:t>serta</a:t>
            </a:r>
            <a:r>
              <a:rPr lang="en-US" dirty="0"/>
              <a:t> </a:t>
            </a:r>
            <a:r>
              <a:rPr lang="en-US" dirty="0" err="1"/>
              <a:t>sistematis</a:t>
            </a:r>
            <a:r>
              <a:rPr lang="en-US" dirty="0"/>
              <a:t> (Clear </a:t>
            </a:r>
            <a:r>
              <a:rPr lang="en-US" dirty="0" err="1"/>
              <a:t>ang</a:t>
            </a:r>
            <a:r>
              <a:rPr lang="en-US" dirty="0"/>
              <a:t> systematic </a:t>
            </a:r>
            <a:r>
              <a:rPr lang="en-US" dirty="0" err="1"/>
              <a:t>diciplinary</a:t>
            </a:r>
            <a:r>
              <a:rPr lang="en-US" dirty="0"/>
              <a:t> codes and procedures)</a:t>
            </a:r>
          </a:p>
          <a:p>
            <a:pPr lvl="0"/>
            <a:r>
              <a:rPr lang="en-US" dirty="0" err="1"/>
              <a:t>kontrol</a:t>
            </a:r>
            <a:r>
              <a:rPr lang="en-US" dirty="0"/>
              <a:t> </a:t>
            </a:r>
            <a:r>
              <a:rPr lang="en-US" dirty="0" err="1"/>
              <a:t>operasi</a:t>
            </a:r>
            <a:r>
              <a:rPr lang="en-US" dirty="0"/>
              <a:t> </a:t>
            </a:r>
            <a:r>
              <a:rPr lang="en-US" dirty="0" err="1"/>
              <a:t>melalui</a:t>
            </a:r>
            <a:r>
              <a:rPr lang="en-US" dirty="0"/>
              <a:t> </a:t>
            </a:r>
            <a:r>
              <a:rPr lang="en-US" dirty="0" err="1"/>
              <a:t>sistem</a:t>
            </a:r>
            <a:r>
              <a:rPr lang="en-US" dirty="0"/>
              <a:t> </a:t>
            </a:r>
            <a:r>
              <a:rPr lang="en-US" dirty="0" err="1"/>
              <a:t>aturan</a:t>
            </a:r>
            <a:r>
              <a:rPr lang="en-US" dirty="0"/>
              <a:t> yang </a:t>
            </a:r>
            <a:r>
              <a:rPr lang="en-US" dirty="0" err="1"/>
              <a:t>berlaku</a:t>
            </a:r>
            <a:r>
              <a:rPr lang="en-US" dirty="0"/>
              <a:t> </a:t>
            </a:r>
            <a:r>
              <a:rPr lang="en-US" dirty="0" err="1"/>
              <a:t>secara</a:t>
            </a:r>
            <a:r>
              <a:rPr lang="en-US" dirty="0"/>
              <a:t> </a:t>
            </a:r>
            <a:r>
              <a:rPr lang="en-US" dirty="0" err="1"/>
              <a:t>konsisten</a:t>
            </a:r>
            <a:r>
              <a:rPr lang="en-US" dirty="0"/>
              <a:t> (The control of operation through a consistent system of </a:t>
            </a:r>
            <a:r>
              <a:rPr lang="en-US" dirty="0" err="1"/>
              <a:t>abstrac</a:t>
            </a:r>
            <a:r>
              <a:rPr lang="en-US" dirty="0"/>
              <a:t> rules)</a:t>
            </a:r>
          </a:p>
          <a:p>
            <a:pPr marL="0" indent="0">
              <a:buNone/>
            </a:pPr>
            <a:endParaRPr lang="en-US" dirty="0"/>
          </a:p>
        </p:txBody>
      </p:sp>
    </p:spTree>
    <p:extLst>
      <p:ext uri="{BB962C8B-B14F-4D97-AF65-F5344CB8AC3E}">
        <p14:creationId xmlns:p14="http://schemas.microsoft.com/office/powerpoint/2010/main" val="3186599399"/>
      </p:ext>
    </p:extLst>
  </p:cSld>
  <p:clrMapOvr>
    <a:masterClrMapping/>
  </p:clrMapOvr>
  <mc:AlternateContent xmlns:mc="http://schemas.openxmlformats.org/markup-compatibility/2006">
    <mc:Choice xmlns:p14="http://schemas.microsoft.com/office/powerpoint/2010/main" Requires="p14">
      <p:transition spd="slow" p14:dur="1400">
        <p14:doors dir="vert"/>
      </p:transition>
    </mc:Choice>
    <mc:Fallback>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3000"/>
            <a:lum/>
          </a:blip>
          <a:srcRect/>
          <a:stretch>
            <a:fillRect l="-10000" r="-10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pPr lvl="0"/>
            <a:r>
              <a:rPr lang="en-US" dirty="0" err="1"/>
              <a:t>aplikasi</a:t>
            </a:r>
            <a:r>
              <a:rPr lang="en-US" dirty="0"/>
              <a:t> </a:t>
            </a:r>
            <a:r>
              <a:rPr lang="en-US" dirty="0" err="1"/>
              <a:t>kaidah-kaidah</a:t>
            </a:r>
            <a:r>
              <a:rPr lang="en-US" dirty="0"/>
              <a:t> </a:t>
            </a:r>
            <a:r>
              <a:rPr lang="en-US" dirty="0" err="1"/>
              <a:t>umum</a:t>
            </a:r>
            <a:r>
              <a:rPr lang="en-US" dirty="0"/>
              <a:t> </a:t>
            </a:r>
            <a:r>
              <a:rPr lang="en-US" dirty="0" err="1"/>
              <a:t>kehal-hal</a:t>
            </a:r>
            <a:r>
              <a:rPr lang="en-US" dirty="0"/>
              <a:t> </a:t>
            </a:r>
            <a:r>
              <a:rPr lang="en-US" dirty="0" err="1"/>
              <a:t>pesifik</a:t>
            </a:r>
            <a:r>
              <a:rPr lang="en-US" dirty="0"/>
              <a:t> </a:t>
            </a:r>
            <a:r>
              <a:rPr lang="en-US" dirty="0" err="1"/>
              <a:t>dengan</a:t>
            </a:r>
            <a:r>
              <a:rPr lang="en-US" dirty="0"/>
              <a:t> </a:t>
            </a:r>
            <a:r>
              <a:rPr lang="en-US" dirty="0" err="1"/>
              <a:t>konsisten</a:t>
            </a:r>
            <a:r>
              <a:rPr lang="en-US" dirty="0"/>
              <a:t> (A consistent applications of general rules to specific cases)</a:t>
            </a:r>
          </a:p>
          <a:p>
            <a:pPr lvl="0"/>
            <a:r>
              <a:rPr lang="en-US" dirty="0" err="1"/>
              <a:t>seleksi</a:t>
            </a:r>
            <a:r>
              <a:rPr lang="en-US" dirty="0"/>
              <a:t> </a:t>
            </a:r>
            <a:r>
              <a:rPr lang="en-US" dirty="0" err="1"/>
              <a:t>pegawai</a:t>
            </a:r>
            <a:r>
              <a:rPr lang="en-US" dirty="0"/>
              <a:t> yang </a:t>
            </a:r>
            <a:r>
              <a:rPr lang="en-US" dirty="0" err="1"/>
              <a:t>didasarkan</a:t>
            </a:r>
            <a:r>
              <a:rPr lang="en-US" dirty="0"/>
              <a:t> </a:t>
            </a:r>
            <a:r>
              <a:rPr lang="en-US" dirty="0" err="1"/>
              <a:t>pada</a:t>
            </a:r>
            <a:r>
              <a:rPr lang="en-US" dirty="0"/>
              <a:t> </a:t>
            </a:r>
            <a:r>
              <a:rPr lang="en-US" dirty="0" err="1"/>
              <a:t>kualifikasi</a:t>
            </a:r>
            <a:r>
              <a:rPr lang="en-US" dirty="0"/>
              <a:t> </a:t>
            </a:r>
            <a:r>
              <a:rPr lang="en-US" dirty="0" err="1"/>
              <a:t>standar</a:t>
            </a:r>
            <a:r>
              <a:rPr lang="en-US" dirty="0"/>
              <a:t> yang </a:t>
            </a:r>
            <a:r>
              <a:rPr lang="en-US" dirty="0" err="1"/>
              <a:t>objektif</a:t>
            </a:r>
            <a:r>
              <a:rPr lang="en-US" dirty="0"/>
              <a:t> (The selection of </a:t>
            </a:r>
            <a:r>
              <a:rPr lang="en-US" dirty="0" err="1"/>
              <a:t>emfloyees</a:t>
            </a:r>
            <a:r>
              <a:rPr lang="en-US" dirty="0"/>
              <a:t> on the basic of objectively determined </a:t>
            </a:r>
            <a:r>
              <a:rPr lang="en-US" dirty="0" err="1"/>
              <a:t>qualivication</a:t>
            </a:r>
            <a:r>
              <a:rPr lang="en-US" dirty="0"/>
              <a:t>)</a:t>
            </a:r>
          </a:p>
          <a:p>
            <a:pPr lvl="0"/>
            <a:r>
              <a:rPr lang="en-US" dirty="0" err="1"/>
              <a:t>sistem</a:t>
            </a:r>
            <a:r>
              <a:rPr lang="en-US" dirty="0"/>
              <a:t> </a:t>
            </a:r>
            <a:r>
              <a:rPr lang="en-US" dirty="0" err="1"/>
              <a:t>promosi</a:t>
            </a:r>
            <a:r>
              <a:rPr lang="en-US" dirty="0"/>
              <a:t> </a:t>
            </a:r>
            <a:r>
              <a:rPr lang="en-US" dirty="0" err="1"/>
              <a:t>berdasarkan</a:t>
            </a:r>
            <a:r>
              <a:rPr lang="en-US" dirty="0"/>
              <a:t> </a:t>
            </a:r>
            <a:r>
              <a:rPr lang="en-US" dirty="0" err="1"/>
              <a:t>senioritas</a:t>
            </a:r>
            <a:r>
              <a:rPr lang="en-US" dirty="0"/>
              <a:t> </a:t>
            </a:r>
            <a:r>
              <a:rPr lang="en-US" dirty="0" err="1"/>
              <a:t>atau</a:t>
            </a:r>
            <a:r>
              <a:rPr lang="en-US" dirty="0"/>
              <a:t> </a:t>
            </a:r>
            <a:r>
              <a:rPr lang="en-US" dirty="0" err="1"/>
              <a:t>jasa</a:t>
            </a:r>
            <a:r>
              <a:rPr lang="en-US" dirty="0"/>
              <a:t>, </a:t>
            </a:r>
            <a:r>
              <a:rPr lang="en-US" dirty="0" err="1"/>
              <a:t>atau</a:t>
            </a:r>
            <a:r>
              <a:rPr lang="en-US" dirty="0"/>
              <a:t> </a:t>
            </a:r>
            <a:r>
              <a:rPr lang="en-US" dirty="0" err="1"/>
              <a:t>keduanya</a:t>
            </a:r>
            <a:r>
              <a:rPr lang="en-US" dirty="0"/>
              <a:t> (A system of promotion on the basis of seniority or merit, or both)</a:t>
            </a:r>
          </a:p>
          <a:p>
            <a:pPr marL="0" indent="0">
              <a:buNone/>
            </a:pPr>
            <a:endParaRPr lang="en-US" dirty="0"/>
          </a:p>
        </p:txBody>
      </p:sp>
    </p:spTree>
    <p:extLst>
      <p:ext uri="{BB962C8B-B14F-4D97-AF65-F5344CB8AC3E}">
        <p14:creationId xmlns:p14="http://schemas.microsoft.com/office/powerpoint/2010/main" val="1074612420"/>
      </p:ext>
    </p:extLst>
  </p:cSld>
  <p:clrMapOvr>
    <a:masterClrMapping/>
  </p:clrMapOvr>
  <mc:AlternateContent xmlns:mc="http://schemas.openxmlformats.org/markup-compatibility/2006">
    <mc:Choice xmlns:p14="http://schemas.microsoft.com/office/powerpoint/2010/main" Requires="p14">
      <p:transition spd="slow" p14:dur="3900">
        <p14:glitter pattern="hexagon"/>
      </p:transition>
    </mc:Choice>
    <mc:Fallback>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3000"/>
            <a:lum/>
          </a:blip>
          <a:srcRect/>
          <a:stretch>
            <a:fillRect l="-10000" r="-10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err="1" smtClean="0"/>
              <a:t>Kesimpulan</a:t>
            </a:r>
            <a:endParaRPr lang="en-US" dirty="0"/>
          </a:p>
        </p:txBody>
      </p:sp>
      <p:sp>
        <p:nvSpPr>
          <p:cNvPr id="3" name="Content Placeholder 2"/>
          <p:cNvSpPr>
            <a:spLocks noGrp="1"/>
          </p:cNvSpPr>
          <p:nvPr>
            <p:ph idx="1"/>
          </p:nvPr>
        </p:nvSpPr>
        <p:spPr/>
        <p:txBody>
          <a:bodyPr/>
          <a:lstStyle/>
          <a:p>
            <a:pPr marL="0" indent="0" algn="just">
              <a:buNone/>
            </a:pPr>
            <a:r>
              <a:rPr lang="en-US" dirty="0" err="1"/>
              <a:t>Birokrasi</a:t>
            </a:r>
            <a:r>
              <a:rPr lang="en-US" dirty="0"/>
              <a:t> </a:t>
            </a:r>
            <a:r>
              <a:rPr lang="en-US" dirty="0" err="1"/>
              <a:t>wajib</a:t>
            </a:r>
            <a:r>
              <a:rPr lang="en-US" dirty="0"/>
              <a:t> </a:t>
            </a:r>
            <a:r>
              <a:rPr lang="en-US" dirty="0" err="1"/>
              <a:t>menjadi</a:t>
            </a:r>
            <a:r>
              <a:rPr lang="en-US" dirty="0"/>
              <a:t> </a:t>
            </a:r>
            <a:r>
              <a:rPr lang="en-US" dirty="0" err="1"/>
              <a:t>sebuah</a:t>
            </a:r>
            <a:r>
              <a:rPr lang="en-US" dirty="0"/>
              <a:t> </a:t>
            </a:r>
            <a:r>
              <a:rPr lang="en-US" dirty="0" err="1"/>
              <a:t>alat</a:t>
            </a:r>
            <a:r>
              <a:rPr lang="en-US" dirty="0"/>
              <a:t> </a:t>
            </a:r>
            <a:r>
              <a:rPr lang="en-US" dirty="0" err="1"/>
              <a:t>untuk</a:t>
            </a:r>
            <a:r>
              <a:rPr lang="en-US" dirty="0"/>
              <a:t> </a:t>
            </a:r>
            <a:r>
              <a:rPr lang="en-US" dirty="0" err="1"/>
              <a:t>menata</a:t>
            </a:r>
            <a:r>
              <a:rPr lang="en-US" dirty="0"/>
              <a:t> </a:t>
            </a:r>
            <a:r>
              <a:rPr lang="en-US" dirty="0" err="1"/>
              <a:t>kehidupan</a:t>
            </a:r>
            <a:r>
              <a:rPr lang="en-US" dirty="0"/>
              <a:t> </a:t>
            </a:r>
            <a:r>
              <a:rPr lang="en-US" dirty="0" err="1"/>
              <a:t>organisasi</a:t>
            </a:r>
            <a:r>
              <a:rPr lang="en-US" dirty="0"/>
              <a:t> , </a:t>
            </a:r>
            <a:r>
              <a:rPr lang="en-US" dirty="0" err="1"/>
              <a:t>baik</a:t>
            </a:r>
            <a:r>
              <a:rPr lang="en-US" dirty="0"/>
              <a:t> </a:t>
            </a:r>
            <a:r>
              <a:rPr lang="en-US" dirty="0" err="1"/>
              <a:t>organisasi</a:t>
            </a:r>
            <a:r>
              <a:rPr lang="en-US" dirty="0"/>
              <a:t> </a:t>
            </a:r>
            <a:r>
              <a:rPr lang="en-US" dirty="0" err="1"/>
              <a:t>dalam</a:t>
            </a:r>
            <a:r>
              <a:rPr lang="en-US" dirty="0"/>
              <a:t> </a:t>
            </a:r>
            <a:r>
              <a:rPr lang="en-US" dirty="0" err="1"/>
              <a:t>ruang</a:t>
            </a:r>
            <a:r>
              <a:rPr lang="en-US" dirty="0"/>
              <a:t> </a:t>
            </a:r>
            <a:r>
              <a:rPr lang="en-US" dirty="0" err="1"/>
              <a:t>lingkup</a:t>
            </a:r>
            <a:r>
              <a:rPr lang="en-US" dirty="0"/>
              <a:t> </a:t>
            </a:r>
            <a:r>
              <a:rPr lang="en-US" dirty="0" err="1"/>
              <a:t>individu</a:t>
            </a:r>
            <a:r>
              <a:rPr lang="en-US" dirty="0"/>
              <a:t>, </a:t>
            </a:r>
            <a:r>
              <a:rPr lang="en-US" dirty="0" err="1"/>
              <a:t>masyarakat</a:t>
            </a:r>
            <a:r>
              <a:rPr lang="en-US" dirty="0"/>
              <a:t> </a:t>
            </a:r>
            <a:r>
              <a:rPr lang="en-US" dirty="0" err="1"/>
              <a:t>maupun</a:t>
            </a:r>
            <a:r>
              <a:rPr lang="en-US" dirty="0"/>
              <a:t> </a:t>
            </a:r>
            <a:r>
              <a:rPr lang="en-US" dirty="0" err="1"/>
              <a:t>dalam</a:t>
            </a:r>
            <a:r>
              <a:rPr lang="en-US" dirty="0"/>
              <a:t> </a:t>
            </a:r>
            <a:r>
              <a:rPr lang="en-US" dirty="0" err="1"/>
              <a:t>pemerintahan</a:t>
            </a:r>
            <a:r>
              <a:rPr lang="en-US" dirty="0"/>
              <a:t>. </a:t>
            </a:r>
            <a:r>
              <a:rPr lang="en-US" dirty="0" err="1"/>
              <a:t>Transparansi</a:t>
            </a:r>
            <a:r>
              <a:rPr lang="en-US" dirty="0"/>
              <a:t> </a:t>
            </a:r>
            <a:r>
              <a:rPr lang="en-US" dirty="0" err="1"/>
              <a:t>serta</a:t>
            </a:r>
            <a:r>
              <a:rPr lang="en-US" dirty="0"/>
              <a:t> </a:t>
            </a:r>
            <a:r>
              <a:rPr lang="en-US" dirty="0" err="1"/>
              <a:t>penegakan</a:t>
            </a:r>
            <a:r>
              <a:rPr lang="en-US" dirty="0"/>
              <a:t> </a:t>
            </a:r>
            <a:r>
              <a:rPr lang="en-US" dirty="0" err="1"/>
              <a:t>birokrasi</a:t>
            </a:r>
            <a:r>
              <a:rPr lang="en-US" dirty="0"/>
              <a:t> yang </a:t>
            </a:r>
            <a:r>
              <a:rPr lang="en-US" dirty="0" err="1"/>
              <a:t>berlandaskan</a:t>
            </a:r>
            <a:r>
              <a:rPr lang="en-US" dirty="0"/>
              <a:t> </a:t>
            </a:r>
            <a:r>
              <a:rPr lang="en-US" dirty="0" err="1"/>
              <a:t>kepada</a:t>
            </a:r>
            <a:r>
              <a:rPr lang="en-US" dirty="0"/>
              <a:t> </a:t>
            </a:r>
            <a:r>
              <a:rPr lang="en-US" dirty="0" err="1"/>
              <a:t>nilai</a:t>
            </a:r>
            <a:r>
              <a:rPr lang="en-US" dirty="0"/>
              <a:t> </a:t>
            </a:r>
            <a:r>
              <a:rPr lang="en-US" dirty="0" err="1"/>
              <a:t>nilai</a:t>
            </a:r>
            <a:r>
              <a:rPr lang="en-US" dirty="0"/>
              <a:t> </a:t>
            </a:r>
            <a:r>
              <a:rPr lang="en-US" dirty="0" err="1"/>
              <a:t>kejujuran</a:t>
            </a:r>
            <a:r>
              <a:rPr lang="en-US" dirty="0"/>
              <a:t>, </a:t>
            </a:r>
            <a:r>
              <a:rPr lang="en-US" dirty="0" err="1"/>
              <a:t>professionalisme</a:t>
            </a:r>
            <a:r>
              <a:rPr lang="en-US" dirty="0"/>
              <a:t> </a:t>
            </a:r>
            <a:r>
              <a:rPr lang="en-US" dirty="0" err="1"/>
              <a:t>serta</a:t>
            </a:r>
            <a:r>
              <a:rPr lang="en-US" dirty="0"/>
              <a:t> </a:t>
            </a:r>
            <a:r>
              <a:rPr lang="en-US" dirty="0" err="1"/>
              <a:t>keadilan</a:t>
            </a:r>
            <a:r>
              <a:rPr lang="en-US" dirty="0"/>
              <a:t> </a:t>
            </a:r>
            <a:r>
              <a:rPr lang="en-US" dirty="0" err="1"/>
              <a:t>merupakan</a:t>
            </a:r>
            <a:r>
              <a:rPr lang="en-US" dirty="0"/>
              <a:t> </a:t>
            </a:r>
            <a:r>
              <a:rPr lang="en-US" dirty="0" err="1"/>
              <a:t>hal</a:t>
            </a:r>
            <a:r>
              <a:rPr lang="en-US" dirty="0"/>
              <a:t> yang </a:t>
            </a:r>
            <a:r>
              <a:rPr lang="en-US" dirty="0" err="1"/>
              <a:t>tidak</a:t>
            </a:r>
            <a:r>
              <a:rPr lang="en-US" dirty="0"/>
              <a:t> </a:t>
            </a:r>
            <a:r>
              <a:rPr lang="en-US" dirty="0" err="1"/>
              <a:t>bisa</a:t>
            </a:r>
            <a:r>
              <a:rPr lang="en-US" dirty="0"/>
              <a:t> </a:t>
            </a:r>
            <a:r>
              <a:rPr lang="en-US" dirty="0" err="1"/>
              <a:t>dipungkiri</a:t>
            </a:r>
            <a:r>
              <a:rPr lang="en-US" dirty="0"/>
              <a:t> demi </a:t>
            </a:r>
            <a:r>
              <a:rPr lang="en-US" dirty="0" err="1"/>
              <a:t>mewujudkan</a:t>
            </a:r>
            <a:r>
              <a:rPr lang="en-US" dirty="0"/>
              <a:t> </a:t>
            </a:r>
            <a:r>
              <a:rPr lang="en-US" dirty="0" err="1"/>
              <a:t>suatu</a:t>
            </a:r>
            <a:r>
              <a:rPr lang="en-US" dirty="0"/>
              <a:t> </a:t>
            </a:r>
            <a:r>
              <a:rPr lang="en-US" dirty="0" err="1"/>
              <a:t>tatanan</a:t>
            </a:r>
            <a:r>
              <a:rPr lang="en-US" dirty="0"/>
              <a:t> </a:t>
            </a:r>
            <a:r>
              <a:rPr lang="en-US" dirty="0" err="1"/>
              <a:t>birokrasi</a:t>
            </a:r>
            <a:r>
              <a:rPr lang="en-US" dirty="0"/>
              <a:t> yang ideal. </a:t>
            </a:r>
          </a:p>
        </p:txBody>
      </p:sp>
    </p:spTree>
    <p:extLst>
      <p:ext uri="{BB962C8B-B14F-4D97-AF65-F5344CB8AC3E}">
        <p14:creationId xmlns:p14="http://schemas.microsoft.com/office/powerpoint/2010/main" val="79242166"/>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0000" r="-10000"/>
          </a:stretch>
        </a:blipFill>
        <a:effectLst/>
      </p:bgPr>
    </p:bg>
    <p:spTree>
      <p:nvGrpSpPr>
        <p:cNvPr id="1" name=""/>
        <p:cNvGrpSpPr/>
        <p:nvPr/>
      </p:nvGrpSpPr>
      <p:grpSpPr>
        <a:xfrm>
          <a:off x="0" y="0"/>
          <a:ext cx="0" cy="0"/>
          <a:chOff x="0" y="0"/>
          <a:chExt cx="0" cy="0"/>
        </a:xfrm>
      </p:grpSpPr>
      <p:sp>
        <p:nvSpPr>
          <p:cNvPr id="4" name="Rectangle 3"/>
          <p:cNvSpPr/>
          <p:nvPr/>
        </p:nvSpPr>
        <p:spPr>
          <a:xfrm>
            <a:off x="3131840" y="476672"/>
            <a:ext cx="4180953" cy="923330"/>
          </a:xfrm>
          <a:prstGeom prst="rect">
            <a:avLst/>
          </a:prstGeom>
          <a:noFill/>
        </p:spPr>
        <p:txBody>
          <a:bodyPr wrap="none" lIns="91440" tIns="45720" rIns="91440" bIns="45720">
            <a:spAutoFit/>
          </a:bodyPr>
          <a:lstStyle/>
          <a:p>
            <a:pPr algn="ctr"/>
            <a:r>
              <a:rPr lang="id-ID" sz="5400" dirty="0" smtClean="0">
                <a:ln w="18415" cmpd="sng">
                  <a:solidFill>
                    <a:schemeClr val="bg1"/>
                  </a:solidFill>
                  <a:prstDash val="solid"/>
                </a:ln>
                <a:solidFill>
                  <a:schemeClr val="accent3">
                    <a:lumMod val="50000"/>
                  </a:schemeClr>
                </a:solidFill>
                <a:effectLst>
                  <a:glow rad="63500">
                    <a:schemeClr val="accent3">
                      <a:satMod val="175000"/>
                      <a:alpha val="40000"/>
                    </a:schemeClr>
                  </a:glow>
                  <a:outerShdw blurRad="63500" dir="3600000" algn="tl" rotWithShape="0">
                    <a:srgbClr val="000000">
                      <a:alpha val="70000"/>
                    </a:srgbClr>
                  </a:outerShdw>
                </a:effectLst>
              </a:rPr>
              <a:t>Di Susun Oleh</a:t>
            </a:r>
            <a:endParaRPr lang="en-US" sz="5400" dirty="0">
              <a:ln w="18415" cmpd="sng">
                <a:solidFill>
                  <a:schemeClr val="bg1"/>
                </a:solidFill>
                <a:prstDash val="solid"/>
              </a:ln>
              <a:solidFill>
                <a:schemeClr val="accent3">
                  <a:lumMod val="50000"/>
                </a:schemeClr>
              </a:solidFill>
              <a:effectLst>
                <a:glow rad="63500">
                  <a:schemeClr val="accent3">
                    <a:satMod val="175000"/>
                    <a:alpha val="40000"/>
                  </a:schemeClr>
                </a:glow>
                <a:outerShdw blurRad="63500" dir="3600000" algn="tl" rotWithShape="0">
                  <a:srgbClr val="000000">
                    <a:alpha val="70000"/>
                  </a:srgbClr>
                </a:outerShdw>
              </a:effectLst>
            </a:endParaRPr>
          </a:p>
        </p:txBody>
      </p:sp>
      <p:sp>
        <p:nvSpPr>
          <p:cNvPr id="6" name="TextBox 5"/>
          <p:cNvSpPr txBox="1"/>
          <p:nvPr/>
        </p:nvSpPr>
        <p:spPr>
          <a:xfrm>
            <a:off x="3119228" y="1441373"/>
            <a:ext cx="4608512" cy="3046988"/>
          </a:xfrm>
          <a:prstGeom prst="rect">
            <a:avLst/>
          </a:prstGeom>
          <a:noFill/>
        </p:spPr>
        <p:txBody>
          <a:bodyPr wrap="square" rtlCol="0">
            <a:spAutoFit/>
          </a:bodyPr>
          <a:lstStyle/>
          <a:p>
            <a:pPr algn="ctr"/>
            <a:r>
              <a:rPr lang="en-US" sz="2400" dirty="0">
                <a:solidFill>
                  <a:schemeClr val="bg2">
                    <a:lumMod val="10000"/>
                  </a:schemeClr>
                </a:solidFill>
                <a:effectLst/>
              </a:rPr>
              <a:t>Ade Rio</a:t>
            </a:r>
            <a:endParaRPr lang="id-ID" sz="2400" b="1" dirty="0">
              <a:solidFill>
                <a:schemeClr val="bg2">
                  <a:lumMod val="10000"/>
                </a:schemeClr>
              </a:solidFill>
              <a:effectLst/>
            </a:endParaRPr>
          </a:p>
          <a:p>
            <a:pPr algn="ctr"/>
            <a:r>
              <a:rPr lang="en-US" sz="2400" dirty="0">
                <a:solidFill>
                  <a:schemeClr val="bg2">
                    <a:lumMod val="10000"/>
                  </a:schemeClr>
                </a:solidFill>
                <a:effectLst/>
              </a:rPr>
              <a:t>Ade </a:t>
            </a:r>
            <a:r>
              <a:rPr lang="en-US" sz="2400" dirty="0" err="1">
                <a:solidFill>
                  <a:schemeClr val="bg2">
                    <a:lumMod val="10000"/>
                  </a:schemeClr>
                </a:solidFill>
                <a:effectLst/>
              </a:rPr>
              <a:t>Lukmana</a:t>
            </a:r>
            <a:endParaRPr lang="id-ID" sz="2400" b="1" dirty="0">
              <a:solidFill>
                <a:schemeClr val="bg2">
                  <a:lumMod val="10000"/>
                </a:schemeClr>
              </a:solidFill>
              <a:effectLst/>
            </a:endParaRPr>
          </a:p>
          <a:p>
            <a:pPr algn="ctr"/>
            <a:r>
              <a:rPr lang="en-US" sz="2400" dirty="0">
                <a:solidFill>
                  <a:schemeClr val="bg2">
                    <a:lumMod val="10000"/>
                  </a:schemeClr>
                </a:solidFill>
                <a:effectLst/>
              </a:rPr>
              <a:t>Eva </a:t>
            </a:r>
            <a:r>
              <a:rPr lang="en-US" sz="2400" dirty="0" err="1">
                <a:solidFill>
                  <a:schemeClr val="bg2">
                    <a:lumMod val="10000"/>
                  </a:schemeClr>
                </a:solidFill>
                <a:effectLst/>
              </a:rPr>
              <a:t>Ika</a:t>
            </a:r>
            <a:r>
              <a:rPr lang="en-US" sz="2400" dirty="0">
                <a:solidFill>
                  <a:schemeClr val="bg2">
                    <a:lumMod val="10000"/>
                  </a:schemeClr>
                </a:solidFill>
                <a:effectLst/>
              </a:rPr>
              <a:t> </a:t>
            </a:r>
            <a:r>
              <a:rPr lang="en-US" sz="2400" dirty="0" err="1">
                <a:solidFill>
                  <a:schemeClr val="bg2">
                    <a:lumMod val="10000"/>
                  </a:schemeClr>
                </a:solidFill>
                <a:effectLst/>
              </a:rPr>
              <a:t>Rosikoh</a:t>
            </a:r>
            <a:endParaRPr lang="id-ID" sz="2400" b="1" dirty="0">
              <a:solidFill>
                <a:schemeClr val="bg2">
                  <a:lumMod val="10000"/>
                </a:schemeClr>
              </a:solidFill>
              <a:effectLst/>
            </a:endParaRPr>
          </a:p>
          <a:p>
            <a:pPr algn="ctr"/>
            <a:r>
              <a:rPr lang="en-US" sz="2400" dirty="0" err="1">
                <a:solidFill>
                  <a:schemeClr val="bg2">
                    <a:lumMod val="10000"/>
                  </a:schemeClr>
                </a:solidFill>
                <a:effectLst/>
              </a:rPr>
              <a:t>Mohamad</a:t>
            </a:r>
            <a:r>
              <a:rPr lang="en-US" sz="2400" dirty="0">
                <a:solidFill>
                  <a:schemeClr val="bg2">
                    <a:lumMod val="10000"/>
                  </a:schemeClr>
                </a:solidFill>
                <a:effectLst/>
              </a:rPr>
              <a:t>. </a:t>
            </a:r>
            <a:r>
              <a:rPr lang="en-US" sz="2400" dirty="0" err="1">
                <a:solidFill>
                  <a:schemeClr val="bg2">
                    <a:lumMod val="10000"/>
                  </a:schemeClr>
                </a:solidFill>
                <a:effectLst/>
              </a:rPr>
              <a:t>Dhicy</a:t>
            </a:r>
            <a:r>
              <a:rPr lang="en-US" sz="2400" dirty="0">
                <a:solidFill>
                  <a:schemeClr val="bg2">
                    <a:lumMod val="10000"/>
                  </a:schemeClr>
                </a:solidFill>
                <a:effectLst/>
              </a:rPr>
              <a:t> </a:t>
            </a:r>
            <a:r>
              <a:rPr lang="en-US" sz="2400" dirty="0" err="1" smtClean="0">
                <a:solidFill>
                  <a:schemeClr val="bg2">
                    <a:lumMod val="10000"/>
                  </a:schemeClr>
                </a:solidFill>
                <a:effectLst/>
              </a:rPr>
              <a:t>Ramdhani</a:t>
            </a:r>
            <a:endParaRPr lang="id-ID" sz="2400" dirty="0" smtClean="0">
              <a:solidFill>
                <a:schemeClr val="bg2">
                  <a:lumMod val="10000"/>
                </a:schemeClr>
              </a:solidFill>
              <a:effectLst/>
            </a:endParaRPr>
          </a:p>
          <a:p>
            <a:pPr algn="ctr"/>
            <a:r>
              <a:rPr lang="id-ID" sz="2400" dirty="0" smtClean="0">
                <a:solidFill>
                  <a:schemeClr val="bg2">
                    <a:lumMod val="10000"/>
                  </a:schemeClr>
                </a:solidFill>
                <a:effectLst/>
              </a:rPr>
              <a:t>Wawan Darmawan</a:t>
            </a:r>
            <a:endParaRPr lang="id-ID" sz="2400" dirty="0">
              <a:solidFill>
                <a:schemeClr val="bg2">
                  <a:lumMod val="10000"/>
                </a:schemeClr>
              </a:solidFill>
              <a:effectLst/>
            </a:endParaRPr>
          </a:p>
          <a:p>
            <a:pPr algn="ctr"/>
            <a:r>
              <a:rPr lang="en-US" sz="2400" dirty="0" err="1">
                <a:solidFill>
                  <a:schemeClr val="bg2">
                    <a:lumMod val="10000"/>
                  </a:schemeClr>
                </a:solidFill>
                <a:effectLst/>
              </a:rPr>
              <a:t>Yeye</a:t>
            </a:r>
            <a:r>
              <a:rPr lang="en-US" sz="2400" dirty="0">
                <a:solidFill>
                  <a:schemeClr val="bg2">
                    <a:lumMod val="10000"/>
                  </a:schemeClr>
                </a:solidFill>
                <a:effectLst/>
              </a:rPr>
              <a:t> </a:t>
            </a:r>
            <a:r>
              <a:rPr lang="en-US" sz="2400" dirty="0" smtClean="0">
                <a:solidFill>
                  <a:schemeClr val="bg2">
                    <a:lumMod val="10000"/>
                  </a:schemeClr>
                </a:solidFill>
                <a:effectLst/>
              </a:rPr>
              <a:t>Fajriyani</a:t>
            </a:r>
            <a:endParaRPr lang="id-ID" sz="2400" b="1" dirty="0">
              <a:solidFill>
                <a:schemeClr val="bg2">
                  <a:lumMod val="10000"/>
                </a:schemeClr>
              </a:solidFill>
              <a:effectLst/>
            </a:endParaRPr>
          </a:p>
          <a:p>
            <a:pPr algn="ctr"/>
            <a:r>
              <a:rPr lang="en-US" sz="2400" dirty="0">
                <a:solidFill>
                  <a:schemeClr val="bg2">
                    <a:lumMod val="10000"/>
                  </a:schemeClr>
                </a:solidFill>
                <a:effectLst/>
              </a:rPr>
              <a:t>Yuen </a:t>
            </a:r>
            <a:r>
              <a:rPr lang="en-US" sz="2400" dirty="0" err="1">
                <a:solidFill>
                  <a:schemeClr val="bg2">
                    <a:lumMod val="10000"/>
                  </a:schemeClr>
                </a:solidFill>
                <a:effectLst/>
              </a:rPr>
              <a:t>Nitami</a:t>
            </a:r>
            <a:r>
              <a:rPr lang="en-US" sz="2400" dirty="0">
                <a:solidFill>
                  <a:schemeClr val="bg2">
                    <a:lumMod val="10000"/>
                  </a:schemeClr>
                </a:solidFill>
                <a:effectLst/>
              </a:rPr>
              <a:t> </a:t>
            </a:r>
            <a:r>
              <a:rPr lang="en-US" sz="2400" dirty="0" err="1">
                <a:solidFill>
                  <a:schemeClr val="bg2">
                    <a:lumMod val="10000"/>
                  </a:schemeClr>
                </a:solidFill>
                <a:effectLst/>
              </a:rPr>
              <a:t>Rakasiwi</a:t>
            </a:r>
            <a:endParaRPr lang="id-ID" sz="2400" b="1" dirty="0">
              <a:solidFill>
                <a:schemeClr val="bg2">
                  <a:lumMod val="10000"/>
                </a:schemeClr>
              </a:solidFill>
              <a:effectLst/>
            </a:endParaRPr>
          </a:p>
          <a:p>
            <a:pPr algn="ctr"/>
            <a:endParaRPr lang="id-ID" sz="2400" dirty="0">
              <a:solidFill>
                <a:schemeClr val="bg2">
                  <a:lumMod val="10000"/>
                </a:schemeClr>
              </a:solidFill>
              <a:effectLst/>
            </a:endParaRPr>
          </a:p>
        </p:txBody>
      </p:sp>
    </p:spTree>
    <p:extLst>
      <p:ext uri="{BB962C8B-B14F-4D97-AF65-F5344CB8AC3E}">
        <p14:creationId xmlns:p14="http://schemas.microsoft.com/office/powerpoint/2010/main" val="2965785566"/>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290">
                                          <p:stCondLst>
                                            <p:cond delay="0"/>
                                          </p:stCondLst>
                                        </p:cTn>
                                        <p:tgtEl>
                                          <p:spTgt spid="4"/>
                                        </p:tgtEl>
                                      </p:cBhvr>
                                    </p:animEffect>
                                    <p:anim calcmode="lin" valueType="num">
                                      <p:cBhvr>
                                        <p:cTn id="8" dur="911"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4"/>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4"/>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4"/>
                                        </p:tgtEl>
                                        <p:attrNameLst>
                                          <p:attrName>ppt_y</p:attrName>
                                        </p:attrNameLst>
                                      </p:cBhvr>
                                      <p:tavLst>
                                        <p:tav tm="0" fmla="#ppt_y-sin(pi*$)/81">
                                          <p:val>
                                            <p:fltVal val="0"/>
                                          </p:val>
                                        </p:tav>
                                        <p:tav tm="100000">
                                          <p:val>
                                            <p:fltVal val="1"/>
                                          </p:val>
                                        </p:tav>
                                      </p:tavLst>
                                    </p:anim>
                                    <p:animScale>
                                      <p:cBhvr>
                                        <p:cTn id="13" dur="13">
                                          <p:stCondLst>
                                            <p:cond delay="325"/>
                                          </p:stCondLst>
                                        </p:cTn>
                                        <p:tgtEl>
                                          <p:spTgt spid="4"/>
                                        </p:tgtEl>
                                      </p:cBhvr>
                                      <p:to x="100000" y="60000"/>
                                    </p:animScale>
                                    <p:animScale>
                                      <p:cBhvr>
                                        <p:cTn id="14" dur="83" decel="50000">
                                          <p:stCondLst>
                                            <p:cond delay="338"/>
                                          </p:stCondLst>
                                        </p:cTn>
                                        <p:tgtEl>
                                          <p:spTgt spid="4"/>
                                        </p:tgtEl>
                                      </p:cBhvr>
                                      <p:to x="100000" y="100000"/>
                                    </p:animScale>
                                    <p:animScale>
                                      <p:cBhvr>
                                        <p:cTn id="15" dur="13">
                                          <p:stCondLst>
                                            <p:cond delay="656"/>
                                          </p:stCondLst>
                                        </p:cTn>
                                        <p:tgtEl>
                                          <p:spTgt spid="4"/>
                                        </p:tgtEl>
                                      </p:cBhvr>
                                      <p:to x="100000" y="80000"/>
                                    </p:animScale>
                                    <p:animScale>
                                      <p:cBhvr>
                                        <p:cTn id="16" dur="83" decel="50000">
                                          <p:stCondLst>
                                            <p:cond delay="669"/>
                                          </p:stCondLst>
                                        </p:cTn>
                                        <p:tgtEl>
                                          <p:spTgt spid="4"/>
                                        </p:tgtEl>
                                      </p:cBhvr>
                                      <p:to x="100000" y="100000"/>
                                    </p:animScale>
                                    <p:animScale>
                                      <p:cBhvr>
                                        <p:cTn id="17" dur="13">
                                          <p:stCondLst>
                                            <p:cond delay="821"/>
                                          </p:stCondLst>
                                        </p:cTn>
                                        <p:tgtEl>
                                          <p:spTgt spid="4"/>
                                        </p:tgtEl>
                                      </p:cBhvr>
                                      <p:to x="100000" y="90000"/>
                                    </p:animScale>
                                    <p:animScale>
                                      <p:cBhvr>
                                        <p:cTn id="18" dur="83" decel="50000">
                                          <p:stCondLst>
                                            <p:cond delay="834"/>
                                          </p:stCondLst>
                                        </p:cTn>
                                        <p:tgtEl>
                                          <p:spTgt spid="4"/>
                                        </p:tgtEl>
                                      </p:cBhvr>
                                      <p:to x="100000" y="100000"/>
                                    </p:animScale>
                                    <p:animScale>
                                      <p:cBhvr>
                                        <p:cTn id="19" dur="13">
                                          <p:stCondLst>
                                            <p:cond delay="904"/>
                                          </p:stCondLst>
                                        </p:cTn>
                                        <p:tgtEl>
                                          <p:spTgt spid="4"/>
                                        </p:tgtEl>
                                      </p:cBhvr>
                                      <p:to x="100000" y="95000"/>
                                    </p:animScale>
                                    <p:animScale>
                                      <p:cBhvr>
                                        <p:cTn id="20" dur="83" decel="50000">
                                          <p:stCondLst>
                                            <p:cond delay="917"/>
                                          </p:stCondLst>
                                        </p:cTn>
                                        <p:tgtEl>
                                          <p:spTgt spid="4"/>
                                        </p:tgtEl>
                                      </p:cBhvr>
                                      <p:to x="100000" y="100000"/>
                                    </p:animScale>
                                  </p:childTnLst>
                                </p:cTn>
                              </p:par>
                              <p:par>
                                <p:cTn id="21" presetID="19" presetClass="emph" presetSubtype="0" repeatCount="indefinite" fill="hold" nodeType="withEffect">
                                  <p:stCondLst>
                                    <p:cond delay="0"/>
                                  </p:stCondLst>
                                  <p:childTnLst>
                                    <p:animClr clrSpc="rgb" dir="cw">
                                      <p:cBhvr override="childStyle">
                                        <p:cTn id="22" dur="1000" fill="hold"/>
                                        <p:tgtEl>
                                          <p:spTgt spid="4">
                                            <p:txEl>
                                              <p:pRg st="0" end="0"/>
                                            </p:txEl>
                                          </p:spTgt>
                                        </p:tgtEl>
                                        <p:attrNameLst>
                                          <p:attrName>style.color</p:attrName>
                                        </p:attrNameLst>
                                      </p:cBhvr>
                                      <p:to>
                                        <a:srgbClr val="FFFFFF"/>
                                      </p:to>
                                    </p:animClr>
                                    <p:animClr clrSpc="rgb" dir="cw">
                                      <p:cBhvr>
                                        <p:cTn id="23" dur="1000" fill="hold"/>
                                        <p:tgtEl>
                                          <p:spTgt spid="4">
                                            <p:txEl>
                                              <p:pRg st="0" end="0"/>
                                            </p:txEl>
                                          </p:spTgt>
                                        </p:tgtEl>
                                        <p:attrNameLst>
                                          <p:attrName>fillcolor</p:attrName>
                                        </p:attrNameLst>
                                      </p:cBhvr>
                                      <p:to>
                                        <a:srgbClr val="FFFFFF"/>
                                      </p:to>
                                    </p:animClr>
                                    <p:set>
                                      <p:cBhvr>
                                        <p:cTn id="24" dur="1000" fill="hold"/>
                                        <p:tgtEl>
                                          <p:spTgt spid="4">
                                            <p:txEl>
                                              <p:pRg st="0" end="0"/>
                                            </p:txEl>
                                          </p:spTgt>
                                        </p:tgtEl>
                                        <p:attrNameLst>
                                          <p:attrName>fill.type</p:attrName>
                                        </p:attrNameLst>
                                      </p:cBhvr>
                                      <p:to>
                                        <p:strVal val="solid"/>
                                      </p:to>
                                    </p:set>
                                    <p:set>
                                      <p:cBhvr>
                                        <p:cTn id="25" dur="1000" fill="hold"/>
                                        <p:tgtEl>
                                          <p:spTgt spid="4">
                                            <p:txEl>
                                              <p:pRg st="0" end="0"/>
                                            </p:txEl>
                                          </p:spTgt>
                                        </p:tgtEl>
                                        <p:attrNameLst>
                                          <p:attrName>fill.on</p:attrName>
                                        </p:attrNameLst>
                                      </p:cBhvr>
                                      <p:to>
                                        <p:strVal val="true"/>
                                      </p:to>
                                    </p:set>
                                  </p:childTnLst>
                                </p:cTn>
                              </p:par>
                            </p:childTnLst>
                          </p:cTn>
                        </p:par>
                      </p:childTnLst>
                    </p:cTn>
                  </p:par>
                  <p:par>
                    <p:cTn id="26" fill="hold">
                      <p:stCondLst>
                        <p:cond delay="indefinite"/>
                      </p:stCondLst>
                      <p:childTnLst>
                        <p:par>
                          <p:cTn id="27" fill="hold">
                            <p:stCondLst>
                              <p:cond delay="0"/>
                            </p:stCondLst>
                            <p:childTnLst>
                              <p:par>
                                <p:cTn id="28" presetID="22" presetClass="entr" presetSubtype="4" fill="hold" nodeType="clickEffect">
                                  <p:stCondLst>
                                    <p:cond delay="0"/>
                                  </p:stCondLst>
                                  <p:childTnLst>
                                    <p:set>
                                      <p:cBhvr>
                                        <p:cTn id="29" dur="1" fill="hold">
                                          <p:stCondLst>
                                            <p:cond delay="0"/>
                                          </p:stCondLst>
                                        </p:cTn>
                                        <p:tgtEl>
                                          <p:spTgt spid="6">
                                            <p:txEl>
                                              <p:pRg st="0" end="0"/>
                                            </p:txEl>
                                          </p:spTgt>
                                        </p:tgtEl>
                                        <p:attrNameLst>
                                          <p:attrName>style.visibility</p:attrName>
                                        </p:attrNameLst>
                                      </p:cBhvr>
                                      <p:to>
                                        <p:strVal val="visible"/>
                                      </p:to>
                                    </p:set>
                                    <p:animEffect transition="in" filter="wipe(down)">
                                      <p:cBhvr>
                                        <p:cTn id="30" dur="500"/>
                                        <p:tgtEl>
                                          <p:spTgt spid="6">
                                            <p:txEl>
                                              <p:pRg st="0" end="0"/>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4" fill="hold" nodeType="clickEffect">
                                  <p:stCondLst>
                                    <p:cond delay="0"/>
                                  </p:stCondLst>
                                  <p:childTnLst>
                                    <p:set>
                                      <p:cBhvr>
                                        <p:cTn id="34" dur="1" fill="hold">
                                          <p:stCondLst>
                                            <p:cond delay="0"/>
                                          </p:stCondLst>
                                        </p:cTn>
                                        <p:tgtEl>
                                          <p:spTgt spid="6">
                                            <p:txEl>
                                              <p:pRg st="1" end="1"/>
                                            </p:txEl>
                                          </p:spTgt>
                                        </p:tgtEl>
                                        <p:attrNameLst>
                                          <p:attrName>style.visibility</p:attrName>
                                        </p:attrNameLst>
                                      </p:cBhvr>
                                      <p:to>
                                        <p:strVal val="visible"/>
                                      </p:to>
                                    </p:set>
                                    <p:animEffect transition="in" filter="wipe(down)">
                                      <p:cBhvr>
                                        <p:cTn id="35" dur="500"/>
                                        <p:tgtEl>
                                          <p:spTgt spid="6">
                                            <p:txEl>
                                              <p:pRg st="1" end="1"/>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4" fill="hold" nodeType="clickEffect">
                                  <p:stCondLst>
                                    <p:cond delay="0"/>
                                  </p:stCondLst>
                                  <p:childTnLst>
                                    <p:set>
                                      <p:cBhvr>
                                        <p:cTn id="39" dur="1" fill="hold">
                                          <p:stCondLst>
                                            <p:cond delay="0"/>
                                          </p:stCondLst>
                                        </p:cTn>
                                        <p:tgtEl>
                                          <p:spTgt spid="6">
                                            <p:txEl>
                                              <p:pRg st="2" end="2"/>
                                            </p:txEl>
                                          </p:spTgt>
                                        </p:tgtEl>
                                        <p:attrNameLst>
                                          <p:attrName>style.visibility</p:attrName>
                                        </p:attrNameLst>
                                      </p:cBhvr>
                                      <p:to>
                                        <p:strVal val="visible"/>
                                      </p:to>
                                    </p:set>
                                    <p:animEffect transition="in" filter="wipe(down)">
                                      <p:cBhvr>
                                        <p:cTn id="40" dur="500"/>
                                        <p:tgtEl>
                                          <p:spTgt spid="6">
                                            <p:txEl>
                                              <p:pRg st="2" end="2"/>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22" presetClass="entr" presetSubtype="4" fill="hold" nodeType="clickEffect">
                                  <p:stCondLst>
                                    <p:cond delay="0"/>
                                  </p:stCondLst>
                                  <p:childTnLst>
                                    <p:set>
                                      <p:cBhvr>
                                        <p:cTn id="44" dur="1" fill="hold">
                                          <p:stCondLst>
                                            <p:cond delay="0"/>
                                          </p:stCondLst>
                                        </p:cTn>
                                        <p:tgtEl>
                                          <p:spTgt spid="6">
                                            <p:txEl>
                                              <p:pRg st="3" end="3"/>
                                            </p:txEl>
                                          </p:spTgt>
                                        </p:tgtEl>
                                        <p:attrNameLst>
                                          <p:attrName>style.visibility</p:attrName>
                                        </p:attrNameLst>
                                      </p:cBhvr>
                                      <p:to>
                                        <p:strVal val="visible"/>
                                      </p:to>
                                    </p:set>
                                    <p:animEffect transition="in" filter="wipe(down)">
                                      <p:cBhvr>
                                        <p:cTn id="45" dur="500"/>
                                        <p:tgtEl>
                                          <p:spTgt spid="6">
                                            <p:txEl>
                                              <p:pRg st="3" end="3"/>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22" presetClass="entr" presetSubtype="4" fill="hold" nodeType="clickEffect">
                                  <p:stCondLst>
                                    <p:cond delay="0"/>
                                  </p:stCondLst>
                                  <p:childTnLst>
                                    <p:set>
                                      <p:cBhvr>
                                        <p:cTn id="49" dur="1" fill="hold">
                                          <p:stCondLst>
                                            <p:cond delay="0"/>
                                          </p:stCondLst>
                                        </p:cTn>
                                        <p:tgtEl>
                                          <p:spTgt spid="6">
                                            <p:txEl>
                                              <p:pRg st="4" end="4"/>
                                            </p:txEl>
                                          </p:spTgt>
                                        </p:tgtEl>
                                        <p:attrNameLst>
                                          <p:attrName>style.visibility</p:attrName>
                                        </p:attrNameLst>
                                      </p:cBhvr>
                                      <p:to>
                                        <p:strVal val="visible"/>
                                      </p:to>
                                    </p:set>
                                    <p:animEffect transition="in" filter="wipe(down)">
                                      <p:cBhvr>
                                        <p:cTn id="50" dur="500"/>
                                        <p:tgtEl>
                                          <p:spTgt spid="6">
                                            <p:txEl>
                                              <p:pRg st="4" end="4"/>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22" presetClass="entr" presetSubtype="4" fill="hold" nodeType="clickEffect">
                                  <p:stCondLst>
                                    <p:cond delay="0"/>
                                  </p:stCondLst>
                                  <p:childTnLst>
                                    <p:set>
                                      <p:cBhvr>
                                        <p:cTn id="54" dur="1" fill="hold">
                                          <p:stCondLst>
                                            <p:cond delay="0"/>
                                          </p:stCondLst>
                                        </p:cTn>
                                        <p:tgtEl>
                                          <p:spTgt spid="6">
                                            <p:txEl>
                                              <p:pRg st="5" end="5"/>
                                            </p:txEl>
                                          </p:spTgt>
                                        </p:tgtEl>
                                        <p:attrNameLst>
                                          <p:attrName>style.visibility</p:attrName>
                                        </p:attrNameLst>
                                      </p:cBhvr>
                                      <p:to>
                                        <p:strVal val="visible"/>
                                      </p:to>
                                    </p:set>
                                    <p:animEffect transition="in" filter="wipe(down)">
                                      <p:cBhvr>
                                        <p:cTn id="55" dur="500"/>
                                        <p:tgtEl>
                                          <p:spTgt spid="6">
                                            <p:txEl>
                                              <p:pRg st="5" end="5"/>
                                            </p:txEl>
                                          </p:spTgt>
                                        </p:tgtEl>
                                      </p:cBhvr>
                                    </p:animEffect>
                                  </p:childTnLst>
                                </p:cTn>
                              </p:par>
                            </p:childTnLst>
                          </p:cTn>
                        </p:par>
                      </p:childTnLst>
                    </p:cTn>
                  </p:par>
                  <p:par>
                    <p:cTn id="56" fill="hold">
                      <p:stCondLst>
                        <p:cond delay="indefinite"/>
                      </p:stCondLst>
                      <p:childTnLst>
                        <p:par>
                          <p:cTn id="57" fill="hold">
                            <p:stCondLst>
                              <p:cond delay="0"/>
                            </p:stCondLst>
                            <p:childTnLst>
                              <p:par>
                                <p:cTn id="58" presetID="22" presetClass="entr" presetSubtype="4" fill="hold" nodeType="clickEffect">
                                  <p:stCondLst>
                                    <p:cond delay="0"/>
                                  </p:stCondLst>
                                  <p:childTnLst>
                                    <p:set>
                                      <p:cBhvr>
                                        <p:cTn id="59" dur="1" fill="hold">
                                          <p:stCondLst>
                                            <p:cond delay="0"/>
                                          </p:stCondLst>
                                        </p:cTn>
                                        <p:tgtEl>
                                          <p:spTgt spid="6">
                                            <p:txEl>
                                              <p:pRg st="6" end="6"/>
                                            </p:txEl>
                                          </p:spTgt>
                                        </p:tgtEl>
                                        <p:attrNameLst>
                                          <p:attrName>style.visibility</p:attrName>
                                        </p:attrNameLst>
                                      </p:cBhvr>
                                      <p:to>
                                        <p:strVal val="visible"/>
                                      </p:to>
                                    </p:set>
                                    <p:animEffect transition="in" filter="wipe(down)">
                                      <p:cBhvr>
                                        <p:cTn id="60" dur="500"/>
                                        <p:tgtEl>
                                          <p:spTgt spid="6">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3000"/>
            <a:lum/>
          </a:blip>
          <a:srcRect/>
          <a:stretch>
            <a:fillRect l="-10000" r="-10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err="1" smtClean="0"/>
              <a:t>Tujuan</a:t>
            </a:r>
            <a:endParaRPr lang="en-US" dirty="0"/>
          </a:p>
        </p:txBody>
      </p:sp>
      <p:sp>
        <p:nvSpPr>
          <p:cNvPr id="3" name="Content Placeholder 2"/>
          <p:cNvSpPr>
            <a:spLocks noGrp="1"/>
          </p:cNvSpPr>
          <p:nvPr>
            <p:ph idx="1"/>
          </p:nvPr>
        </p:nvSpPr>
        <p:spPr/>
        <p:txBody>
          <a:bodyPr>
            <a:normAutofit fontScale="92500" lnSpcReduction="20000"/>
          </a:bodyPr>
          <a:lstStyle/>
          <a:p>
            <a:r>
              <a:rPr lang="en-US" dirty="0" err="1" smtClean="0"/>
              <a:t>Mengetahui</a:t>
            </a:r>
            <a:r>
              <a:rPr lang="en-US" dirty="0" smtClean="0"/>
              <a:t> </a:t>
            </a:r>
            <a:r>
              <a:rPr lang="en-US" dirty="0" err="1" smtClean="0"/>
              <a:t>Pengertian</a:t>
            </a:r>
            <a:r>
              <a:rPr lang="en-US" dirty="0" smtClean="0"/>
              <a:t> </a:t>
            </a:r>
            <a:r>
              <a:rPr lang="en-US" dirty="0" err="1" smtClean="0"/>
              <a:t>Birokrasi</a:t>
            </a:r>
            <a:endParaRPr lang="en-US" dirty="0" smtClean="0"/>
          </a:p>
          <a:p>
            <a:r>
              <a:rPr lang="en-US" dirty="0" err="1" smtClean="0"/>
              <a:t>Mengetahui</a:t>
            </a:r>
            <a:r>
              <a:rPr lang="en-US" dirty="0" smtClean="0"/>
              <a:t> </a:t>
            </a:r>
            <a:r>
              <a:rPr lang="en-US" dirty="0" err="1" smtClean="0"/>
              <a:t>Fungsi</a:t>
            </a:r>
            <a:r>
              <a:rPr lang="en-US" dirty="0" smtClean="0"/>
              <a:t> </a:t>
            </a:r>
            <a:r>
              <a:rPr lang="en-US" dirty="0" err="1" smtClean="0"/>
              <a:t>Birokrasi</a:t>
            </a:r>
            <a:endParaRPr lang="en-US" dirty="0" smtClean="0"/>
          </a:p>
          <a:p>
            <a:r>
              <a:rPr lang="en-US" dirty="0" err="1" smtClean="0"/>
              <a:t>Mengetahui</a:t>
            </a:r>
            <a:r>
              <a:rPr lang="en-US" dirty="0" smtClean="0"/>
              <a:t> </a:t>
            </a:r>
            <a:r>
              <a:rPr lang="en-US" dirty="0" err="1" smtClean="0"/>
              <a:t>Klasifikasi</a:t>
            </a:r>
            <a:r>
              <a:rPr lang="en-US" dirty="0" smtClean="0"/>
              <a:t> </a:t>
            </a:r>
            <a:r>
              <a:rPr lang="en-US" dirty="0" err="1" smtClean="0"/>
              <a:t>Birokrasi</a:t>
            </a:r>
            <a:endParaRPr lang="en-US" dirty="0" smtClean="0"/>
          </a:p>
          <a:p>
            <a:r>
              <a:rPr lang="en-US" dirty="0" err="1" smtClean="0"/>
              <a:t>Mengetahui</a:t>
            </a:r>
            <a:r>
              <a:rPr lang="en-US" dirty="0" smtClean="0"/>
              <a:t> </a:t>
            </a:r>
            <a:r>
              <a:rPr lang="en-US" dirty="0" err="1" smtClean="0"/>
              <a:t>Tujuan</a:t>
            </a:r>
            <a:r>
              <a:rPr lang="en-US" dirty="0" smtClean="0"/>
              <a:t> </a:t>
            </a:r>
            <a:r>
              <a:rPr lang="en-US" dirty="0" err="1" smtClean="0"/>
              <a:t>adanya</a:t>
            </a:r>
            <a:r>
              <a:rPr lang="en-US" dirty="0" smtClean="0"/>
              <a:t> </a:t>
            </a:r>
            <a:r>
              <a:rPr lang="en-US" dirty="0" err="1" smtClean="0"/>
              <a:t>Birokrasi</a:t>
            </a:r>
            <a:endParaRPr lang="en-US" dirty="0" smtClean="0"/>
          </a:p>
          <a:p>
            <a:r>
              <a:rPr lang="en-US" dirty="0" err="1" smtClean="0"/>
              <a:t>Mengetahui</a:t>
            </a:r>
            <a:r>
              <a:rPr lang="en-US" dirty="0" smtClean="0"/>
              <a:t> </a:t>
            </a:r>
            <a:r>
              <a:rPr lang="en-US" dirty="0" err="1" smtClean="0"/>
              <a:t>Manfaat</a:t>
            </a:r>
            <a:r>
              <a:rPr lang="en-US" dirty="0" smtClean="0"/>
              <a:t> </a:t>
            </a:r>
            <a:r>
              <a:rPr lang="en-US" dirty="0" err="1" smtClean="0"/>
              <a:t>adanya</a:t>
            </a:r>
            <a:r>
              <a:rPr lang="en-US" dirty="0" smtClean="0"/>
              <a:t> </a:t>
            </a:r>
            <a:r>
              <a:rPr lang="en-US" dirty="0" err="1" smtClean="0"/>
              <a:t>Birokrasi</a:t>
            </a:r>
            <a:endParaRPr lang="en-US" dirty="0" smtClean="0"/>
          </a:p>
          <a:p>
            <a:r>
              <a:rPr lang="en-US" dirty="0" err="1" smtClean="0"/>
              <a:t>Mengetahui</a:t>
            </a:r>
            <a:r>
              <a:rPr lang="en-US" dirty="0" smtClean="0"/>
              <a:t> </a:t>
            </a:r>
            <a:r>
              <a:rPr lang="en-US" dirty="0" err="1" smtClean="0"/>
              <a:t>Elemen</a:t>
            </a:r>
            <a:r>
              <a:rPr lang="en-US" dirty="0" smtClean="0"/>
              <a:t> </a:t>
            </a:r>
            <a:r>
              <a:rPr lang="en-US" dirty="0" err="1" smtClean="0"/>
              <a:t>dasar</a:t>
            </a:r>
            <a:r>
              <a:rPr lang="en-US" dirty="0" smtClean="0"/>
              <a:t> </a:t>
            </a:r>
            <a:r>
              <a:rPr lang="en-US" dirty="0" err="1" smtClean="0"/>
              <a:t>birokrasi</a:t>
            </a:r>
            <a:endParaRPr lang="en-US" dirty="0" smtClean="0"/>
          </a:p>
          <a:p>
            <a:r>
              <a:rPr lang="en-US" dirty="0" err="1" smtClean="0"/>
              <a:t>Mengetahui</a:t>
            </a:r>
            <a:r>
              <a:rPr lang="en-US" dirty="0" smtClean="0"/>
              <a:t> </a:t>
            </a:r>
            <a:r>
              <a:rPr lang="en-US" dirty="0" err="1"/>
              <a:t>Upaya</a:t>
            </a:r>
            <a:r>
              <a:rPr lang="en-US" dirty="0"/>
              <a:t> </a:t>
            </a:r>
            <a:r>
              <a:rPr lang="en-US" dirty="0" err="1" smtClean="0"/>
              <a:t>mewujudkan</a:t>
            </a:r>
            <a:r>
              <a:rPr lang="en-US" dirty="0" smtClean="0"/>
              <a:t> </a:t>
            </a:r>
            <a:r>
              <a:rPr lang="en-US" dirty="0" err="1" smtClean="0"/>
              <a:t>Birokrasi</a:t>
            </a:r>
            <a:r>
              <a:rPr lang="en-US" dirty="0" smtClean="0"/>
              <a:t> </a:t>
            </a:r>
            <a:r>
              <a:rPr lang="en-US" dirty="0"/>
              <a:t>yang </a:t>
            </a:r>
            <a:r>
              <a:rPr lang="en-US" dirty="0" err="1"/>
              <a:t>Responsif</a:t>
            </a:r>
            <a:r>
              <a:rPr lang="en-US" dirty="0"/>
              <a:t> </a:t>
            </a:r>
            <a:r>
              <a:rPr lang="en-US" dirty="0" err="1"/>
              <a:t>dan</a:t>
            </a:r>
            <a:r>
              <a:rPr lang="en-US" dirty="0"/>
              <a:t> </a:t>
            </a:r>
            <a:r>
              <a:rPr lang="en-US" dirty="0" err="1" smtClean="0"/>
              <a:t>Inofatif</a:t>
            </a:r>
            <a:endParaRPr lang="en-US" dirty="0" smtClean="0"/>
          </a:p>
          <a:p>
            <a:r>
              <a:rPr lang="en-US" dirty="0" err="1" smtClean="0"/>
              <a:t>Mengetahui</a:t>
            </a:r>
            <a:r>
              <a:rPr lang="en-US" dirty="0" smtClean="0"/>
              <a:t> </a:t>
            </a:r>
            <a:r>
              <a:rPr lang="en-US" dirty="0" err="1" smtClean="0"/>
              <a:t>Fungsi</a:t>
            </a:r>
            <a:r>
              <a:rPr lang="en-US" dirty="0" smtClean="0"/>
              <a:t> </a:t>
            </a:r>
            <a:r>
              <a:rPr lang="en-US" dirty="0" err="1" smtClean="0"/>
              <a:t>Bahasa</a:t>
            </a:r>
            <a:r>
              <a:rPr lang="en-US" dirty="0" smtClean="0"/>
              <a:t> </a:t>
            </a:r>
            <a:r>
              <a:rPr lang="en-US" dirty="0" err="1" smtClean="0"/>
              <a:t>dalam</a:t>
            </a:r>
            <a:r>
              <a:rPr lang="en-US" dirty="0" smtClean="0"/>
              <a:t> </a:t>
            </a:r>
            <a:r>
              <a:rPr lang="en-US" dirty="0" err="1" smtClean="0"/>
              <a:t>Birokrasi</a:t>
            </a:r>
            <a:endParaRPr lang="en-US" dirty="0" smtClean="0"/>
          </a:p>
          <a:p>
            <a:r>
              <a:rPr lang="en-US" dirty="0" err="1" smtClean="0"/>
              <a:t>Mengetahui</a:t>
            </a:r>
            <a:r>
              <a:rPr lang="en-US" dirty="0" smtClean="0"/>
              <a:t> </a:t>
            </a:r>
            <a:r>
              <a:rPr lang="en-US" dirty="0" err="1" smtClean="0"/>
              <a:t>ciri-ciri</a:t>
            </a:r>
            <a:r>
              <a:rPr lang="en-US" dirty="0" smtClean="0"/>
              <a:t> </a:t>
            </a:r>
            <a:r>
              <a:rPr lang="en-US" dirty="0" err="1" smtClean="0"/>
              <a:t>Organisasi</a:t>
            </a:r>
            <a:r>
              <a:rPr lang="en-US" dirty="0" smtClean="0"/>
              <a:t> </a:t>
            </a:r>
            <a:r>
              <a:rPr lang="en-US" dirty="0" err="1" smtClean="0"/>
              <a:t>Birokrasi</a:t>
            </a:r>
            <a:endParaRPr lang="en-US" dirty="0" smtClean="0"/>
          </a:p>
          <a:p>
            <a:endParaRPr lang="en-US" dirty="0" smtClean="0"/>
          </a:p>
          <a:p>
            <a:endParaRPr lang="en-US" dirty="0"/>
          </a:p>
        </p:txBody>
      </p:sp>
    </p:spTree>
    <p:extLst>
      <p:ext uri="{BB962C8B-B14F-4D97-AF65-F5344CB8AC3E}">
        <p14:creationId xmlns:p14="http://schemas.microsoft.com/office/powerpoint/2010/main" val="858027752"/>
      </p:ext>
    </p:extLst>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3000"/>
            <a:lum/>
          </a:blip>
          <a:srcRect/>
          <a:stretch>
            <a:fillRect l="-10000" r="-10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id-ID" dirty="0" smtClean="0"/>
              <a:t>A. Pengertian Birokrasi</a:t>
            </a:r>
            <a:endParaRPr lang="id-ID" dirty="0"/>
          </a:p>
        </p:txBody>
      </p:sp>
      <p:sp>
        <p:nvSpPr>
          <p:cNvPr id="3" name="Content Placeholder 2"/>
          <p:cNvSpPr>
            <a:spLocks noGrp="1"/>
          </p:cNvSpPr>
          <p:nvPr>
            <p:ph idx="1"/>
          </p:nvPr>
        </p:nvSpPr>
        <p:spPr>
          <a:xfrm>
            <a:off x="395536" y="1484784"/>
            <a:ext cx="8003232" cy="4525963"/>
          </a:xfrm>
        </p:spPr>
        <p:txBody>
          <a:bodyPr>
            <a:normAutofit/>
          </a:bodyPr>
          <a:lstStyle/>
          <a:p>
            <a:pPr algn="just"/>
            <a:r>
              <a:rPr lang="id-ID" dirty="0" smtClean="0"/>
              <a:t>Secara Etimologi</a:t>
            </a:r>
          </a:p>
          <a:p>
            <a:pPr marL="0" indent="0" algn="just">
              <a:buNone/>
            </a:pPr>
            <a:r>
              <a:rPr lang="en-US" dirty="0" err="1" smtClean="0"/>
              <a:t>Birokrasi</a:t>
            </a:r>
            <a:r>
              <a:rPr lang="en-US" dirty="0" smtClean="0"/>
              <a:t> </a:t>
            </a:r>
            <a:r>
              <a:rPr lang="en-US" dirty="0" err="1" smtClean="0"/>
              <a:t>berasal</a:t>
            </a:r>
            <a:r>
              <a:rPr lang="en-US" dirty="0" smtClean="0"/>
              <a:t> </a:t>
            </a:r>
            <a:r>
              <a:rPr lang="en-US" dirty="0" err="1" smtClean="0"/>
              <a:t>dari</a:t>
            </a:r>
            <a:r>
              <a:rPr lang="en-US" dirty="0" smtClean="0"/>
              <a:t> </a:t>
            </a:r>
            <a:r>
              <a:rPr lang="en-US" dirty="0" err="1" smtClean="0"/>
              <a:t>bahasa</a:t>
            </a:r>
            <a:r>
              <a:rPr lang="en-US" dirty="0" smtClean="0"/>
              <a:t> </a:t>
            </a:r>
            <a:r>
              <a:rPr lang="en-US" dirty="0" err="1" smtClean="0"/>
              <a:t>Yunani</a:t>
            </a:r>
            <a:r>
              <a:rPr lang="en-US" dirty="0" smtClean="0"/>
              <a:t>, </a:t>
            </a:r>
            <a:r>
              <a:rPr lang="en-US" dirty="0" err="1" smtClean="0"/>
              <a:t>yaitu</a:t>
            </a:r>
            <a:r>
              <a:rPr lang="en-US" dirty="0" smtClean="0"/>
              <a:t> </a:t>
            </a:r>
            <a:r>
              <a:rPr lang="en-US" dirty="0" err="1" smtClean="0"/>
              <a:t>dari</a:t>
            </a:r>
            <a:r>
              <a:rPr lang="en-US" dirty="0" smtClean="0"/>
              <a:t> kata </a:t>
            </a:r>
            <a:r>
              <a:rPr lang="en-US" i="1" dirty="0" smtClean="0"/>
              <a:t>Bureau</a:t>
            </a:r>
            <a:r>
              <a:rPr lang="en-US" dirty="0" smtClean="0"/>
              <a:t> </a:t>
            </a:r>
            <a:r>
              <a:rPr lang="en-US" dirty="0" err="1" smtClean="0"/>
              <a:t>dan</a:t>
            </a:r>
            <a:r>
              <a:rPr lang="en-US" dirty="0" smtClean="0"/>
              <a:t> </a:t>
            </a:r>
            <a:r>
              <a:rPr lang="en-US" i="1" dirty="0" err="1" smtClean="0"/>
              <a:t>Kratia</a:t>
            </a:r>
            <a:r>
              <a:rPr lang="en-US" dirty="0" smtClean="0"/>
              <a:t>. </a:t>
            </a:r>
            <a:r>
              <a:rPr lang="en-US" i="1" dirty="0" smtClean="0"/>
              <a:t>Bureau</a:t>
            </a:r>
            <a:r>
              <a:rPr lang="en-US" dirty="0" smtClean="0"/>
              <a:t> </a:t>
            </a:r>
            <a:r>
              <a:rPr lang="en-US" dirty="0" err="1" smtClean="0"/>
              <a:t>berarti</a:t>
            </a:r>
            <a:r>
              <a:rPr lang="en-US" dirty="0" smtClean="0"/>
              <a:t> </a:t>
            </a:r>
            <a:r>
              <a:rPr lang="en-US" dirty="0" err="1" smtClean="0"/>
              <a:t>meja</a:t>
            </a:r>
            <a:r>
              <a:rPr lang="en-US" dirty="0" smtClean="0"/>
              <a:t> </a:t>
            </a:r>
            <a:r>
              <a:rPr lang="en-US" dirty="0" err="1" smtClean="0"/>
              <a:t>atau</a:t>
            </a:r>
            <a:r>
              <a:rPr lang="en-US" dirty="0" smtClean="0"/>
              <a:t> </a:t>
            </a:r>
            <a:r>
              <a:rPr lang="en-US" dirty="0" err="1" smtClean="0"/>
              <a:t>kantor</a:t>
            </a:r>
            <a:r>
              <a:rPr lang="en-US" dirty="0" smtClean="0"/>
              <a:t>. </a:t>
            </a:r>
            <a:r>
              <a:rPr lang="en-US" dirty="0" err="1" smtClean="0"/>
              <a:t>Sedangkan</a:t>
            </a:r>
            <a:r>
              <a:rPr lang="en-US" dirty="0" smtClean="0"/>
              <a:t> </a:t>
            </a:r>
            <a:r>
              <a:rPr lang="en-US" i="1" dirty="0" err="1" smtClean="0"/>
              <a:t>Kratia</a:t>
            </a:r>
            <a:r>
              <a:rPr lang="en-US" dirty="0" smtClean="0"/>
              <a:t> (</a:t>
            </a:r>
            <a:r>
              <a:rPr lang="en-US" i="1" dirty="0" err="1" smtClean="0"/>
              <a:t>cracein</a:t>
            </a:r>
            <a:r>
              <a:rPr lang="en-US" dirty="0" smtClean="0"/>
              <a:t>) </a:t>
            </a:r>
            <a:r>
              <a:rPr lang="en-US" dirty="0" err="1" smtClean="0"/>
              <a:t>berarti</a:t>
            </a:r>
            <a:r>
              <a:rPr lang="en-US" dirty="0" smtClean="0"/>
              <a:t> </a:t>
            </a:r>
            <a:r>
              <a:rPr lang="en-US" dirty="0" err="1" smtClean="0"/>
              <a:t>pemerintahan</a:t>
            </a:r>
            <a:r>
              <a:rPr lang="en-US" dirty="0" smtClean="0"/>
              <a:t>. </a:t>
            </a:r>
            <a:r>
              <a:rPr lang="en-US" dirty="0" err="1" smtClean="0"/>
              <a:t>Jadi</a:t>
            </a:r>
            <a:r>
              <a:rPr lang="en-US" dirty="0" smtClean="0"/>
              <a:t> </a:t>
            </a:r>
            <a:r>
              <a:rPr lang="en-US" dirty="0" err="1" smtClean="0"/>
              <a:t>menurut</a:t>
            </a:r>
            <a:r>
              <a:rPr lang="en-US" dirty="0" smtClean="0"/>
              <a:t> </a:t>
            </a:r>
            <a:r>
              <a:rPr lang="en-US" dirty="0" err="1" smtClean="0"/>
              <a:t>asal</a:t>
            </a:r>
            <a:r>
              <a:rPr lang="en-US" dirty="0" smtClean="0"/>
              <a:t> kata </a:t>
            </a:r>
            <a:r>
              <a:rPr lang="en-US" dirty="0" err="1" smtClean="0"/>
              <a:t>nya</a:t>
            </a:r>
            <a:r>
              <a:rPr lang="en-US" dirty="0" smtClean="0"/>
              <a:t> </a:t>
            </a:r>
            <a:r>
              <a:rPr lang="en-US" dirty="0" err="1" smtClean="0"/>
              <a:t>Birokrasi</a:t>
            </a:r>
            <a:r>
              <a:rPr lang="en-US" dirty="0" smtClean="0"/>
              <a:t> </a:t>
            </a:r>
            <a:r>
              <a:rPr lang="en-US" dirty="0" err="1" smtClean="0"/>
              <a:t>berarti</a:t>
            </a:r>
            <a:r>
              <a:rPr lang="en-US" dirty="0" smtClean="0"/>
              <a:t> </a:t>
            </a:r>
            <a:r>
              <a:rPr lang="en-US" dirty="0" err="1" smtClean="0"/>
              <a:t>pemerintahan</a:t>
            </a:r>
            <a:r>
              <a:rPr lang="en-US" dirty="0" smtClean="0"/>
              <a:t> </a:t>
            </a:r>
            <a:r>
              <a:rPr lang="en-US" dirty="0" err="1" smtClean="0"/>
              <a:t>melalui</a:t>
            </a:r>
            <a:r>
              <a:rPr lang="en-US" dirty="0" smtClean="0"/>
              <a:t> </a:t>
            </a:r>
            <a:r>
              <a:rPr lang="en-US" dirty="0" err="1" smtClean="0"/>
              <a:t>kantor</a:t>
            </a:r>
            <a:r>
              <a:rPr lang="en-US" dirty="0" smtClean="0"/>
              <a:t> </a:t>
            </a:r>
            <a:r>
              <a:rPr lang="en-US" dirty="0" err="1" smtClean="0"/>
              <a:t>atau</a:t>
            </a:r>
            <a:r>
              <a:rPr lang="en-US" dirty="0" smtClean="0"/>
              <a:t> </a:t>
            </a:r>
            <a:r>
              <a:rPr lang="en-US" dirty="0" err="1" smtClean="0"/>
              <a:t>administrasi</a:t>
            </a:r>
            <a:r>
              <a:rPr lang="en-US" dirty="0" smtClean="0"/>
              <a:t> </a:t>
            </a:r>
            <a:r>
              <a:rPr lang="en-US" dirty="0" err="1" smtClean="0"/>
              <a:t>melalui</a:t>
            </a:r>
            <a:r>
              <a:rPr lang="en-US" dirty="0" smtClean="0"/>
              <a:t> </a:t>
            </a:r>
            <a:r>
              <a:rPr lang="en-US" dirty="0" err="1" smtClean="0"/>
              <a:t>kantor</a:t>
            </a:r>
            <a:r>
              <a:rPr lang="en-US" dirty="0" smtClean="0"/>
              <a:t>.</a:t>
            </a:r>
            <a:endParaRPr lang="id-ID" dirty="0" smtClean="0"/>
          </a:p>
        </p:txBody>
      </p:sp>
    </p:spTree>
    <p:extLst>
      <p:ext uri="{BB962C8B-B14F-4D97-AF65-F5344CB8AC3E}">
        <p14:creationId xmlns:p14="http://schemas.microsoft.com/office/powerpoint/2010/main" val="1650323820"/>
      </p:ext>
    </p:extLst>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3000"/>
            <a:lum/>
          </a:blip>
          <a:srcRect/>
          <a:stretch>
            <a:fillRect l="-10000" r="-10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980728"/>
            <a:ext cx="8229600" cy="4824536"/>
          </a:xfrm>
        </p:spPr>
        <p:txBody>
          <a:bodyPr>
            <a:normAutofit/>
          </a:bodyPr>
          <a:lstStyle/>
          <a:p>
            <a:r>
              <a:rPr lang="id-ID" dirty="0" smtClean="0"/>
              <a:t>Secara Terminologi</a:t>
            </a:r>
          </a:p>
          <a:p>
            <a:pPr marL="0" indent="0" algn="just">
              <a:buNone/>
            </a:pPr>
            <a:r>
              <a:rPr lang="id-ID" dirty="0"/>
              <a:t>S</a:t>
            </a:r>
            <a:r>
              <a:rPr lang="id-ID" dirty="0" smtClean="0"/>
              <a:t>uatu organisasi pemerintahan yang terdiri dari </a:t>
            </a:r>
          </a:p>
          <a:p>
            <a:pPr marL="0" indent="0" algn="just">
              <a:buNone/>
            </a:pPr>
            <a:r>
              <a:rPr lang="id-ID" dirty="0" smtClean="0"/>
              <a:t>sub-sub struktur yang memiliki hubungan satu dengan  yang lain, yang memiliki fungsi, peran, dan kewenangan dalam melaksanakan pemerintahan, dalam rangka mencapai suatu visi, misi, tujuan, dan program yang telah </a:t>
            </a:r>
          </a:p>
          <a:p>
            <a:pPr marL="0" indent="0" algn="just">
              <a:buNone/>
            </a:pPr>
            <a:r>
              <a:rPr lang="id-ID" dirty="0" smtClean="0"/>
              <a:t>ditetapkan.</a:t>
            </a:r>
          </a:p>
          <a:p>
            <a:endParaRPr lang="id-ID" dirty="0"/>
          </a:p>
        </p:txBody>
      </p:sp>
    </p:spTree>
    <p:extLst>
      <p:ext uri="{BB962C8B-B14F-4D97-AF65-F5344CB8AC3E}">
        <p14:creationId xmlns:p14="http://schemas.microsoft.com/office/powerpoint/2010/main" val="3506904366"/>
      </p:ext>
    </p:extLst>
  </p:cSld>
  <p:clrMapOvr>
    <a:masterClrMapping/>
  </p:clrMapOvr>
  <mc:AlternateContent xmlns:mc="http://schemas.openxmlformats.org/markup-compatibility/2006">
    <mc:Choice xmlns:p14="http://schemas.microsoft.com/office/powerpoint/2010/main" Requires="p14">
      <p:transition spd="slow" p14:dur="2000">
        <p14:ferris dir="l"/>
      </p:transition>
    </mc:Choice>
    <mc:Fallback>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3000"/>
            <a:lum/>
          </a:blip>
          <a:srcRect/>
          <a:stretch>
            <a:fillRect l="-10000" r="-10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332656"/>
            <a:ext cx="8229600" cy="6048672"/>
          </a:xfrm>
        </p:spPr>
        <p:txBody>
          <a:bodyPr>
            <a:normAutofit/>
          </a:bodyPr>
          <a:lstStyle/>
          <a:p>
            <a:pPr algn="just"/>
            <a:r>
              <a:rPr lang="id-ID" dirty="0" smtClean="0"/>
              <a:t>Menurut Pakar</a:t>
            </a:r>
          </a:p>
          <a:p>
            <a:pPr marL="0" indent="0" algn="just">
              <a:buNone/>
            </a:pPr>
            <a:r>
              <a:rPr lang="id-ID" dirty="0" smtClean="0"/>
              <a:t>Menurut</a:t>
            </a:r>
            <a:r>
              <a:rPr lang="en-US" dirty="0" smtClean="0"/>
              <a:t> </a:t>
            </a:r>
            <a:r>
              <a:rPr lang="id-ID" dirty="0" smtClean="0"/>
              <a:t>Taliziduhu Ndraha (2003) </a:t>
            </a:r>
          </a:p>
          <a:p>
            <a:pPr marL="0" indent="0" algn="just">
              <a:buNone/>
            </a:pPr>
            <a:r>
              <a:rPr lang="id-ID" dirty="0" smtClean="0"/>
              <a:t>Tiga Macam Perkembangan Birokrasi saat  ini:</a:t>
            </a:r>
          </a:p>
          <a:p>
            <a:pPr marL="0" indent="0" algn="just">
              <a:buNone/>
            </a:pPr>
            <a:r>
              <a:rPr lang="id-ID" dirty="0" smtClean="0"/>
              <a:t>1. Birokrasi diartikan sebagai aparat yang  diangkat penguasa untuk menjalankan pemerintahan (government by bureaus).</a:t>
            </a:r>
          </a:p>
          <a:p>
            <a:pPr marL="0" indent="0" algn="just">
              <a:buNone/>
            </a:pPr>
            <a:r>
              <a:rPr lang="id-ID" dirty="0" smtClean="0"/>
              <a:t>2. Birokrasi diartikan sebagai sifat atau perilaku pemerintah yang buruk (patologi). </a:t>
            </a:r>
          </a:p>
          <a:p>
            <a:pPr marL="0" indent="0" algn="just">
              <a:buNone/>
            </a:pPr>
            <a:r>
              <a:rPr lang="id-ID" dirty="0" smtClean="0"/>
              <a:t>3. Birokrasi sebagai tipe ideal organisasi.</a:t>
            </a:r>
            <a:endParaRPr lang="id-ID" dirty="0"/>
          </a:p>
        </p:txBody>
      </p:sp>
    </p:spTree>
    <p:extLst>
      <p:ext uri="{BB962C8B-B14F-4D97-AF65-F5344CB8AC3E}">
        <p14:creationId xmlns:p14="http://schemas.microsoft.com/office/powerpoint/2010/main" val="3908828755"/>
      </p:ext>
    </p:extLst>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3000"/>
            <a:lum/>
          </a:blip>
          <a:srcRect/>
          <a:stretch>
            <a:fillRect l="-10000" r="-10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22114"/>
          </a:xfrm>
        </p:spPr>
        <p:txBody>
          <a:bodyPr/>
          <a:lstStyle/>
          <a:p>
            <a:pPr algn="l"/>
            <a:r>
              <a:rPr lang="id-ID" dirty="0" smtClean="0"/>
              <a:t>B. Fungsi Birokrasi</a:t>
            </a:r>
            <a:endParaRPr lang="id-ID" dirty="0"/>
          </a:p>
        </p:txBody>
      </p:sp>
      <p:sp>
        <p:nvSpPr>
          <p:cNvPr id="3" name="Content Placeholder 2"/>
          <p:cNvSpPr>
            <a:spLocks noGrp="1"/>
          </p:cNvSpPr>
          <p:nvPr>
            <p:ph idx="1"/>
          </p:nvPr>
        </p:nvSpPr>
        <p:spPr>
          <a:xfrm>
            <a:off x="457200" y="1340768"/>
            <a:ext cx="8229600" cy="5256584"/>
          </a:xfrm>
        </p:spPr>
        <p:txBody>
          <a:bodyPr>
            <a:normAutofit fontScale="92500" lnSpcReduction="10000"/>
          </a:bodyPr>
          <a:lstStyle/>
          <a:p>
            <a:pPr marL="0" indent="0" algn="just">
              <a:buNone/>
            </a:pPr>
            <a:r>
              <a:rPr lang="id-ID" dirty="0" smtClean="0"/>
              <a:t>Fungsi dan peran birokrasi meliputi hal-hal sebagai berikut:</a:t>
            </a:r>
          </a:p>
          <a:p>
            <a:pPr marL="514350" indent="-514350" algn="just">
              <a:buAutoNum type="arabicParenBoth"/>
            </a:pPr>
            <a:r>
              <a:rPr lang="id-ID" dirty="0"/>
              <a:t>M</a:t>
            </a:r>
            <a:r>
              <a:rPr lang="id-ID" dirty="0" smtClean="0"/>
              <a:t>elaksanakan pelayanan publik</a:t>
            </a:r>
          </a:p>
          <a:p>
            <a:pPr marL="514350" indent="-514350" algn="just">
              <a:buAutoNum type="arabicParenBoth"/>
            </a:pPr>
            <a:r>
              <a:rPr lang="id-ID" dirty="0"/>
              <a:t>P</a:t>
            </a:r>
            <a:r>
              <a:rPr lang="id-ID" dirty="0" smtClean="0"/>
              <a:t>elaksana pembangunan yang profesional (merrit system)</a:t>
            </a:r>
          </a:p>
          <a:p>
            <a:pPr marL="514350" indent="-514350" algn="just">
              <a:buAutoNum type="arabicParenBoth" startAt="3"/>
            </a:pPr>
            <a:r>
              <a:rPr lang="id-ID" dirty="0"/>
              <a:t>P</a:t>
            </a:r>
            <a:r>
              <a:rPr lang="id-ID" dirty="0" smtClean="0"/>
              <a:t>erencana, pelaksana dan pengawas  kebijakan (manajemen pemerintahan)</a:t>
            </a:r>
          </a:p>
          <a:p>
            <a:pPr marL="514350" indent="-514350" algn="just">
              <a:buAutoNum type="arabicParenBoth" startAt="3"/>
            </a:pPr>
            <a:r>
              <a:rPr lang="id-ID" dirty="0"/>
              <a:t>A</a:t>
            </a:r>
            <a:r>
              <a:rPr lang="id-ID" dirty="0" smtClean="0"/>
              <a:t>lat pemerintah untuk melayani kepentingan (abdi) masyarakat dan negara yang netral dan bukan merupakan bagian dari kekuatan atau mesin politik (netralitas birokrasi).</a:t>
            </a:r>
            <a:endParaRPr lang="id-ID" dirty="0"/>
          </a:p>
        </p:txBody>
      </p:sp>
    </p:spTree>
    <p:extLst>
      <p:ext uri="{BB962C8B-B14F-4D97-AF65-F5344CB8AC3E}">
        <p14:creationId xmlns:p14="http://schemas.microsoft.com/office/powerpoint/2010/main" val="1622858410"/>
      </p:ext>
    </p:extLst>
  </p:cSld>
  <p:clrMapOvr>
    <a:masterClrMapping/>
  </p:clrMapOvr>
  <mc:AlternateContent xmlns:mc="http://schemas.openxmlformats.org/markup-compatibility/2006">
    <mc:Choice xmlns:p14="http://schemas.microsoft.com/office/powerpoint/2010/main" Requires="p14">
      <p:transition spd="slow" p14:dur="1600">
        <p14:prism isInverted="1"/>
      </p:transition>
    </mc:Choice>
    <mc:Fallback>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3000"/>
            <a:lum/>
          </a:blip>
          <a:srcRect/>
          <a:stretch>
            <a:fillRect l="-10000" r="-10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id-ID" dirty="0" smtClean="0"/>
              <a:t>C. Klasifikasi Birokrasi</a:t>
            </a:r>
            <a:endParaRPr lang="id-ID" dirty="0"/>
          </a:p>
        </p:txBody>
      </p:sp>
      <p:sp>
        <p:nvSpPr>
          <p:cNvPr id="3" name="Content Placeholder 2"/>
          <p:cNvSpPr>
            <a:spLocks noGrp="1"/>
          </p:cNvSpPr>
          <p:nvPr>
            <p:ph idx="1"/>
          </p:nvPr>
        </p:nvSpPr>
        <p:spPr>
          <a:xfrm>
            <a:off x="457200" y="1340768"/>
            <a:ext cx="8229600" cy="5112568"/>
          </a:xfrm>
        </p:spPr>
        <p:txBody>
          <a:bodyPr>
            <a:normAutofit fontScale="92500" lnSpcReduction="20000"/>
          </a:bodyPr>
          <a:lstStyle/>
          <a:p>
            <a:pPr marL="0" indent="0">
              <a:buNone/>
            </a:pPr>
            <a:r>
              <a:rPr lang="id-ID" dirty="0" smtClean="0"/>
              <a:t>Dilihat dari sisi pelaksana, birokrasi terbagi 2 yakni:</a:t>
            </a:r>
          </a:p>
          <a:p>
            <a:pPr marL="514350" indent="-514350">
              <a:buAutoNum type="arabicPeriod"/>
            </a:pPr>
            <a:r>
              <a:rPr lang="id-ID" dirty="0" smtClean="0"/>
              <a:t>Birokrasi sektor privat (contoh: perusahan swasta, NGO,  sekolah swasta)</a:t>
            </a:r>
          </a:p>
          <a:p>
            <a:pPr marL="514350" indent="-514350">
              <a:buAutoNum type="arabicPeriod"/>
            </a:pPr>
            <a:r>
              <a:rPr lang="id-ID" dirty="0" smtClean="0"/>
              <a:t>Birokrasi </a:t>
            </a:r>
            <a:r>
              <a:rPr lang="id-ID" dirty="0" smtClean="0"/>
              <a:t>sektor publik (contoh: pemerintah pusat,  pemerintah daerah)</a:t>
            </a:r>
          </a:p>
          <a:p>
            <a:pPr marL="0" indent="0">
              <a:buNone/>
            </a:pPr>
            <a:endParaRPr lang="id-ID" dirty="0" smtClean="0"/>
          </a:p>
          <a:p>
            <a:pPr marL="0" indent="0">
              <a:buNone/>
            </a:pPr>
            <a:r>
              <a:rPr lang="id-ID" dirty="0" smtClean="0"/>
              <a:t>Dilihat dalam arti luas dan sempit, birokrasi terbagi 2 yakni: </a:t>
            </a:r>
          </a:p>
          <a:p>
            <a:pPr marL="514350" indent="-514350">
              <a:buAutoNum type="arabicPeriod"/>
            </a:pPr>
            <a:r>
              <a:rPr lang="id-ID" dirty="0" smtClean="0"/>
              <a:t>Birokrasi eksekutif (contoh: kabinet, departemen,  kementerian negara)</a:t>
            </a:r>
          </a:p>
          <a:p>
            <a:pPr marL="514350" indent="-514350">
              <a:buAutoNum type="arabicPeriod"/>
            </a:pPr>
            <a:r>
              <a:rPr lang="id-ID" dirty="0" smtClean="0"/>
              <a:t>Birokrasi negara (Eksekutif, Legislatif, Yudikatif)</a:t>
            </a:r>
          </a:p>
          <a:p>
            <a:pPr marL="0" indent="0">
              <a:buNone/>
            </a:pPr>
            <a:endParaRPr lang="id-ID" dirty="0" smtClean="0"/>
          </a:p>
        </p:txBody>
      </p:sp>
    </p:spTree>
    <p:extLst>
      <p:ext uri="{BB962C8B-B14F-4D97-AF65-F5344CB8AC3E}">
        <p14:creationId xmlns:p14="http://schemas.microsoft.com/office/powerpoint/2010/main" val="736751779"/>
      </p:ext>
    </p:extLst>
  </p:cSld>
  <p:clrMapOvr>
    <a:masterClrMapping/>
  </p:clrMapOvr>
  <mc:AlternateContent xmlns:mc="http://schemas.openxmlformats.org/markup-compatibility/2006">
    <mc:Choice xmlns:p14="http://schemas.microsoft.com/office/powerpoint/2010/main" Requires="p14">
      <p:transition spd="slow" p14:dur="2500">
        <p:checker dir="vert"/>
      </p:transition>
    </mc:Choice>
    <mc:Fallback>
      <p:transition spd="slow">
        <p:checker dir="vert"/>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3000"/>
            <a:lum/>
          </a:blip>
          <a:srcRect/>
          <a:stretch>
            <a:fillRect l="-10000" r="-10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id-ID" dirty="0"/>
              <a:t>Dilihat dari tingkatan pemerintahan, birokrasi terbagi sbb:</a:t>
            </a:r>
          </a:p>
          <a:p>
            <a:pPr marL="0" indent="0">
              <a:buNone/>
            </a:pPr>
            <a:r>
              <a:rPr lang="id-ID" dirty="0"/>
              <a:t>1. Pemerintahan Pusat</a:t>
            </a:r>
          </a:p>
          <a:p>
            <a:pPr marL="0" indent="0">
              <a:buNone/>
            </a:pPr>
            <a:r>
              <a:rPr lang="id-ID" dirty="0"/>
              <a:t>2. Pemerintahan Propinsi</a:t>
            </a:r>
          </a:p>
          <a:p>
            <a:pPr marL="0" indent="0">
              <a:buNone/>
            </a:pPr>
            <a:r>
              <a:rPr lang="id-ID" dirty="0"/>
              <a:t>3. Pemerintahan Kabupaten/Kota</a:t>
            </a:r>
          </a:p>
          <a:p>
            <a:pPr marL="0" indent="0">
              <a:buNone/>
            </a:pPr>
            <a:r>
              <a:rPr lang="id-ID" dirty="0"/>
              <a:t>4. Pemerintahan Desa</a:t>
            </a:r>
          </a:p>
          <a:p>
            <a:pPr marL="0" indent="0">
              <a:buNone/>
            </a:pPr>
            <a:endParaRPr lang="en-US" dirty="0"/>
          </a:p>
        </p:txBody>
      </p:sp>
    </p:spTree>
    <p:extLst>
      <p:ext uri="{BB962C8B-B14F-4D97-AF65-F5344CB8AC3E}">
        <p14:creationId xmlns:p14="http://schemas.microsoft.com/office/powerpoint/2010/main" val="2932254480"/>
      </p:ext>
    </p:extLst>
  </p:cSld>
  <p:clrMapOvr>
    <a:masterClrMapping/>
  </p:clrMapOvr>
  <mc:AlternateContent xmlns:mc="http://schemas.openxmlformats.org/markup-compatibility/2006">
    <mc:Choice xmlns:p14="http://schemas.microsoft.com/office/powerpoint/2010/main" Requires="p14">
      <p:transition spd="slow" p14:dur="1500">
        <p14:window/>
      </p:transition>
    </mc:Choice>
    <mc:Fallback>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796</TotalTime>
  <Words>778</Words>
  <Application>Microsoft Office PowerPoint</Application>
  <PresentationFormat>On-screen Show (4:3)</PresentationFormat>
  <Paragraphs>85</Paragraphs>
  <Slides>19</Slides>
  <Notes>0</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Office Theme</vt:lpstr>
      <vt:lpstr>PowerPoint Presentation</vt:lpstr>
      <vt:lpstr>PowerPoint Presentation</vt:lpstr>
      <vt:lpstr>Tujuan</vt:lpstr>
      <vt:lpstr>A. Pengertian Birokrasi</vt:lpstr>
      <vt:lpstr>PowerPoint Presentation</vt:lpstr>
      <vt:lpstr>PowerPoint Presentation</vt:lpstr>
      <vt:lpstr>B. Fungsi Birokrasi</vt:lpstr>
      <vt:lpstr>C. Klasifikasi Birokrasi</vt:lpstr>
      <vt:lpstr>PowerPoint Presentation</vt:lpstr>
      <vt:lpstr>D. Tujuan Birokrasi</vt:lpstr>
      <vt:lpstr>E. Manfaat Birokrasi</vt:lpstr>
      <vt:lpstr>F. Elemen Dasar Birokrasi</vt:lpstr>
      <vt:lpstr>PowerPoint Presentation</vt:lpstr>
      <vt:lpstr>G. Peranan Birokrasi dalam Struktur  Organisasi</vt:lpstr>
      <vt:lpstr>H. Upaya mewujudkan Birokrasi yang Responsif dan Inofatif</vt:lpstr>
      <vt:lpstr>I. Bahasa sebagai alat komunikasi birokrasi yang multi etnik</vt:lpstr>
      <vt:lpstr>J. Ciri-ciri pokok Organisasi Birokrasi</vt:lpstr>
      <vt:lpstr>PowerPoint Presentation</vt:lpstr>
      <vt:lpstr>Kesimpulan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Rakasiwi</dc:creator>
  <cp:lastModifiedBy>Fajriyani</cp:lastModifiedBy>
  <cp:revision>28</cp:revision>
  <dcterms:created xsi:type="dcterms:W3CDTF">2010-12-08T13:01:29Z</dcterms:created>
  <dcterms:modified xsi:type="dcterms:W3CDTF">2010-12-09T12:08:10Z</dcterms:modified>
</cp:coreProperties>
</file>